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7"/>
  </p:notesMasterIdLst>
  <p:handoutMasterIdLst>
    <p:handoutMasterId r:id="rId38"/>
  </p:handoutMasterIdLst>
  <p:sldIdLst>
    <p:sldId id="268" r:id="rId2"/>
    <p:sldId id="259" r:id="rId3"/>
    <p:sldId id="262" r:id="rId4"/>
    <p:sldId id="263" r:id="rId5"/>
    <p:sldId id="621" r:id="rId6"/>
    <p:sldId id="626" r:id="rId7"/>
    <p:sldId id="269" r:id="rId8"/>
    <p:sldId id="270" r:id="rId9"/>
    <p:sldId id="271" r:id="rId10"/>
    <p:sldId id="272" r:id="rId11"/>
    <p:sldId id="627" r:id="rId12"/>
    <p:sldId id="275" r:id="rId13"/>
    <p:sldId id="628" r:id="rId14"/>
    <p:sldId id="620" r:id="rId15"/>
    <p:sldId id="625" r:id="rId16"/>
    <p:sldId id="276" r:id="rId17"/>
    <p:sldId id="629" r:id="rId18"/>
    <p:sldId id="278" r:id="rId19"/>
    <p:sldId id="618" r:id="rId20"/>
    <p:sldId id="619" r:id="rId21"/>
    <p:sldId id="630" r:id="rId22"/>
    <p:sldId id="265" r:id="rId23"/>
    <p:sldId id="280" r:id="rId24"/>
    <p:sldId id="281" r:id="rId25"/>
    <p:sldId id="283" r:id="rId26"/>
    <p:sldId id="266" r:id="rId27"/>
    <p:sldId id="600" r:id="rId28"/>
    <p:sldId id="570" r:id="rId29"/>
    <p:sldId id="587" r:id="rId30"/>
    <p:sldId id="601" r:id="rId31"/>
    <p:sldId id="287" r:id="rId32"/>
    <p:sldId id="616" r:id="rId33"/>
    <p:sldId id="632" r:id="rId34"/>
    <p:sldId id="631" r:id="rId35"/>
    <p:sldId id="342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0E560E-803F-4002-921B-22157A319C2B}">
          <p14:sldIdLst>
            <p14:sldId id="268"/>
            <p14:sldId id="259"/>
            <p14:sldId id="262"/>
            <p14:sldId id="263"/>
            <p14:sldId id="621"/>
            <p14:sldId id="626"/>
            <p14:sldId id="269"/>
            <p14:sldId id="270"/>
            <p14:sldId id="271"/>
            <p14:sldId id="272"/>
            <p14:sldId id="627"/>
            <p14:sldId id="275"/>
            <p14:sldId id="628"/>
            <p14:sldId id="620"/>
            <p14:sldId id="625"/>
            <p14:sldId id="276"/>
            <p14:sldId id="629"/>
            <p14:sldId id="278"/>
            <p14:sldId id="618"/>
            <p14:sldId id="619"/>
            <p14:sldId id="630"/>
            <p14:sldId id="265"/>
            <p14:sldId id="280"/>
            <p14:sldId id="281"/>
            <p14:sldId id="283"/>
            <p14:sldId id="266"/>
            <p14:sldId id="600"/>
            <p14:sldId id="570"/>
            <p14:sldId id="587"/>
            <p14:sldId id="601"/>
            <p14:sldId id="287"/>
            <p14:sldId id="616"/>
            <p14:sldId id="632"/>
            <p14:sldId id="63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6BC"/>
    <a:srgbClr val="3875BF"/>
    <a:srgbClr val="B3BFD7"/>
    <a:srgbClr val="3876BC"/>
    <a:srgbClr val="D5E3F3"/>
    <a:srgbClr val="538DCD"/>
    <a:srgbClr val="7DA9D9"/>
    <a:srgbClr val="91B6DF"/>
    <a:srgbClr val="193757"/>
    <a:srgbClr val="8F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56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CAC3B6-3F8F-48DF-A19D-3A9C847CA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6F32D-26A7-4B27-8831-A92A87960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2B32-2FFA-4F0B-936F-06E6CA076635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380B8-436B-433A-92DA-7E66A4279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49FB3-FD40-4D7C-B505-AF6398E58A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00AA6-228F-4E65-9E70-53E9CC0625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61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D58-9D3F-4F5B-B751-95792C4570F6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286-0A98-4679-85F7-211E6A0C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6788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78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27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7" name="Google Shape;4907;g45f528f721_0_3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8" name="Google Shape;4908;g45f528f721_0_3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9" name="Google Shape;4909;g45f528f721_0_348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Findable, Accessible, Interoperable, Reusable</a:t>
            </a:r>
          </a:p>
        </p:txBody>
      </p:sp>
    </p:spTree>
    <p:extLst>
      <p:ext uri="{BB962C8B-B14F-4D97-AF65-F5344CB8AC3E}">
        <p14:creationId xmlns:p14="http://schemas.microsoft.com/office/powerpoint/2010/main" val="234933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9" name="Google Shape;4859;g45f528f721_0_34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we consider institutional / publication repositories of type “hybrid” as they “can” host all kind of research products</a:t>
            </a:r>
            <a:endParaRPr/>
          </a:p>
        </p:txBody>
      </p:sp>
      <p:sp>
        <p:nvSpPr>
          <p:cNvPr id="4860" name="Google Shape;4860;g45f528f721_0_3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24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8" name="Google Shape;4938;g45f528f721_0_6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9" name="Google Shape;4939;g45f528f721_0_6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 metadata from authoritative data sources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repository dictionaries: OpenDOAR, re3data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DOAJ list of Open Access journals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project information from Funders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ORCID public data</a:t>
            </a: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 bibliographic metadata from content providers and if license allows or agreed by content provider managers the fulltext files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institutional and thematic repositories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thematic or regional repository aggregators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journals and publisher platforms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CRIS (limited to publication metadata)</a:t>
            </a:r>
            <a:endParaRPr>
              <a:solidFill>
                <a:schemeClr val="dk1"/>
              </a:solidFill>
            </a:endParaRPr>
          </a:p>
          <a:p>
            <a:pPr marL="13716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CrossRef, Datacite, Microsoft Academic Graph, …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Literature metadata: 21M records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Dataset metadata: 800K records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Software metadata: 41K records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Other Research Products metadata: 2,6M records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Data-Sources in production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Journals: 12K 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Inst. Repositories: 680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Data Repositories: 91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Thematic Repositories: 57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Other Publ. Repositories: 41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Journal Aggreg./Publishers: 98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Publication Repository Aggregators: 48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Publication Catalogues: 13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Institut. Repository Aggreg.: 7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Research Data Aggregator: 2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Funder Databases: 16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Repository Registries: 2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6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4" name="Google Shape;4944;g45f528f721_0_6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IIS - Information Inference Service - OpenAIRE’s infrastructure that integrates services for TDM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currently ~6M fulltext files in OpenAIRE</a:t>
            </a:r>
            <a:endParaRPr/>
          </a:p>
        </p:txBody>
      </p:sp>
      <p:sp>
        <p:nvSpPr>
          <p:cNvPr id="4945" name="Google Shape;4945;g45f528f721_0_6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73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13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8750" lvl="0" indent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83668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59468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6D42-53CD-429A-9D8A-A8D5DEAB9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62" y="292185"/>
            <a:ext cx="9144000" cy="1187524"/>
          </a:xfrm>
        </p:spPr>
        <p:txBody>
          <a:bodyPr anchor="b"/>
          <a:lstStyle>
            <a:lvl1pPr algn="ctr">
              <a:defRPr sz="6000"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C5C5-0976-4997-A358-FFEB9E154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20D4A-9318-41B3-9C1C-684FABC6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709"/>
            <a:ext cx="12192000" cy="4748819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BBDB74B-864F-4011-B499-90644DE2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3978A2-ABE4-41D2-BA05-B8D28E1D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686230" cy="365125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98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CF1B8-4A18-4A45-8DB3-8703D82E4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11613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E6924-B855-4D6F-A52E-63D8379A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84923" cy="5811838"/>
          </a:xfrm>
        </p:spPr>
        <p:txBody>
          <a:bodyPr vert="eaVert"/>
          <a:lstStyle>
            <a:lvl1pPr>
              <a:buClr>
                <a:srgbClr val="3875BF"/>
              </a:buClr>
              <a:defRPr/>
            </a:lvl1pPr>
            <a:lvl2pPr marL="685800" indent="-228600">
              <a:buClr>
                <a:srgbClr val="3875BF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/>
            </a:lvl3pPr>
            <a:lvl4pPr marL="1600200" indent="-228600">
              <a:buClr>
                <a:srgbClr val="3875BF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F721-90C3-4767-9499-C90DFCD4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DF3E-7CDA-4839-BB97-C0D9A3FB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95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7524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1" y="594122"/>
            <a:ext cx="8813800" cy="562673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625" b="1" i="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/>
            </a:lvl2pPr>
            <a:lvl5pPr marL="1333467" indent="0" algn="ctr">
              <a:buFontTx/>
              <a:buNone/>
              <a:defRPr sz="3900" b="1" i="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17097253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03039" y="5469039"/>
            <a:ext cx="1111169" cy="1666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793" y="-291928"/>
            <a:ext cx="1111169" cy="16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12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alyze">
  <p:cSld name="Analyze"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6" name="Google Shape;3356;p318"/>
          <p:cNvGrpSpPr/>
          <p:nvPr/>
        </p:nvGrpSpPr>
        <p:grpSpPr>
          <a:xfrm>
            <a:off x="3732835" y="2516352"/>
            <a:ext cx="1096221" cy="191475"/>
            <a:chOff x="4977114" y="3355141"/>
            <a:chExt cx="1461629" cy="255300"/>
          </a:xfrm>
        </p:grpSpPr>
        <p:cxnSp>
          <p:nvCxnSpPr>
            <p:cNvPr id="3357" name="Google Shape;3357;p318"/>
            <p:cNvCxnSpPr/>
            <p:nvPr/>
          </p:nvCxnSpPr>
          <p:spPr>
            <a:xfrm>
              <a:off x="4977114" y="3355141"/>
              <a:ext cx="12063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358" name="Google Shape;3358;p318"/>
            <p:cNvCxnSpPr/>
            <p:nvPr/>
          </p:nvCxnSpPr>
          <p:spPr>
            <a:xfrm>
              <a:off x="6183443" y="3355141"/>
              <a:ext cx="255300" cy="255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grpSp>
        <p:nvGrpSpPr>
          <p:cNvPr id="3359" name="Google Shape;3359;p318"/>
          <p:cNvGrpSpPr/>
          <p:nvPr/>
        </p:nvGrpSpPr>
        <p:grpSpPr>
          <a:xfrm rot="10800000" flipH="1">
            <a:off x="3722650" y="3934084"/>
            <a:ext cx="1400243" cy="493472"/>
            <a:chOff x="5150967" y="3355141"/>
            <a:chExt cx="1488776" cy="157800"/>
          </a:xfrm>
        </p:grpSpPr>
        <p:cxnSp>
          <p:nvCxnSpPr>
            <p:cNvPr id="3360" name="Google Shape;3360;p318"/>
            <p:cNvCxnSpPr/>
            <p:nvPr/>
          </p:nvCxnSpPr>
          <p:spPr>
            <a:xfrm>
              <a:off x="5150967" y="3355141"/>
              <a:ext cx="10326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361" name="Google Shape;3361;p318"/>
            <p:cNvCxnSpPr/>
            <p:nvPr/>
          </p:nvCxnSpPr>
          <p:spPr>
            <a:xfrm>
              <a:off x="6183443" y="3355141"/>
              <a:ext cx="456300" cy="1578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362" name="Google Shape;3362;p318"/>
          <p:cNvSpPr txBox="1">
            <a:spLocks noGrp="1"/>
          </p:cNvSpPr>
          <p:nvPr>
            <p:ph type="body" idx="1"/>
          </p:nvPr>
        </p:nvSpPr>
        <p:spPr>
          <a:xfrm>
            <a:off x="533401" y="4089710"/>
            <a:ext cx="3008000" cy="1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/>
          <a:lstStyle>
            <a:lvl1pPr marL="609608" marR="0" lvl="0" indent="-304804" algn="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353535"/>
              </a:buClr>
              <a:buSzPts val="1181"/>
              <a:buFont typeface="Calibri"/>
              <a:buNone/>
              <a:defRPr sz="2100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63" name="Google Shape;3363;p318"/>
          <p:cNvSpPr txBox="1">
            <a:spLocks noGrp="1"/>
          </p:cNvSpPr>
          <p:nvPr>
            <p:ph type="body" idx="2"/>
          </p:nvPr>
        </p:nvSpPr>
        <p:spPr>
          <a:xfrm>
            <a:off x="8549802" y="3889289"/>
            <a:ext cx="300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353535"/>
              </a:buClr>
              <a:buSzPts val="1097"/>
              <a:buFont typeface="Calibri"/>
              <a:buNone/>
              <a:defRPr sz="1951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64" name="Google Shape;3364;p318"/>
          <p:cNvSpPr txBox="1">
            <a:spLocks noGrp="1"/>
          </p:cNvSpPr>
          <p:nvPr>
            <p:ph type="body" idx="3"/>
          </p:nvPr>
        </p:nvSpPr>
        <p:spPr>
          <a:xfrm>
            <a:off x="8549802" y="1641389"/>
            <a:ext cx="30080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353535"/>
              </a:buClr>
              <a:buSzPts val="1181"/>
              <a:buFont typeface="Calibri"/>
              <a:buNone/>
              <a:defRPr sz="2100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365" name="Google Shape;3365;p318"/>
          <p:cNvGrpSpPr/>
          <p:nvPr/>
        </p:nvGrpSpPr>
        <p:grpSpPr>
          <a:xfrm flipH="1">
            <a:off x="6987673" y="2258889"/>
            <a:ext cx="1317848" cy="706435"/>
            <a:chOff x="5435972" y="3355141"/>
            <a:chExt cx="1401171" cy="225900"/>
          </a:xfrm>
        </p:grpSpPr>
        <p:cxnSp>
          <p:nvCxnSpPr>
            <p:cNvPr id="3366" name="Google Shape;3366;p318"/>
            <p:cNvCxnSpPr/>
            <p:nvPr/>
          </p:nvCxnSpPr>
          <p:spPr>
            <a:xfrm>
              <a:off x="5435972" y="3355141"/>
              <a:ext cx="7476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367" name="Google Shape;3367;p318"/>
            <p:cNvCxnSpPr/>
            <p:nvPr/>
          </p:nvCxnSpPr>
          <p:spPr>
            <a:xfrm>
              <a:off x="6183443" y="3355141"/>
              <a:ext cx="653700" cy="2259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368" name="Google Shape;3368;p318"/>
          <p:cNvSpPr txBox="1">
            <a:spLocks noGrp="1"/>
          </p:cNvSpPr>
          <p:nvPr>
            <p:ph type="body" idx="4"/>
          </p:nvPr>
        </p:nvSpPr>
        <p:spPr>
          <a:xfrm>
            <a:off x="540002" y="1184189"/>
            <a:ext cx="30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1"/>
              </a:buClr>
              <a:buSzPts val="1181"/>
              <a:buFont typeface="Calibri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69" name="Google Shape;3369;p318"/>
          <p:cNvSpPr txBox="1">
            <a:spLocks noGrp="1"/>
          </p:cNvSpPr>
          <p:nvPr>
            <p:ph type="body" idx="5"/>
          </p:nvPr>
        </p:nvSpPr>
        <p:spPr>
          <a:xfrm>
            <a:off x="533401" y="1641389"/>
            <a:ext cx="30080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/>
          <a:lstStyle>
            <a:lvl1pPr marL="609608" marR="0" lvl="0" indent="-304804" algn="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353535"/>
              </a:buClr>
              <a:buSzPts val="1181"/>
              <a:buFont typeface="Calibri"/>
              <a:buNone/>
              <a:defRPr sz="2100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70" name="Google Shape;3370;p318"/>
          <p:cNvSpPr txBox="1">
            <a:spLocks noGrp="1"/>
          </p:cNvSpPr>
          <p:nvPr>
            <p:ph type="body" idx="6"/>
          </p:nvPr>
        </p:nvSpPr>
        <p:spPr>
          <a:xfrm>
            <a:off x="540002" y="3632510"/>
            <a:ext cx="30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2"/>
              </a:buClr>
              <a:buSzPts val="1181"/>
              <a:buFont typeface="Calibri"/>
              <a:buNone/>
              <a:defRPr sz="21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71" name="Google Shape;3371;p318"/>
          <p:cNvSpPr txBox="1">
            <a:spLocks noGrp="1"/>
          </p:cNvSpPr>
          <p:nvPr>
            <p:ph type="body" idx="7"/>
          </p:nvPr>
        </p:nvSpPr>
        <p:spPr>
          <a:xfrm>
            <a:off x="8549802" y="1184189"/>
            <a:ext cx="30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2"/>
              </a:buClr>
              <a:buSzPts val="1181"/>
              <a:buFont typeface="Calibri"/>
              <a:buNone/>
              <a:defRPr sz="21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grpSp>
        <p:nvGrpSpPr>
          <p:cNvPr id="3372" name="Google Shape;3372;p318"/>
          <p:cNvGrpSpPr/>
          <p:nvPr/>
        </p:nvGrpSpPr>
        <p:grpSpPr>
          <a:xfrm rot="10800000">
            <a:off x="5930457" y="4996047"/>
            <a:ext cx="945307" cy="304284"/>
            <a:chOff x="5533392" y="3355141"/>
            <a:chExt cx="905351" cy="255300"/>
          </a:xfrm>
        </p:grpSpPr>
        <p:cxnSp>
          <p:nvCxnSpPr>
            <p:cNvPr id="3373" name="Google Shape;3373;p318"/>
            <p:cNvCxnSpPr/>
            <p:nvPr/>
          </p:nvCxnSpPr>
          <p:spPr>
            <a:xfrm>
              <a:off x="5533392" y="3355141"/>
              <a:ext cx="6501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3374" name="Google Shape;3374;p318"/>
            <p:cNvCxnSpPr/>
            <p:nvPr/>
          </p:nvCxnSpPr>
          <p:spPr>
            <a:xfrm>
              <a:off x="6183443" y="3355141"/>
              <a:ext cx="255300" cy="255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375" name="Google Shape;3375;p318"/>
          <p:cNvSpPr txBox="1">
            <a:spLocks noGrp="1"/>
          </p:cNvSpPr>
          <p:nvPr>
            <p:ph type="body" idx="8"/>
          </p:nvPr>
        </p:nvSpPr>
        <p:spPr>
          <a:xfrm>
            <a:off x="8549802" y="3432088"/>
            <a:ext cx="30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1"/>
              </a:buClr>
              <a:buSzPts val="1181"/>
              <a:buFont typeface="Calibri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3376" name="Google Shape;3376;p3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0905" y="2026274"/>
            <a:ext cx="2443857" cy="278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7" name="Google Shape;3377;p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152747"/>
            <a:ext cx="1557408" cy="555915"/>
          </a:xfrm>
          <a:prstGeom prst="rect">
            <a:avLst/>
          </a:prstGeom>
          <a:noFill/>
          <a:ln>
            <a:noFill/>
          </a:ln>
        </p:spPr>
      </p:pic>
      <p:sp>
        <p:nvSpPr>
          <p:cNvPr id="3378" name="Google Shape;3378;p318"/>
          <p:cNvSpPr txBox="1">
            <a:spLocks noGrp="1"/>
          </p:cNvSpPr>
          <p:nvPr>
            <p:ph type="ftr" idx="11"/>
          </p:nvPr>
        </p:nvSpPr>
        <p:spPr>
          <a:xfrm>
            <a:off x="5435188" y="6312024"/>
            <a:ext cx="62180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rgbClr val="6A6A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9" name="Google Shape;3379;p318"/>
          <p:cNvSpPr txBox="1">
            <a:spLocks noGrp="1"/>
          </p:cNvSpPr>
          <p:nvPr>
            <p:ph type="body" idx="9"/>
          </p:nvPr>
        </p:nvSpPr>
        <p:spPr>
          <a:xfrm>
            <a:off x="533400" y="306507"/>
            <a:ext cx="11024400" cy="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2279"/>
              <a:buFont typeface="Calibri"/>
              <a:buNone/>
              <a:defRPr sz="4051" b="1" i="0" u="none" strike="noStrike" cap="none">
                <a:solidFill>
                  <a:srgbClr val="2D32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823" marR="0" lvl="2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431" marR="0" lvl="3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8038" marR="0" lvl="4" indent="-304804" algn="ct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2D3293"/>
              </a:buClr>
              <a:buSzPts val="2194"/>
              <a:buFont typeface="Open Sans"/>
              <a:buNone/>
              <a:defRPr sz="3900" b="1" i="0" u="none" strike="noStrike" cap="non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3380" name="Google Shape;3380;p3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2072" y="6167846"/>
            <a:ext cx="77771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1" name="Google Shape;3381;p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77795" y="-291929"/>
            <a:ext cx="1111169" cy="166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2" name="Google Shape;3382;p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803040" y="5469038"/>
            <a:ext cx="1111169" cy="1666755"/>
          </a:xfrm>
          <a:prstGeom prst="rect">
            <a:avLst/>
          </a:prstGeom>
          <a:noFill/>
          <a:ln>
            <a:noFill/>
          </a:ln>
        </p:spPr>
      </p:pic>
      <p:sp>
        <p:nvSpPr>
          <p:cNvPr id="3383" name="Google Shape;3383;p318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  <p:cxnSp>
        <p:nvCxnSpPr>
          <p:cNvPr id="3384" name="Google Shape;3384;p318"/>
          <p:cNvCxnSpPr/>
          <p:nvPr/>
        </p:nvCxnSpPr>
        <p:spPr>
          <a:xfrm rot="10800000" flipH="1">
            <a:off x="7354762" y="4086103"/>
            <a:ext cx="951200" cy="7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85" name="Google Shape;3385;p318"/>
          <p:cNvSpPr txBox="1">
            <a:spLocks noGrp="1"/>
          </p:cNvSpPr>
          <p:nvPr>
            <p:ph type="body" idx="13"/>
          </p:nvPr>
        </p:nvSpPr>
        <p:spPr>
          <a:xfrm>
            <a:off x="8545571" y="4701221"/>
            <a:ext cx="300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353535"/>
              </a:buClr>
              <a:buSzPts val="1097"/>
              <a:buFont typeface="Calibri"/>
              <a:buNone/>
              <a:defRPr sz="1951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386" name="Google Shape;3386;p318"/>
          <p:cNvSpPr txBox="1">
            <a:spLocks noGrp="1"/>
          </p:cNvSpPr>
          <p:nvPr>
            <p:ph type="body" idx="14"/>
          </p:nvPr>
        </p:nvSpPr>
        <p:spPr>
          <a:xfrm>
            <a:off x="8545571" y="4244020"/>
            <a:ext cx="30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609608" marR="0" lvl="0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1"/>
              </a:buClr>
              <a:buSzPts val="1181"/>
              <a:buFont typeface="Calibri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35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75093" cy="6858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13019"/>
            <a:ext cx="10138288" cy="4584694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296326" indent="-296326">
              <a:lnSpc>
                <a:spcPct val="100000"/>
              </a:lnSpc>
              <a:spcBef>
                <a:spcPts val="900"/>
              </a:spcBef>
              <a:buClr>
                <a:schemeClr val="bg2">
                  <a:lumMod val="50000"/>
                </a:schemeClr>
              </a:buClr>
              <a:buSzPct val="85000"/>
              <a:buFont typeface="Arial" charset="0"/>
              <a:buChar char="•"/>
              <a:defRPr sz="3300" b="1" i="0" spc="-113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687E6"/>
              </a:buClr>
              <a:buSzPct val="85000"/>
              <a:defRPr sz="3000" b="0" i="0" spc="-113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buClr>
                <a:schemeClr val="accent6"/>
              </a:buClr>
              <a:buSzPct val="85000"/>
              <a:defRPr sz="2400" b="0" i="0" spc="-38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50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12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diagrams_with_header">
  <p:cSld name="Blank_diagrams_with_header"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p366"/>
          <p:cNvSpPr txBox="1">
            <a:spLocks noGrp="1"/>
          </p:cNvSpPr>
          <p:nvPr>
            <p:ph type="body" idx="1"/>
          </p:nvPr>
        </p:nvSpPr>
        <p:spPr>
          <a:xfrm>
            <a:off x="533401" y="254001"/>
            <a:ext cx="101480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609608" marR="0" lvl="0" indent="-304804" algn="ctr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1"/>
              </a:buClr>
              <a:buSzPts val="2279"/>
              <a:buFont typeface="Arial"/>
              <a:buNone/>
              <a:defRPr sz="4051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15" marR="0" lvl="1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23" marR="0" lvl="2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431" marR="0" lvl="3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8038" marR="0" lvl="4" indent="-304804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46" marR="0" lvl="5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253" marR="0" lvl="6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861" marR="0" lvl="7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468" marR="0" lvl="8" indent="-419105" algn="l" rtl="0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861" name="Google Shape;3861;p3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6152747"/>
            <a:ext cx="1557408" cy="555915"/>
          </a:xfrm>
          <a:prstGeom prst="rect">
            <a:avLst/>
          </a:prstGeom>
          <a:noFill/>
          <a:ln>
            <a:noFill/>
          </a:ln>
        </p:spPr>
      </p:pic>
      <p:sp>
        <p:nvSpPr>
          <p:cNvPr id="3862" name="Google Shape;3862;p366"/>
          <p:cNvSpPr txBox="1">
            <a:spLocks noGrp="1"/>
          </p:cNvSpPr>
          <p:nvPr>
            <p:ph type="ftr" idx="11"/>
          </p:nvPr>
        </p:nvSpPr>
        <p:spPr>
          <a:xfrm>
            <a:off x="5435188" y="6312024"/>
            <a:ext cx="62180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6A6A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63" name="Google Shape;3863;p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072" y="6167846"/>
            <a:ext cx="77771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4" name="Google Shape;3864;p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803040" y="5469038"/>
            <a:ext cx="1111169" cy="166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5" name="Google Shape;3865;p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77795" y="-291929"/>
            <a:ext cx="1111169" cy="1666755"/>
          </a:xfrm>
          <a:prstGeom prst="rect">
            <a:avLst/>
          </a:prstGeom>
          <a:noFill/>
          <a:ln>
            <a:noFill/>
          </a:ln>
        </p:spPr>
      </p:pic>
      <p:sp>
        <p:nvSpPr>
          <p:cNvPr id="3866" name="Google Shape;3866;p366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13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61928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88" y="1"/>
            <a:ext cx="3471313" cy="6866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14064"/>
            <a:ext cx="7658100" cy="6813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050" b="1" i="0" spc="-225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/>
            </a:lvl2pPr>
            <a:lvl5pPr marL="1333467" indent="0" algn="ctr">
              <a:buFontTx/>
              <a:buNone/>
              <a:defRPr sz="3900" b="1" i="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4034043" y="2707969"/>
            <a:ext cx="72200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721629" y="3265974"/>
            <a:ext cx="3470372" cy="326051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366480" y="-375222"/>
            <a:ext cx="1450298" cy="2200743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533401" y="1625437"/>
            <a:ext cx="3638550" cy="1524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100" b="0" i="0" spc="-113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552950" y="1625437"/>
            <a:ext cx="3638550" cy="1524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100" b="0" i="0" spc="-113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3400" y="1430744"/>
            <a:ext cx="3638551" cy="326051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552950" y="1430744"/>
            <a:ext cx="3638551" cy="326051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33400" y="3302887"/>
            <a:ext cx="3638551" cy="326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4552950" y="3302887"/>
            <a:ext cx="3638551" cy="326051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33401" y="3495809"/>
            <a:ext cx="3638550" cy="1524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100" b="0" i="0" spc="-113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/>
              <a:t>Ι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552950" y="3495809"/>
            <a:ext cx="3638550" cy="1524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100" b="0" i="0" spc="-113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dolor.</a:t>
            </a:r>
            <a:r>
              <a:rPr lang="el-GR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</a:p>
        </p:txBody>
      </p:sp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51721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51720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616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diagrams_with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33401" y="254001"/>
            <a:ext cx="10148000" cy="859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  <a:defRPr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38671" marR="0" lvl="1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60408" marR="0" lvl="2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99080" marR="0" lvl="3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337750" marR="0" lvl="4" indent="-16934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1964291" marR="0" lvl="5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302962" marR="0" lvl="6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624699" marR="0" lvl="7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963371" marR="0" lvl="8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6152746"/>
            <a:ext cx="1557408" cy="55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435187" y="6312024"/>
            <a:ext cx="6218000" cy="282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ts val="1100"/>
              <a:buNone/>
              <a:defRPr sz="1334" b="0" i="0" u="none" strike="noStrike" cap="none">
                <a:solidFill>
                  <a:srgbClr val="6A6A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6" marR="0" lvl="1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11" marR="0" lvl="2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17" marR="0" lvl="3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23" marR="0" lvl="4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29" marR="0" lvl="5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35" marR="0" lvl="6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40" marR="0" lvl="7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46" marR="0" lvl="8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071" y="6167847"/>
            <a:ext cx="777716" cy="5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803041" y="5469040"/>
            <a:ext cx="1111168" cy="166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77794" y="-291928"/>
            <a:ext cx="1111168" cy="166675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de" sz="133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de" sz="133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46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s_bg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-1" y="1"/>
            <a:ext cx="12077692" cy="68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42926" y="1113019"/>
            <a:ext cx="10138400" cy="4584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87870" marR="0" lvl="0" indent="-101601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3334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6541" marR="0" lvl="1" indent="-169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7E6"/>
              </a:buClr>
              <a:buSzPts val="1500"/>
              <a:buFont typeface="Calibri"/>
              <a:buChar char="•"/>
              <a:defRPr sz="2400" b="0" i="0" u="none" strike="noStrike" cap="none">
                <a:solidFill>
                  <a:srgbClr val="4687E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5212" marR="0" lvl="2" indent="-1862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Char char="•"/>
              <a:defRPr sz="2267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3883" marR="0" lvl="3" indent="-203203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625621" marR="0" lvl="4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964291" marR="0" lvl="5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302962" marR="0" lvl="6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624699" marR="0" lvl="7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963371" marR="0" lvl="8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533401" y="254001"/>
            <a:ext cx="10148000" cy="859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None/>
              <a:defRPr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38671" marR="0" lvl="1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60408" marR="0" lvl="2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99080" marR="0" lvl="3" indent="0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337750" marR="0" lvl="4" indent="-16934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None/>
              <a:defRPr sz="1867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1964291" marR="0" lvl="5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302962" marR="0" lvl="6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624699" marR="0" lvl="7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963371" marR="0" lvl="8" indent="-186269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152746"/>
            <a:ext cx="1557408" cy="55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5435187" y="6312024"/>
            <a:ext cx="6218000" cy="282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ts val="1100"/>
              <a:buNone/>
              <a:defRPr sz="1334" b="0" i="0" u="none" strike="noStrike" cap="none">
                <a:solidFill>
                  <a:srgbClr val="6A6A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6" marR="0" lvl="1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11" marR="0" lvl="2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17" marR="0" lvl="3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23" marR="0" lvl="4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29" marR="0" lvl="5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35" marR="0" lvl="6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40" marR="0" lvl="7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46" marR="0" lvl="8" indent="0" algn="l" rtl="0">
              <a:spcBef>
                <a:spcPts val="0"/>
              </a:spcBef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2071" y="6167847"/>
            <a:ext cx="777716" cy="53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de" sz="133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de" sz="133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2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EEB9-F672-467A-BD22-A1974F2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49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715B-93AD-4FA7-90BA-2556563E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4FED8-DCFD-4B70-B337-9F0E50CE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686230" cy="36512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FE34A-5518-4A53-9588-174C6C48B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856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6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6CE0-7954-453E-A757-BEB0C532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1CAF-B7D2-4142-9819-72A2A3FD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Clr>
                <a:srgbClr val="3875BF"/>
              </a:buClr>
              <a:defRPr>
                <a:solidFill>
                  <a:schemeClr val="tx1"/>
                </a:solidFill>
              </a:defRPr>
            </a:lvl1pPr>
            <a:lvl2pPr marL="717550" indent="-260350">
              <a:buClr>
                <a:srgbClr val="3875BF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>
                <a:solidFill>
                  <a:schemeClr val="tx1"/>
                </a:solidFill>
              </a:defRPr>
            </a:lvl3pPr>
            <a:lvl4pPr marL="1612900" indent="-241300">
              <a:buClr>
                <a:srgbClr val="3875B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BCBE6-DC6B-4A8C-9419-77078A9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A293-8442-4508-B270-243ADCA7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AF5832-91C3-478C-878E-E362C19DB6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14488"/>
            <a:ext cx="9474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A4B5FBC-0FE3-422C-8ECB-9BF2501E5549}"/>
              </a:ext>
            </a:extLst>
          </p:cNvPr>
          <p:cNvSpPr/>
          <p:nvPr userDrawn="1"/>
        </p:nvSpPr>
        <p:spPr>
          <a:xfrm>
            <a:off x="10172700" y="1358901"/>
            <a:ext cx="241300" cy="25558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8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D3FA-64F4-4114-BC5E-DD709EAA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CFDC6-7000-4330-A3FF-75B0CA88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0C97A-362F-40D7-80F9-C75D1A96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41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33C1-169D-4EBF-94D9-4C4BA53B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6B53-9F09-405B-8B98-26AE8BDC2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3875BF"/>
              </a:buClr>
              <a:defRPr/>
            </a:lvl1pPr>
            <a:lvl2pPr marL="717550" indent="-260350">
              <a:buClr>
                <a:srgbClr val="3875BF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/>
            </a:lvl3pPr>
            <a:lvl4pPr marL="1600200" indent="-228600">
              <a:buClr>
                <a:srgbClr val="3875BF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0B157-470C-4CB2-AE76-BA28AE60B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3875BF"/>
              </a:buClr>
              <a:defRPr/>
            </a:lvl1pPr>
            <a:lvl2pPr marL="806450" indent="-349250">
              <a:buClr>
                <a:srgbClr val="3875BF"/>
              </a:buClr>
              <a:buFont typeface="Courier New" panose="02070309020205020404" pitchFamily="49" charset="0"/>
              <a:buChar char="o"/>
              <a:tabLst>
                <a:tab pos="717550" algn="l"/>
              </a:tabLst>
              <a:defRPr/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/>
            </a:lvl3pPr>
            <a:lvl4pPr marL="1600200" indent="-228600">
              <a:buClr>
                <a:srgbClr val="3875BF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A8FB1-1A45-4A30-A4ED-84282D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A83E7-DFD0-4807-B42D-180C3A42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97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682D9-8287-4C44-8C3A-B90E1C68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76A70-FF86-403C-8F65-72EF33CE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301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F3AC-E9E4-41C6-AA6D-DDC2C8F5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5C40F-1D80-4310-8E3C-7D229CB8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65113" indent="-265113">
              <a:buClr>
                <a:srgbClr val="3875BF"/>
              </a:buClr>
              <a:buFont typeface="Arial" panose="020B0604020202020204" pitchFamily="34" charset="0"/>
              <a:buChar char="•"/>
              <a:defRPr sz="3200"/>
            </a:lvl1pPr>
            <a:lvl2pPr marL="806450" indent="-349250">
              <a:buClr>
                <a:srgbClr val="3875BF"/>
              </a:buClr>
              <a:buFont typeface="Courier New" panose="02070309020205020404" pitchFamily="49" charset="0"/>
              <a:buChar char="o"/>
              <a:defRPr sz="2800"/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 sz="2400"/>
            </a:lvl3pPr>
            <a:lvl4pPr marL="1612900" indent="-241300">
              <a:buClr>
                <a:srgbClr val="3875BF"/>
              </a:buClr>
              <a:buFont typeface="Wingdings" panose="05000000000000000000" pitchFamily="2" charset="2"/>
              <a:buChar char="§"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FE713-3056-4AA3-82D9-8B4DE3536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0D25E-1A04-4255-B8B4-CF4F46FC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DC5A6-34E7-4BD0-B988-F1509B0B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D8AE0-0E75-4BCC-B7DE-A5BBBA25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905A5-9A82-4E08-A336-2176D4BA69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8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7D8A-AA1A-4DA5-9A73-1ACBD215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6AC6B-5EFC-4844-B159-3EDC32B04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CA23C-8285-498A-ACB1-1F985613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C6304-C352-47F4-B17C-95C3B853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C98FA-D5E8-4063-B7B0-C58A7444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77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5591-FC45-4230-801A-EE6D75AC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75B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FE343-E62A-4180-BCDB-188FA307D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685800" indent="-228600">
              <a:buClr>
                <a:srgbClr val="3875BF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3875BF"/>
              </a:buClr>
              <a:buFont typeface="Calibri" panose="020F0502020204030204" pitchFamily="34" charset="0"/>
              <a:buChar char="₋"/>
              <a:defRPr/>
            </a:lvl3pPr>
            <a:lvl4pPr marL="1600200" indent="-228600">
              <a:buClr>
                <a:srgbClr val="3875BF"/>
              </a:buClr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C7BD7-E1BB-4761-ADBD-88C976DE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A69F-1523-472D-975B-04DCADE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E104-4766-41C1-8699-09C239B2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905A5-9A82-4E08-A336-2176D4BA69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33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27BA00-3886-477E-BE25-012962E7A46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CF218-ECF8-4F94-8671-475D8800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677C3-02B4-4033-B7E6-7DE7935FF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4797-8843-4010-88D5-F2D97817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6824-D2D9-4F09-984D-10267CE89C71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ACD7-70E9-43BD-A727-4DFA9B22C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659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2" r:id="rId2"/>
    <p:sldLayoutId id="2147483702" r:id="rId3"/>
    <p:sldLayoutId id="2147483713" r:id="rId4"/>
    <p:sldLayoutId id="2147483704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875B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875B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antleb@di.uoa.gr" TargetMode="External"/><Relationship Id="rId13" Type="http://schemas.openxmlformats.org/officeDocument/2006/relationships/image" Target="../media/image59.png"/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12" Type="http://schemas.openxmlformats.org/officeDocument/2006/relationships/hyperlink" Target="https://www.facebook.com/NI4O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hyperlink" Target="https://www.instagram.com/ni4os.eu/" TargetMode="External"/><Relationship Id="rId5" Type="http://schemas.openxmlformats.org/officeDocument/2006/relationships/image" Target="../media/image57.png"/><Relationship Id="rId10" Type="http://schemas.openxmlformats.org/officeDocument/2006/relationships/hyperlink" Target="mailto:dpierrakos@athenarc.gr" TargetMode="External"/><Relationship Id="rId4" Type="http://schemas.openxmlformats.org/officeDocument/2006/relationships/hyperlink" Target="https://twitter.com/NI4OS_eu" TargetMode="External"/><Relationship Id="rId9" Type="http://schemas.openxmlformats.org/officeDocument/2006/relationships/hyperlink" Target="mailto:stefania.martziou@athenarc.gr" TargetMode="External"/><Relationship Id="rId1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lines.openaire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2924" y="147638"/>
            <a:ext cx="11093553" cy="5540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950" spc="0" dirty="0">
                <a:solidFill>
                  <a:srgbClr val="232184"/>
                </a:solidFill>
              </a:rPr>
              <a:t>Content Provider Dashboard</a:t>
            </a:r>
            <a:endParaRPr lang="el-GR" sz="4950" spc="0" dirty="0">
              <a:solidFill>
                <a:srgbClr val="232184"/>
              </a:solidFill>
            </a:endParaRPr>
          </a:p>
          <a:p>
            <a:pPr>
              <a:lnSpc>
                <a:spcPct val="100000"/>
              </a:lnSpc>
            </a:pPr>
            <a:endParaRPr lang="en-US" sz="4050" spc="0" dirty="0">
              <a:solidFill>
                <a:srgbClr val="232184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3300" spc="0" dirty="0">
                <a:solidFill>
                  <a:srgbClr val="00B0F0"/>
                </a:solidFill>
              </a:rPr>
              <a:t>Διαλειτουργικότητα αποθετηρίων </a:t>
            </a:r>
          </a:p>
          <a:p>
            <a:pPr>
              <a:lnSpc>
                <a:spcPct val="100000"/>
              </a:lnSpc>
            </a:pPr>
            <a:r>
              <a:rPr lang="el-GR" sz="3300" spc="0" dirty="0">
                <a:solidFill>
                  <a:srgbClr val="00B0F0"/>
                </a:solidFill>
              </a:rPr>
              <a:t>και εμπλουτισμός περιεχομένου</a:t>
            </a:r>
          </a:p>
          <a:p>
            <a:pPr>
              <a:lnSpc>
                <a:spcPct val="100000"/>
              </a:lnSpc>
            </a:pPr>
            <a:endParaRPr lang="el-GR" sz="3300" spc="0" dirty="0">
              <a:solidFill>
                <a:srgbClr val="232184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1800" spc="0" dirty="0">
                <a:solidFill>
                  <a:srgbClr val="232184"/>
                </a:solidFill>
              </a:rPr>
              <a:t>Αντώνης Λεμπέσης, Στεφανία Μάρτζιου, Δημήτρης Πιερράκος - ΕΚ «Αθηνά»</a:t>
            </a:r>
            <a:endParaRPr lang="pt-P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79" y="5246116"/>
            <a:ext cx="5123842" cy="1308312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1C3181B-D4BE-4053-8827-D2D6BF4A6B7C}"/>
              </a:ext>
            </a:extLst>
          </p:cNvPr>
          <p:cNvSpPr txBox="1">
            <a:spLocks/>
          </p:cNvSpPr>
          <p:nvPr/>
        </p:nvSpPr>
        <p:spPr>
          <a:xfrm>
            <a:off x="1642783" y="6589988"/>
            <a:ext cx="8893833" cy="268012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3227135"/>
      </p:ext>
    </p:extLst>
  </p:cSld>
  <p:clrMapOvr>
    <a:masterClrMapping/>
  </p:clrMapOvr>
  <p:transition spd="med"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74DFC1-1927-3D4E-A6CD-8226C7379E66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Υπηρεσία 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Επικ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ρωσης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7509060-E4A2-7A40-9830-700D1E501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" y="1214937"/>
            <a:ext cx="10109086" cy="535540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CFA676-C7DF-4318-A4F4-673DBA39A2E0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5127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3B531-72F9-894E-9672-E534E5DA71AE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Ιστορικό επικυρώσεων</a:t>
            </a:r>
            <a:endParaRPr lang="en-US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CE862E-3FB8-3F46-8F1C-67B98431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2" y="1196705"/>
            <a:ext cx="10174836" cy="53902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E7CA6-B1FB-4BDC-B4EC-EF9BDC0CBD44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0857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5D439-C584-8A40-AE9C-F0AAA59B6F83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Αποτελέσματα επικύρωσης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CF6EA4-0071-714A-AB28-6D46ECD81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17" y="1067890"/>
            <a:ext cx="6595767" cy="53135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3C79C-B703-4948-927E-1408303357FB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2934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255044" y="708781"/>
            <a:ext cx="8267700" cy="2118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5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Απευθυνθείτε σε ένα ευρύτερο κοινό</a:t>
            </a:r>
            <a:endParaRPr lang="en-US" sz="4050" b="1" dirty="0">
              <a:solidFill>
                <a:srgbClr val="232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Καταχωρήστε το αποθετήριο σας στο O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penAIRE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και γίνετε μέλος ενός παγκόσμιου δικτύου.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4452"/>
            <a:ext cx="2833688" cy="723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7" y="2072268"/>
            <a:ext cx="2243138" cy="6261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pt-PT" sz="36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REGISTER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04947A9-68F0-974E-AF13-897C2A48D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1" y="2370364"/>
            <a:ext cx="4023536" cy="450668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8A632CC-7A45-9D47-BD5E-EDEFDA7EC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5" y="280480"/>
            <a:ext cx="1579922" cy="179178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8E3CD7-7D74-41E3-AC49-62259D2EE737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0532553"/>
      </p:ext>
    </p:extLst>
  </p:cSld>
  <p:clrMapOvr>
    <a:masterClrMapping/>
  </p:clrMapOvr>
  <p:transition spd="med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2" name="Google Shape;4862;p448"/>
          <p:cNvSpPr txBox="1">
            <a:spLocks noGrp="1"/>
          </p:cNvSpPr>
          <p:nvPr>
            <p:ph type="body" idx="1"/>
          </p:nvPr>
        </p:nvSpPr>
        <p:spPr>
          <a:xfrm>
            <a:off x="1022094" y="254001"/>
            <a:ext cx="10147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1900"/>
            </a:pPr>
            <a:r>
              <a:rPr lang="el-GR" sz="3467" dirty="0"/>
              <a:t>Συλλογή επιστημονικών αποτελεσμάτων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863" name="Google Shape;4863;p448"/>
          <p:cNvGrpSpPr/>
          <p:nvPr/>
        </p:nvGrpSpPr>
        <p:grpSpPr>
          <a:xfrm>
            <a:off x="1224644" y="1390406"/>
            <a:ext cx="9176369" cy="2137448"/>
            <a:chOff x="0" y="1778587"/>
            <a:chExt cx="12235159" cy="2849930"/>
          </a:xfrm>
        </p:grpSpPr>
        <p:sp>
          <p:nvSpPr>
            <p:cNvPr id="4864" name="Google Shape;4864;p448"/>
            <p:cNvSpPr/>
            <p:nvPr/>
          </p:nvSpPr>
          <p:spPr>
            <a:xfrm>
              <a:off x="4601" y="1778587"/>
              <a:ext cx="2767200" cy="816000"/>
            </a:xfrm>
            <a:prstGeom prst="rect">
              <a:avLst/>
            </a:prstGeom>
            <a:solidFill>
              <a:srgbClr val="1D66B2"/>
            </a:solidFill>
            <a:ln w="25400" cap="flat" cmpd="sng">
              <a:solidFill>
                <a:srgbClr val="1D66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65" name="Google Shape;4865;p448"/>
            <p:cNvSpPr txBox="1"/>
            <p:nvPr/>
          </p:nvSpPr>
          <p:spPr>
            <a:xfrm>
              <a:off x="4601" y="1778587"/>
              <a:ext cx="27672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667" tIns="79233" rIns="138667" bIns="792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de" sz="2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Publications</a:t>
              </a:r>
              <a:endParaRPr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66" name="Google Shape;4866;p448"/>
            <p:cNvSpPr/>
            <p:nvPr/>
          </p:nvSpPr>
          <p:spPr>
            <a:xfrm>
              <a:off x="0" y="2591690"/>
              <a:ext cx="2767200" cy="2034000"/>
            </a:xfrm>
            <a:prstGeom prst="rect">
              <a:avLst/>
            </a:prstGeom>
            <a:solidFill>
              <a:srgbClr val="D5E7F8">
                <a:alpha val="89800"/>
              </a:srgbClr>
            </a:solidFill>
            <a:ln w="25400" cap="flat" cmpd="sng">
              <a:solidFill>
                <a:srgbClr val="D5E7F8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67" name="Google Shape;4867;p448"/>
            <p:cNvSpPr txBox="1"/>
            <p:nvPr/>
          </p:nvSpPr>
          <p:spPr>
            <a:xfrm>
              <a:off x="0" y="2591690"/>
              <a:ext cx="2767200" cy="20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67" bIns="156033" anchor="t" anchorCtr="0">
              <a:noAutofit/>
            </a:bodyPr>
            <a:lstStyle/>
            <a:p>
              <a:pPr marL="169336" lvl="1" indent="-152402">
                <a:lnSpc>
                  <a:spcPct val="90000"/>
                </a:lnSpc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Article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Preprint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Report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68" name="Google Shape;4868;p448"/>
            <p:cNvSpPr/>
            <p:nvPr/>
          </p:nvSpPr>
          <p:spPr>
            <a:xfrm>
              <a:off x="3159054" y="1778587"/>
              <a:ext cx="2767200" cy="816000"/>
            </a:xfrm>
            <a:prstGeom prst="rect">
              <a:avLst/>
            </a:prstGeom>
            <a:solidFill>
              <a:srgbClr val="1D66B2"/>
            </a:solidFill>
            <a:ln w="25400" cap="flat" cmpd="sng">
              <a:solidFill>
                <a:srgbClr val="1D66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69" name="Google Shape;4869;p448"/>
            <p:cNvSpPr txBox="1"/>
            <p:nvPr/>
          </p:nvSpPr>
          <p:spPr>
            <a:xfrm>
              <a:off x="3159054" y="1778587"/>
              <a:ext cx="27672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667" tIns="79233" rIns="138667" bIns="792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de" sz="2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Datasets</a:t>
              </a:r>
              <a:endParaRPr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0" name="Google Shape;4870;p448"/>
            <p:cNvSpPr/>
            <p:nvPr/>
          </p:nvSpPr>
          <p:spPr>
            <a:xfrm>
              <a:off x="3159054" y="2594517"/>
              <a:ext cx="2767200" cy="2034000"/>
            </a:xfrm>
            <a:prstGeom prst="rect">
              <a:avLst/>
            </a:prstGeom>
            <a:solidFill>
              <a:srgbClr val="D5E7F8">
                <a:alpha val="89800"/>
              </a:srgbClr>
            </a:solidFill>
            <a:ln w="25400" cap="flat" cmpd="sng">
              <a:solidFill>
                <a:srgbClr val="D5E7F8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71" name="Google Shape;4871;p448"/>
            <p:cNvSpPr txBox="1"/>
            <p:nvPr/>
          </p:nvSpPr>
          <p:spPr>
            <a:xfrm>
              <a:off x="3159054" y="2594517"/>
              <a:ext cx="2767200" cy="20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67" bIns="156033" anchor="t" anchorCtr="0">
              <a:noAutofit/>
            </a:bodyPr>
            <a:lstStyle/>
            <a:p>
              <a:pPr marL="169336" lvl="1" indent="-152402">
                <a:lnSpc>
                  <a:spcPct val="90000"/>
                </a:lnSpc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Dataset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Collection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Clinical Trials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2" name="Google Shape;4872;p448"/>
            <p:cNvSpPr/>
            <p:nvPr/>
          </p:nvSpPr>
          <p:spPr>
            <a:xfrm>
              <a:off x="6313506" y="1778587"/>
              <a:ext cx="2767200" cy="816000"/>
            </a:xfrm>
            <a:prstGeom prst="rect">
              <a:avLst/>
            </a:prstGeom>
            <a:solidFill>
              <a:srgbClr val="1D66B2"/>
            </a:solidFill>
            <a:ln w="25400" cap="flat" cmpd="sng">
              <a:solidFill>
                <a:srgbClr val="1D66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73" name="Google Shape;4873;p448"/>
            <p:cNvSpPr txBox="1"/>
            <p:nvPr/>
          </p:nvSpPr>
          <p:spPr>
            <a:xfrm>
              <a:off x="6313506" y="1778587"/>
              <a:ext cx="27672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667" tIns="79233" rIns="138667" bIns="792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de" sz="200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Software</a:t>
              </a:r>
              <a:endParaRPr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4" name="Google Shape;4874;p448"/>
            <p:cNvSpPr/>
            <p:nvPr/>
          </p:nvSpPr>
          <p:spPr>
            <a:xfrm>
              <a:off x="6313506" y="2594517"/>
              <a:ext cx="2767200" cy="2034000"/>
            </a:xfrm>
            <a:prstGeom prst="rect">
              <a:avLst/>
            </a:prstGeom>
            <a:solidFill>
              <a:srgbClr val="D5E7F8">
                <a:alpha val="89800"/>
              </a:srgbClr>
            </a:solidFill>
            <a:ln w="25400" cap="flat" cmpd="sng">
              <a:solidFill>
                <a:srgbClr val="D5E7F8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75" name="Google Shape;4875;p448"/>
            <p:cNvSpPr txBox="1"/>
            <p:nvPr/>
          </p:nvSpPr>
          <p:spPr>
            <a:xfrm>
              <a:off x="6313506" y="2594517"/>
              <a:ext cx="2767200" cy="20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67" bIns="156033" anchor="t" anchorCtr="0">
              <a:noAutofit/>
            </a:bodyPr>
            <a:lstStyle/>
            <a:p>
              <a:pPr marL="169336" lvl="1" indent="-152402">
                <a:lnSpc>
                  <a:spcPct val="90000"/>
                </a:lnSpc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Research Software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16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6" name="Google Shape;4876;p448"/>
            <p:cNvSpPr/>
            <p:nvPr/>
          </p:nvSpPr>
          <p:spPr>
            <a:xfrm>
              <a:off x="9467959" y="1778587"/>
              <a:ext cx="2767200" cy="816000"/>
            </a:xfrm>
            <a:prstGeom prst="rect">
              <a:avLst/>
            </a:prstGeom>
            <a:solidFill>
              <a:srgbClr val="1D66B2"/>
            </a:solidFill>
            <a:ln w="25400" cap="flat" cmpd="sng">
              <a:solidFill>
                <a:srgbClr val="1D66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77" name="Google Shape;4877;p448"/>
            <p:cNvSpPr txBox="1"/>
            <p:nvPr/>
          </p:nvSpPr>
          <p:spPr>
            <a:xfrm>
              <a:off x="9467959" y="1778587"/>
              <a:ext cx="27672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667" tIns="79233" rIns="138667" bIns="792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de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Other Research Products</a:t>
              </a:r>
              <a:endParaRPr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78" name="Google Shape;4878;p448"/>
            <p:cNvSpPr/>
            <p:nvPr/>
          </p:nvSpPr>
          <p:spPr>
            <a:xfrm>
              <a:off x="9467959" y="2594517"/>
              <a:ext cx="2767200" cy="2034000"/>
            </a:xfrm>
            <a:prstGeom prst="rect">
              <a:avLst/>
            </a:prstGeom>
            <a:solidFill>
              <a:srgbClr val="D5E7F8">
                <a:alpha val="89800"/>
              </a:srgbClr>
            </a:solidFill>
            <a:ln w="25400" cap="flat" cmpd="sng">
              <a:solidFill>
                <a:srgbClr val="D5E7F8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l"/>
              <a:endParaRPr sz="4267"/>
            </a:p>
          </p:txBody>
        </p:sp>
        <p:sp>
          <p:nvSpPr>
            <p:cNvPr id="4879" name="Google Shape;4879;p448"/>
            <p:cNvSpPr txBox="1"/>
            <p:nvPr/>
          </p:nvSpPr>
          <p:spPr>
            <a:xfrm>
              <a:off x="9467959" y="2594517"/>
              <a:ext cx="2767200" cy="20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67" bIns="156033" anchor="t" anchorCtr="0">
              <a:noAutofit/>
            </a:bodyPr>
            <a:lstStyle/>
            <a:p>
              <a:pPr marL="169336" lvl="1" indent="-152402">
                <a:lnSpc>
                  <a:spcPct val="90000"/>
                </a:lnSpc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Service</a:t>
              </a:r>
              <a:endParaRPr sz="16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Workflow</a:t>
              </a:r>
              <a:endParaRPr sz="16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Interactive </a:t>
              </a:r>
              <a:r>
                <a:rPr lang="de" sz="1600" b="1" dirty="0" err="1">
                  <a:latin typeface="Helvetica Neue"/>
                  <a:ea typeface="Helvetica Neue"/>
                  <a:cs typeface="Helvetica Neue"/>
                  <a:sym typeface="Helvetica Neue"/>
                </a:rPr>
                <a:t>Resource</a:t>
              </a:r>
              <a:endParaRPr sz="16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9336" lvl="1" indent="-152402">
                <a:lnSpc>
                  <a:spcPct val="90000"/>
                </a:lnSpc>
                <a:spcBef>
                  <a:spcPts val="267"/>
                </a:spcBef>
                <a:buClr>
                  <a:srgbClr val="000000"/>
                </a:buClr>
                <a:buSzPts val="1200"/>
                <a:buFont typeface="Helvetica Neue"/>
                <a:buChar char="•"/>
              </a:pPr>
              <a:r>
                <a:rPr lang="de" sz="1600" b="1" dirty="0"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16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80" name="Google Shape;4880;p448"/>
          <p:cNvSpPr/>
          <p:nvPr/>
        </p:nvSpPr>
        <p:spPr>
          <a:xfrm>
            <a:off x="1381399" y="4506681"/>
            <a:ext cx="1234400" cy="911200"/>
          </a:xfrm>
          <a:prstGeom prst="can">
            <a:avLst>
              <a:gd name="adj" fmla="val 25000"/>
            </a:avLst>
          </a:prstGeom>
          <a:solidFill>
            <a:srgbClr val="9BA0E1"/>
          </a:solidFill>
          <a:ln w="95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1" name="Google Shape;4881;p448"/>
          <p:cNvSpPr/>
          <p:nvPr/>
        </p:nvSpPr>
        <p:spPr>
          <a:xfrm>
            <a:off x="3210199" y="4506681"/>
            <a:ext cx="1234400" cy="911200"/>
          </a:xfrm>
          <a:prstGeom prst="can">
            <a:avLst>
              <a:gd name="adj" fmla="val 25000"/>
            </a:avLst>
          </a:prstGeom>
          <a:solidFill>
            <a:srgbClr val="9BA0E1"/>
          </a:solidFill>
          <a:ln w="95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2" name="Google Shape;4882;p448"/>
          <p:cNvSpPr/>
          <p:nvPr/>
        </p:nvSpPr>
        <p:spPr>
          <a:xfrm>
            <a:off x="5087882" y="4506679"/>
            <a:ext cx="1234400" cy="911200"/>
          </a:xfrm>
          <a:prstGeom prst="can">
            <a:avLst>
              <a:gd name="adj" fmla="val 25000"/>
            </a:avLst>
          </a:prstGeom>
          <a:solidFill>
            <a:srgbClr val="9BA0E1"/>
          </a:solidFill>
          <a:ln w="95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3" name="Google Shape;4883;p448"/>
          <p:cNvSpPr/>
          <p:nvPr/>
        </p:nvSpPr>
        <p:spPr>
          <a:xfrm>
            <a:off x="8859679" y="4476393"/>
            <a:ext cx="1234400" cy="911200"/>
          </a:xfrm>
          <a:prstGeom prst="can">
            <a:avLst>
              <a:gd name="adj" fmla="val 25000"/>
            </a:avLst>
          </a:prstGeom>
          <a:solidFill>
            <a:srgbClr val="9BA0E1"/>
          </a:solidFill>
          <a:ln w="95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4" name="Google Shape;4884;p448"/>
          <p:cNvSpPr txBox="1"/>
          <p:nvPr/>
        </p:nvSpPr>
        <p:spPr>
          <a:xfrm>
            <a:off x="1227535" y="5491401"/>
            <a:ext cx="15420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Institutional/</a:t>
            </a:r>
            <a:endParaRPr sz="1067"/>
          </a:p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publication repositories</a:t>
            </a:r>
            <a:endParaRPr sz="1067"/>
          </a:p>
        </p:txBody>
      </p:sp>
      <p:sp>
        <p:nvSpPr>
          <p:cNvPr id="4885" name="Google Shape;4885;p448"/>
          <p:cNvSpPr txBox="1"/>
          <p:nvPr/>
        </p:nvSpPr>
        <p:spPr>
          <a:xfrm>
            <a:off x="3056335" y="5595275"/>
            <a:ext cx="15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Journals/</a:t>
            </a:r>
            <a:endParaRPr sz="1067"/>
          </a:p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publishers</a:t>
            </a:r>
            <a:endParaRPr sz="1067"/>
          </a:p>
        </p:txBody>
      </p:sp>
      <p:sp>
        <p:nvSpPr>
          <p:cNvPr id="4886" name="Google Shape;4886;p448"/>
          <p:cNvSpPr txBox="1"/>
          <p:nvPr/>
        </p:nvSpPr>
        <p:spPr>
          <a:xfrm>
            <a:off x="5041787" y="5585478"/>
            <a:ext cx="130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Data repositories</a:t>
            </a:r>
            <a:endParaRPr sz="1334" b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7" name="Google Shape;4887;p448"/>
          <p:cNvSpPr txBox="1"/>
          <p:nvPr/>
        </p:nvSpPr>
        <p:spPr>
          <a:xfrm>
            <a:off x="8839203" y="5456106"/>
            <a:ext cx="13068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Other Products repositories</a:t>
            </a:r>
            <a:endParaRPr sz="1067"/>
          </a:p>
        </p:txBody>
      </p:sp>
      <p:sp>
        <p:nvSpPr>
          <p:cNvPr id="4888" name="Google Shape;4888;p448"/>
          <p:cNvSpPr/>
          <p:nvPr/>
        </p:nvSpPr>
        <p:spPr>
          <a:xfrm>
            <a:off x="6998121" y="4506679"/>
            <a:ext cx="1234400" cy="911200"/>
          </a:xfrm>
          <a:prstGeom prst="can">
            <a:avLst>
              <a:gd name="adj" fmla="val 25000"/>
            </a:avLst>
          </a:prstGeom>
          <a:solidFill>
            <a:srgbClr val="9BA0E1"/>
          </a:solidFill>
          <a:ln w="95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89" name="Google Shape;4889;p448"/>
          <p:cNvSpPr txBox="1"/>
          <p:nvPr/>
        </p:nvSpPr>
        <p:spPr>
          <a:xfrm>
            <a:off x="6961959" y="5585478"/>
            <a:ext cx="130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de" sz="1334" b="1">
                <a:latin typeface="Helvetica Neue Light"/>
                <a:ea typeface="Helvetica Neue Light"/>
                <a:cs typeface="Helvetica Neue Light"/>
                <a:sym typeface="Helvetica Neue Light"/>
              </a:rPr>
              <a:t>Software repositories</a:t>
            </a:r>
            <a:endParaRPr sz="1067"/>
          </a:p>
        </p:txBody>
      </p:sp>
      <p:sp>
        <p:nvSpPr>
          <p:cNvPr id="4890" name="Google Shape;4890;p448"/>
          <p:cNvSpPr/>
          <p:nvPr/>
        </p:nvSpPr>
        <p:spPr>
          <a:xfrm>
            <a:off x="1227535" y="3380008"/>
            <a:ext cx="2084000" cy="1664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91" name="Google Shape;4891;p448"/>
          <p:cNvSpPr/>
          <p:nvPr/>
        </p:nvSpPr>
        <p:spPr>
          <a:xfrm>
            <a:off x="3601471" y="3380008"/>
            <a:ext cx="2084000" cy="1664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92" name="Google Shape;4892;p448"/>
          <p:cNvSpPr/>
          <p:nvPr/>
        </p:nvSpPr>
        <p:spPr>
          <a:xfrm>
            <a:off x="5968502" y="3380007"/>
            <a:ext cx="2084000" cy="1664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93" name="Google Shape;4893;p448"/>
          <p:cNvSpPr/>
          <p:nvPr/>
        </p:nvSpPr>
        <p:spPr>
          <a:xfrm>
            <a:off x="8330259" y="3380007"/>
            <a:ext cx="2084000" cy="1664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  <a:effectLst>
            <a:outerShdw blurRad="25400" dist="127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894" name="Google Shape;4894;p448"/>
          <p:cNvCxnSpPr>
            <a:stCxn id="4880" idx="1"/>
            <a:endCxn id="4890" idx="2"/>
          </p:cNvCxnSpPr>
          <p:nvPr/>
        </p:nvCxnSpPr>
        <p:spPr>
          <a:xfrm rot="-5400000">
            <a:off x="1653799" y="3891081"/>
            <a:ext cx="960400" cy="270800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895" name="Google Shape;4895;p448"/>
          <p:cNvCxnSpPr>
            <a:stCxn id="4880" idx="1"/>
            <a:endCxn id="4891" idx="2"/>
          </p:cNvCxnSpPr>
          <p:nvPr/>
        </p:nvCxnSpPr>
        <p:spPr>
          <a:xfrm rot="-5400000">
            <a:off x="2840799" y="2704080"/>
            <a:ext cx="960400" cy="2644800"/>
          </a:xfrm>
          <a:prstGeom prst="bentConnector3">
            <a:avLst>
              <a:gd name="adj1" fmla="val 50002"/>
            </a:avLst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896" name="Google Shape;4896;p448"/>
          <p:cNvCxnSpPr>
            <a:stCxn id="4880" idx="1"/>
            <a:endCxn id="4892" idx="2"/>
          </p:cNvCxnSpPr>
          <p:nvPr/>
        </p:nvCxnSpPr>
        <p:spPr>
          <a:xfrm rot="-5400000">
            <a:off x="4024399" y="1520481"/>
            <a:ext cx="960400" cy="5012000"/>
          </a:xfrm>
          <a:prstGeom prst="bentConnector3">
            <a:avLst>
              <a:gd name="adj1" fmla="val 50002"/>
            </a:avLst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897" name="Google Shape;4897;p448"/>
          <p:cNvCxnSpPr>
            <a:stCxn id="4880" idx="1"/>
            <a:endCxn id="4893" idx="2"/>
          </p:cNvCxnSpPr>
          <p:nvPr/>
        </p:nvCxnSpPr>
        <p:spPr>
          <a:xfrm rot="-5400000">
            <a:off x="5205199" y="339681"/>
            <a:ext cx="960400" cy="7373600"/>
          </a:xfrm>
          <a:prstGeom prst="bentConnector3">
            <a:avLst>
              <a:gd name="adj1" fmla="val 50002"/>
            </a:avLst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898" name="Google Shape;4898;p448"/>
          <p:cNvCxnSpPr>
            <a:stCxn id="4881" idx="1"/>
            <a:endCxn id="4899" idx="2"/>
          </p:cNvCxnSpPr>
          <p:nvPr/>
        </p:nvCxnSpPr>
        <p:spPr>
          <a:xfrm rot="5400000" flipH="1">
            <a:off x="2800999" y="3480280"/>
            <a:ext cx="954800" cy="1098000"/>
          </a:xfrm>
          <a:prstGeom prst="bentConnector3">
            <a:avLst>
              <a:gd name="adj1" fmla="val 32560"/>
            </a:avLst>
          </a:prstGeom>
          <a:noFill/>
          <a:ln w="12700" cap="flat" cmpd="sng">
            <a:solidFill>
              <a:srgbClr val="FF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4899" name="Google Shape;4899;p448"/>
          <p:cNvSpPr/>
          <p:nvPr/>
        </p:nvSpPr>
        <p:spPr>
          <a:xfrm>
            <a:off x="2147277" y="3380007"/>
            <a:ext cx="1164000" cy="1720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00" name="Google Shape;4900;p448"/>
          <p:cNvSpPr/>
          <p:nvPr/>
        </p:nvSpPr>
        <p:spPr>
          <a:xfrm>
            <a:off x="2807901" y="3432261"/>
            <a:ext cx="402400" cy="1280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901" name="Google Shape;4901;p448"/>
          <p:cNvCxnSpPr>
            <a:stCxn id="4882" idx="1"/>
            <a:endCxn id="4900" idx="2"/>
          </p:cNvCxnSpPr>
          <p:nvPr/>
        </p:nvCxnSpPr>
        <p:spPr>
          <a:xfrm rot="5400000" flipH="1">
            <a:off x="3883882" y="2685479"/>
            <a:ext cx="946400" cy="2696000"/>
          </a:xfrm>
          <a:prstGeom prst="bentConnector3">
            <a:avLst>
              <a:gd name="adj1" fmla="val 68631"/>
            </a:avLst>
          </a:prstGeom>
          <a:noFill/>
          <a:ln w="12700" cap="flat" cmpd="sng">
            <a:solidFill>
              <a:srgbClr val="00B05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902" name="Google Shape;4902;p448"/>
          <p:cNvCxnSpPr>
            <a:endCxn id="4903" idx="2"/>
          </p:cNvCxnSpPr>
          <p:nvPr/>
        </p:nvCxnSpPr>
        <p:spPr>
          <a:xfrm rot="5400000" flipH="1">
            <a:off x="4906907" y="3682023"/>
            <a:ext cx="940800" cy="669600"/>
          </a:xfrm>
          <a:prstGeom prst="bentConnector3">
            <a:avLst>
              <a:gd name="adj1" fmla="val 67702"/>
            </a:avLst>
          </a:prstGeom>
          <a:noFill/>
          <a:ln w="12700" cap="flat" cmpd="sng">
            <a:solidFill>
              <a:srgbClr val="00B05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4903" name="Google Shape;4903;p448"/>
          <p:cNvSpPr/>
          <p:nvPr/>
        </p:nvSpPr>
        <p:spPr>
          <a:xfrm>
            <a:off x="4841307" y="3418423"/>
            <a:ext cx="402400" cy="1280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>
            <a:noFill/>
          </a:ln>
        </p:spPr>
        <p:txBody>
          <a:bodyPr spcFirstLastPara="1" wrap="square" lIns="35733" tIns="35733" rIns="35733" bIns="357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904" name="Google Shape;4904;p448"/>
          <p:cNvCxnSpPr>
            <a:stCxn id="4888" idx="1"/>
          </p:cNvCxnSpPr>
          <p:nvPr/>
        </p:nvCxnSpPr>
        <p:spPr>
          <a:xfrm rot="5400000" flipH="1">
            <a:off x="7040720" y="3932079"/>
            <a:ext cx="960000" cy="189200"/>
          </a:xfrm>
          <a:prstGeom prst="bentConnector3">
            <a:avLst>
              <a:gd name="adj1" fmla="val 66330"/>
            </a:avLst>
          </a:prstGeom>
          <a:noFill/>
          <a:ln w="12700" cap="flat" cmpd="sng">
            <a:solidFill>
              <a:srgbClr val="4A52F9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905" name="Google Shape;4905;p448"/>
          <p:cNvCxnSpPr>
            <a:stCxn id="4883" idx="1"/>
          </p:cNvCxnSpPr>
          <p:nvPr/>
        </p:nvCxnSpPr>
        <p:spPr>
          <a:xfrm rot="-5400000">
            <a:off x="9176879" y="3846392"/>
            <a:ext cx="930000" cy="330000"/>
          </a:xfrm>
          <a:prstGeom prst="bentConnector3">
            <a:avLst>
              <a:gd name="adj1" fmla="val 49995"/>
            </a:avLst>
          </a:prstGeom>
          <a:noFill/>
          <a:ln w="12700" cap="flat" cmpd="sng">
            <a:solidFill>
              <a:srgbClr val="FFC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id="{74662354-43C0-4FEC-9605-0FFB0FBFE16B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684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28204-3452-774B-854E-A976513953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/>
              <a:t>Χρήση επίσημων καταλόγων</a:t>
            </a:r>
            <a:r>
              <a:rPr lang="en-US" dirty="0"/>
              <a:t> (</a:t>
            </a:r>
            <a:r>
              <a:rPr lang="en-US" dirty="0" err="1"/>
              <a:t>ό</a:t>
            </a:r>
            <a:r>
              <a:rPr lang="el-GR" dirty="0"/>
              <a:t>που είναι δυνατόν)</a:t>
            </a:r>
          </a:p>
          <a:p>
            <a:pPr lvl="1"/>
            <a:r>
              <a:rPr lang="en-US" dirty="0" err="1"/>
              <a:t>OpenDOAR</a:t>
            </a:r>
            <a:r>
              <a:rPr lang="en-US" dirty="0"/>
              <a:t>, Re3Data</a:t>
            </a:r>
          </a:p>
          <a:p>
            <a:r>
              <a:rPr lang="el-GR" dirty="0" err="1"/>
              <a:t>Αυτ</a:t>
            </a:r>
            <a:r>
              <a:rPr lang="en-US" dirty="0" err="1"/>
              <a:t>ό</a:t>
            </a:r>
            <a:r>
              <a:rPr lang="el-GR" dirty="0" err="1"/>
              <a:t>ματη</a:t>
            </a:r>
            <a:r>
              <a:rPr lang="el-GR" dirty="0"/>
              <a:t> επικύρωση περιεχομένου</a:t>
            </a:r>
          </a:p>
          <a:p>
            <a:r>
              <a:rPr lang="el-GR" dirty="0"/>
              <a:t>Υποστήριξη πρωτοκόλλων </a:t>
            </a:r>
            <a:r>
              <a:rPr lang="en-US" dirty="0"/>
              <a:t>OAI-PMH </a:t>
            </a:r>
            <a:r>
              <a:rPr lang="el-GR" dirty="0"/>
              <a:t>και </a:t>
            </a:r>
            <a:r>
              <a:rPr lang="en-US" dirty="0" err="1"/>
              <a:t>ResourceSync</a:t>
            </a:r>
            <a:endParaRPr lang="en-US" dirty="0"/>
          </a:p>
          <a:p>
            <a:r>
              <a:rPr lang="el-GR" dirty="0"/>
              <a:t>Ρύθμιση κανόνων καθαρισμού και μετασχηματισμού </a:t>
            </a:r>
            <a:r>
              <a:rPr lang="el-GR" dirty="0" err="1"/>
              <a:t>μεταδεδομένων</a:t>
            </a:r>
            <a:r>
              <a:rPr lang="el-GR" dirty="0"/>
              <a:t> ανά αποθετήριο.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965C0-4703-5041-A72F-F7B478FA2D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Εγγραφή αποθετηρίων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BF758A5-D37A-405B-BBA3-279B3C43FFF3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4502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5E6C4-FF71-904B-A4BF-5A5DEE8611F1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D3292"/>
                </a:solidFill>
                <a:latin typeface="Helvetica" pitchFamily="2" charset="0"/>
              </a:rPr>
              <a:t>Εγγραφή αποθετηρίων</a:t>
            </a:r>
            <a:endParaRPr lang="en-US" sz="4500" b="1" dirty="0">
              <a:solidFill>
                <a:srgbClr val="2D3292"/>
              </a:solidFill>
              <a:latin typeface="Helvetica" pitchFamily="2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4787C7-D748-094C-8E79-C8A995223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3" y="1215755"/>
            <a:ext cx="10053605" cy="53260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5CF84-D6AA-45AD-9FA8-864A643CE56C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66531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5E6C4-FF71-904B-A4BF-5A5DEE8611F1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D3292"/>
                </a:solidFill>
                <a:latin typeface="Helvetica" pitchFamily="2" charset="0"/>
              </a:rPr>
              <a:t>Εγγραφή αποθετηρίων</a:t>
            </a:r>
            <a:endParaRPr lang="en-US" sz="4500" b="1" dirty="0">
              <a:solidFill>
                <a:srgbClr val="2D3292"/>
              </a:solidFill>
              <a:latin typeface="Helvetica" pitchFamily="2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8336C1-E31D-1F46-BBE4-2D7C58DB4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7" y="1232626"/>
            <a:ext cx="9887165" cy="52378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A2134-34A9-43E8-9022-F7F6EA3E6222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26566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5E6C4-FF71-904B-A4BF-5A5DEE8611F1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D3292"/>
                </a:solidFill>
                <a:latin typeface="Helvetica" pitchFamily="2" charset="0"/>
              </a:rPr>
              <a:t>Εγγραφή αποθετηρίων</a:t>
            </a:r>
            <a:endParaRPr lang="en-US" sz="4500" b="1" dirty="0">
              <a:solidFill>
                <a:srgbClr val="2D3292"/>
              </a:solidFill>
              <a:latin typeface="Helvetica" pitchFamily="2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74DEEE-E4E9-614A-AEEA-2DD38052D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187180"/>
            <a:ext cx="10149840" cy="5376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34425-5C2F-4AF0-961B-5350ED4C9B0D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59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1" name="Google Shape;4941;p452"/>
          <p:cNvSpPr txBox="1">
            <a:spLocks noGrp="1"/>
          </p:cNvSpPr>
          <p:nvPr>
            <p:ph type="body" idx="1"/>
          </p:nvPr>
        </p:nvSpPr>
        <p:spPr>
          <a:xfrm>
            <a:off x="536595" y="197035"/>
            <a:ext cx="11118800" cy="85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l-GR" sz="4000" dirty="0"/>
              <a:t>Διαδικασία συλλογής </a:t>
            </a:r>
            <a:r>
              <a:rPr lang="el-GR" sz="4000" dirty="0" err="1"/>
              <a:t>μεταδεδομένων</a:t>
            </a:r>
            <a:endParaRPr sz="4000" dirty="0"/>
          </a:p>
        </p:txBody>
      </p:sp>
      <p:pic>
        <p:nvPicPr>
          <p:cNvPr id="4942" name="Google Shape;4942;p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85" y="1056235"/>
            <a:ext cx="8267620" cy="53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18314-E668-4DAA-A1B1-8B6B79EAC9AE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205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9A2E14-8818-CB41-9326-993B8B7C5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3" y="290573"/>
            <a:ext cx="11067694" cy="623875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B18BED0-7612-442F-80DC-CA86016A2537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568167"/>
      </p:ext>
    </p:extLst>
  </p:cSld>
  <p:clrMapOvr>
    <a:masterClrMapping/>
  </p:clrMapOvr>
  <p:transition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p453"/>
          <p:cNvSpPr txBox="1">
            <a:spLocks noGrp="1"/>
          </p:cNvSpPr>
          <p:nvPr>
            <p:ph type="body" idx="1"/>
          </p:nvPr>
        </p:nvSpPr>
        <p:spPr>
          <a:xfrm>
            <a:off x="533401" y="254000"/>
            <a:ext cx="11145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l-GR" dirty="0"/>
              <a:t>Διαδικασία συλλογής κειμένων</a:t>
            </a:r>
            <a:endParaRPr dirty="0"/>
          </a:p>
        </p:txBody>
      </p:sp>
      <p:sp>
        <p:nvSpPr>
          <p:cNvPr id="4948" name="Google Shape;4948;p453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de"/>
              <a:pPr/>
              <a:t>20</a:t>
            </a:fld>
            <a:endParaRPr/>
          </a:p>
        </p:txBody>
      </p:sp>
      <p:pic>
        <p:nvPicPr>
          <p:cNvPr id="4949" name="Google Shape;4949;p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467" y="1056234"/>
            <a:ext cx="8721768" cy="53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4FA189-C274-45DB-854B-478E7B646106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331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F888C-8531-2541-8162-6C0DAF510ADB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Παρακολούθηση περιεχομένου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2C08B7-BFC9-E34E-B451-F9ED84D48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8" y="1191351"/>
            <a:ext cx="10312514" cy="546317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4590FCD-D60F-4CE6-8627-757828B78FE2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2040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692003" y="685368"/>
            <a:ext cx="7975997" cy="2015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5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Βελτιώστε τα </a:t>
            </a:r>
            <a:r>
              <a:rPr lang="el-GR" sz="4050" b="1" dirty="0" err="1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μεταδεδομένα</a:t>
            </a:r>
            <a:r>
              <a:rPr lang="el-GR" sz="405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σας</a:t>
            </a:r>
          </a:p>
          <a:p>
            <a:pPr marL="0" indent="0">
              <a:buNone/>
            </a:pP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Η υπηρεσία εμπλουτισμού </a:t>
            </a:r>
            <a:r>
              <a:rPr lang="el-GR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μεταδεδομένων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Broker service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) προσφέρει πλούσια επιπλέον πληροφορία για ερευνητικά δεδομένα.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4452"/>
            <a:ext cx="2833688" cy="723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7" y="2072268"/>
            <a:ext cx="2243138" cy="6261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pt-PT" sz="3600" b="1" dirty="0">
                <a:latin typeface="Calibri" panose="020F0502020204030204" pitchFamily="34" charset="0"/>
                <a:cs typeface="Calibri" panose="020F0502020204030204" pitchFamily="34" charset="0"/>
              </a:rPr>
              <a:t>ENRICH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965" y="3112250"/>
            <a:ext cx="11604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30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Βρείτε τι σας ενδιαφέρει και εγγραφείτε για να εμπλουτίσετε το αποθετήριό σας.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Είδη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πληροφορίας που μπορεί να εμπλουτίσει τα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μεταδεδομένα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17557" y="4646434"/>
            <a:ext cx="6956885" cy="1338828"/>
            <a:chOff x="2849977" y="6448027"/>
            <a:chExt cx="9275846" cy="1785104"/>
          </a:xfrm>
        </p:grpSpPr>
        <p:sp>
          <p:nvSpPr>
            <p:cNvPr id="5" name="Rectangle 4"/>
            <p:cNvSpPr/>
            <p:nvPr/>
          </p:nvSpPr>
          <p:spPr>
            <a:xfrm>
              <a:off x="2849977" y="6448027"/>
              <a:ext cx="9275846" cy="1785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Persistent identifiers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Open Access Versions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80710" y="6514134"/>
              <a:ext cx="3345113" cy="12311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Subjects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7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Abstracts</a:t>
              </a:r>
            </a:p>
          </p:txBody>
        </p:sp>
      </p:grpSp>
      <p:pic>
        <p:nvPicPr>
          <p:cNvPr id="6" name="Picture 5" descr="A cartoon of a person holding a plant&#10;&#10;Description automatically generated with low confidence">
            <a:extLst>
              <a:ext uri="{FF2B5EF4-FFF2-40B4-BE49-F238E27FC236}">
                <a16:creationId xmlns:a16="http://schemas.microsoft.com/office/drawing/2014/main" id="{4CC00483-C672-6541-AC19-3DD723D1A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1" y="300446"/>
            <a:ext cx="1604036" cy="177182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34424C8-9F71-4F77-8635-8F10A04981E4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0752114"/>
      </p:ext>
    </p:extLst>
  </p:cSld>
  <p:clrMapOvr>
    <a:masterClrMapping/>
  </p:clrMapOvr>
  <p:transition spd="med"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6930F-53E9-4944-B061-D9CFE3050CF5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</a:t>
            </a:r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εμπλουτισμού</a:t>
            </a:r>
            <a:endParaRPr lang="el-GR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9AC5B3-39ED-D649-B23F-CDD04B200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87" y="933636"/>
            <a:ext cx="7858625" cy="5720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EA50E-9398-4D2B-962A-695B58508976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80103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6930F-53E9-4944-B061-D9CFE3050CF5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Ειδοποιήσεις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A1A0FB-2FBD-0443-A521-F37841BB9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12" y="987154"/>
            <a:ext cx="6659948" cy="553538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A796CAA-9B87-4EA4-BAC9-05F0DEB36269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733495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AEA249-0743-F049-B13C-C9497F3570B1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Εγγραφές για ενημερώσεις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B5F603-4CCD-054B-A7A0-E4CF33509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6" y="1225280"/>
            <a:ext cx="10304291" cy="545882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03AEF0E-AADC-44B8-A946-F368936A55DC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48239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664739" y="405259"/>
            <a:ext cx="7781925" cy="2967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5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Ανοικτή Επιστήμη ενισχύεται από ανοικτά δεδομένα αντίκτυπου</a:t>
            </a:r>
            <a:endParaRPr lang="en-US" sz="4050" b="1" dirty="0">
              <a:solidFill>
                <a:srgbClr val="232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Χρησιμοποιώντας τα δικά σας στατιστικά χρήσης δημιουργήθηκε μια ανοικτή υπηρεσία στατιστικών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4452"/>
            <a:ext cx="2833688" cy="723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7" y="2072268"/>
            <a:ext cx="2243138" cy="6261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pt-P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966" y="3292642"/>
            <a:ext cx="116049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700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Δημιουργήστε αναφορές για τα στατιστικά χρήσης του αποθετηρίου σας:</a:t>
            </a:r>
            <a:endParaRPr lang="en-US" sz="2700" b="1" dirty="0">
              <a:solidFill>
                <a:srgbClr val="2321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2"/>
          <a:stretch/>
        </p:blipFill>
        <p:spPr>
          <a:xfrm>
            <a:off x="295777" y="4030807"/>
            <a:ext cx="6893999" cy="1603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6" r="33342" b="2551"/>
          <a:stretch/>
        </p:blipFill>
        <p:spPr>
          <a:xfrm>
            <a:off x="7387138" y="4030807"/>
            <a:ext cx="4585787" cy="157990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18FC6A-2B07-1E4B-BE91-DF3C46D07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1" y="424309"/>
            <a:ext cx="1771410" cy="171586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4A7E481-A374-4AB7-B08C-0C04C04372A6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9446670"/>
      </p:ext>
    </p:extLst>
  </p:cSld>
  <p:clrMapOvr>
    <a:masterClrMapping/>
  </p:clrMapOvr>
  <p:transition spd="med" advClick="0" advTm="11178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533400" y="479212"/>
            <a:ext cx="7658100" cy="681311"/>
          </a:xfrm>
        </p:spPr>
        <p:txBody>
          <a:bodyPr/>
          <a:lstStyle/>
          <a:p>
            <a:r>
              <a:rPr lang="el-GR" dirty="0"/>
              <a:t>Χαρακτηριστικά Υπηρεσίας των Στατιστιστικών Χρήσης</a:t>
            </a:r>
            <a:endParaRPr lang="de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7"/>
          </p:nvPr>
        </p:nvSpPr>
        <p:spPr>
          <a:xfrm>
            <a:off x="533400" y="1686983"/>
            <a:ext cx="4019549" cy="174201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l-GR" sz="3150" b="1" dirty="0">
                <a:latin typeface="Calibri" panose="020F0502020204030204" pitchFamily="34" charset="0"/>
                <a:cs typeface="Calibri" panose="020F0502020204030204" pitchFamily="34" charset="0"/>
              </a:rPr>
              <a:t>Καταγραφή των </a:t>
            </a:r>
            <a:r>
              <a:rPr lang="en-US" sz="3150" b="1" dirty="0">
                <a:latin typeface="Calibri" panose="020F0502020204030204" pitchFamily="34" charset="0"/>
                <a:cs typeface="Calibri" panose="020F0502020204030204" pitchFamily="34" charset="0"/>
              </a:rPr>
              <a:t>views </a:t>
            </a:r>
            <a:r>
              <a:rPr lang="el-GR" sz="3150" b="1" dirty="0"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3150" b="1" dirty="0">
                <a:latin typeface="Calibri" panose="020F0502020204030204" pitchFamily="34" charset="0"/>
                <a:cs typeface="Calibri" panose="020F0502020204030204" pitchFamily="34" charset="0"/>
              </a:rPr>
              <a:t> downloads / </a:t>
            </a:r>
            <a:r>
              <a:rPr lang="el-GR" sz="3150" b="1" dirty="0">
                <a:latin typeface="Calibri" panose="020F0502020204030204" pitchFamily="34" charset="0"/>
                <a:cs typeface="Calibri" panose="020F0502020204030204" pitchFamily="34" charset="0"/>
              </a:rPr>
              <a:t>συλλογή αναφορών </a:t>
            </a:r>
            <a:r>
              <a:rPr lang="en-US" sz="3150" b="1" dirty="0">
                <a:latin typeface="Calibri" panose="020F0502020204030204" pitchFamily="34" charset="0"/>
                <a:cs typeface="Calibri" panose="020F0502020204030204" pitchFamily="34" charset="0"/>
              </a:rPr>
              <a:t>COUNTER</a:t>
            </a:r>
          </a:p>
          <a:p>
            <a:pPr>
              <a:spcBef>
                <a:spcPts val="0"/>
              </a:spcBef>
            </a:pPr>
            <a:r>
              <a:rPr lang="el-GR" sz="2475" dirty="0">
                <a:solidFill>
                  <a:srgbClr val="2D32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Συλλογή με ροές </a:t>
            </a:r>
            <a:r>
              <a:rPr lang="en-US" sz="2475" dirty="0">
                <a:solidFill>
                  <a:srgbClr val="2D32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Push/Pull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28"/>
          </p:nvPr>
        </p:nvSpPr>
        <p:spPr>
          <a:xfrm>
            <a:off x="4552950" y="1734444"/>
            <a:ext cx="3638550" cy="152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Ανωνυμοποίηση των 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IP</a:t>
            </a: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 διευθύνσεων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29"/>
          </p:nvPr>
        </p:nvSpPr>
        <p:spPr>
          <a:xfrm>
            <a:off x="533400" y="3800609"/>
            <a:ext cx="3638550" cy="2157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Διαδικασία «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Metadata de-duplication</a:t>
            </a: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», που επιτρέπει την καταγραφή των 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downloads </a:t>
            </a: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για το ίδιο στοιχείο.</a:t>
            </a:r>
            <a:r>
              <a:rPr lang="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30"/>
          </p:nvPr>
        </p:nvSpPr>
        <p:spPr>
          <a:xfrm>
            <a:off x="4552950" y="3831312"/>
            <a:ext cx="3638550" cy="2157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700" b="1" dirty="0">
                <a:latin typeface="Calibri" panose="020F0502020204030204" pitchFamily="34" charset="0"/>
                <a:cs typeface="Calibri" panose="020F0502020204030204" pitchFamily="34" charset="0"/>
              </a:rPr>
              <a:t>Συμβατότητα με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COUNTER Code of Practice.</a:t>
            </a:r>
          </a:p>
          <a:p>
            <a:pPr>
              <a:spcBef>
                <a:spcPts val="0"/>
              </a:spcBef>
            </a:pPr>
            <a:r>
              <a:rPr lang="el-GR" dirty="0">
                <a:solidFill>
                  <a:srgbClr val="2D32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Στατιστικά δεδομένα με κοινά πρότυπα για να υπάρχει συσχέτιση/σύγκριση με άλλες πηγές.</a:t>
            </a:r>
            <a:endParaRPr lang="en-US" dirty="0">
              <a:solidFill>
                <a:srgbClr val="2D32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This is where you type in the event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27" y="0"/>
            <a:ext cx="3524074" cy="6858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C908BB-22A1-4339-AE5D-7C79C45B2452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9508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Shape 588"/>
          <p:cNvGrpSpPr/>
          <p:nvPr/>
        </p:nvGrpSpPr>
        <p:grpSpPr>
          <a:xfrm>
            <a:off x="1795906" y="1507774"/>
            <a:ext cx="9181644" cy="5196974"/>
            <a:chOff x="537201" y="155326"/>
            <a:chExt cx="8775633" cy="5901183"/>
          </a:xfrm>
        </p:grpSpPr>
        <p:cxnSp>
          <p:nvCxnSpPr>
            <p:cNvPr id="589" name="Shape 589"/>
            <p:cNvCxnSpPr/>
            <p:nvPr/>
          </p:nvCxnSpPr>
          <p:spPr>
            <a:xfrm>
              <a:off x="838202" y="2012064"/>
              <a:ext cx="7642205" cy="22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  <p:cxnSp>
          <p:nvCxnSpPr>
            <p:cNvPr id="590" name="Shape 590"/>
            <p:cNvCxnSpPr/>
            <p:nvPr/>
          </p:nvCxnSpPr>
          <p:spPr>
            <a:xfrm>
              <a:off x="838202" y="4513691"/>
              <a:ext cx="7642205" cy="22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  <p:sp>
          <p:nvSpPr>
            <p:cNvPr id="591" name="Shape 591"/>
            <p:cNvSpPr/>
            <p:nvPr/>
          </p:nvSpPr>
          <p:spPr>
            <a:xfrm>
              <a:off x="4367117" y="2372735"/>
              <a:ext cx="710453" cy="436135"/>
            </a:xfrm>
            <a:custGeom>
              <a:avLst/>
              <a:gdLst/>
              <a:ahLst/>
              <a:cxnLst/>
              <a:rect l="0" t="0" r="0" b="0"/>
              <a:pathLst>
                <a:path w="179294" h="209177" extrusionOk="0">
                  <a:moveTo>
                    <a:pt x="89647" y="0"/>
                  </a:moveTo>
                  <a:cubicBezTo>
                    <a:pt x="73464" y="0"/>
                    <a:pt x="58485" y="1345"/>
                    <a:pt x="44712" y="4025"/>
                  </a:cubicBezTo>
                  <a:cubicBezTo>
                    <a:pt x="30938" y="6714"/>
                    <a:pt x="20040" y="10347"/>
                    <a:pt x="12028" y="14941"/>
                  </a:cubicBezTo>
                  <a:cubicBezTo>
                    <a:pt x="4006" y="19536"/>
                    <a:pt x="0" y="24513"/>
                    <a:pt x="0" y="29882"/>
                  </a:cubicBezTo>
                  <a:lnTo>
                    <a:pt x="0" y="44824"/>
                  </a:lnTo>
                  <a:cubicBezTo>
                    <a:pt x="0" y="50193"/>
                    <a:pt x="4006" y="55170"/>
                    <a:pt x="12028" y="59765"/>
                  </a:cubicBezTo>
                  <a:cubicBezTo>
                    <a:pt x="20040" y="64359"/>
                    <a:pt x="30938" y="67992"/>
                    <a:pt x="44712" y="70681"/>
                  </a:cubicBezTo>
                  <a:cubicBezTo>
                    <a:pt x="58485" y="73361"/>
                    <a:pt x="73464" y="74706"/>
                    <a:pt x="89647" y="74706"/>
                  </a:cubicBezTo>
                  <a:cubicBezTo>
                    <a:pt x="105830" y="74706"/>
                    <a:pt x="120818" y="73361"/>
                    <a:pt x="134592" y="70681"/>
                  </a:cubicBezTo>
                  <a:cubicBezTo>
                    <a:pt x="148366" y="67992"/>
                    <a:pt x="159254" y="64359"/>
                    <a:pt x="167276" y="59765"/>
                  </a:cubicBezTo>
                  <a:cubicBezTo>
                    <a:pt x="175288" y="55170"/>
                    <a:pt x="179294" y="50193"/>
                    <a:pt x="179294" y="44824"/>
                  </a:cubicBezTo>
                  <a:lnTo>
                    <a:pt x="179294" y="29882"/>
                  </a:lnTo>
                  <a:cubicBezTo>
                    <a:pt x="179294" y="24513"/>
                    <a:pt x="175288" y="19536"/>
                    <a:pt x="167276" y="14941"/>
                  </a:cubicBezTo>
                  <a:cubicBezTo>
                    <a:pt x="159254" y="10347"/>
                    <a:pt x="148366" y="6714"/>
                    <a:pt x="134592" y="4025"/>
                  </a:cubicBezTo>
                  <a:cubicBezTo>
                    <a:pt x="120818" y="1345"/>
                    <a:pt x="105830" y="0"/>
                    <a:pt x="89647" y="0"/>
                  </a:cubicBezTo>
                  <a:close/>
                  <a:moveTo>
                    <a:pt x="0" y="69803"/>
                  </a:moveTo>
                  <a:lnTo>
                    <a:pt x="0" y="89647"/>
                  </a:lnTo>
                  <a:cubicBezTo>
                    <a:pt x="0" y="95017"/>
                    <a:pt x="4006" y="99994"/>
                    <a:pt x="12028" y="104588"/>
                  </a:cubicBezTo>
                  <a:cubicBezTo>
                    <a:pt x="20040" y="109183"/>
                    <a:pt x="30938" y="112815"/>
                    <a:pt x="44712" y="115505"/>
                  </a:cubicBezTo>
                  <a:cubicBezTo>
                    <a:pt x="58485" y="118185"/>
                    <a:pt x="73464" y="119529"/>
                    <a:pt x="89647" y="119529"/>
                  </a:cubicBezTo>
                  <a:cubicBezTo>
                    <a:pt x="105830" y="119529"/>
                    <a:pt x="120818" y="118185"/>
                    <a:pt x="134592" y="115505"/>
                  </a:cubicBezTo>
                  <a:cubicBezTo>
                    <a:pt x="148366" y="112815"/>
                    <a:pt x="159254" y="109183"/>
                    <a:pt x="167276" y="104588"/>
                  </a:cubicBezTo>
                  <a:cubicBezTo>
                    <a:pt x="175288" y="99994"/>
                    <a:pt x="179294" y="95017"/>
                    <a:pt x="179294" y="89647"/>
                  </a:cubicBezTo>
                  <a:lnTo>
                    <a:pt x="179294" y="69803"/>
                  </a:lnTo>
                  <a:cubicBezTo>
                    <a:pt x="170030" y="76340"/>
                    <a:pt x="157387" y="81280"/>
                    <a:pt x="141362" y="84632"/>
                  </a:cubicBezTo>
                  <a:cubicBezTo>
                    <a:pt x="125328" y="87976"/>
                    <a:pt x="108090" y="89647"/>
                    <a:pt x="89647" y="89647"/>
                  </a:cubicBezTo>
                  <a:cubicBezTo>
                    <a:pt x="71204" y="89647"/>
                    <a:pt x="53966" y="87976"/>
                    <a:pt x="37941" y="84632"/>
                  </a:cubicBezTo>
                  <a:cubicBezTo>
                    <a:pt x="21908" y="81280"/>
                    <a:pt x="9264" y="76340"/>
                    <a:pt x="0" y="69803"/>
                  </a:cubicBezTo>
                  <a:close/>
                  <a:moveTo>
                    <a:pt x="0" y="114627"/>
                  </a:moveTo>
                  <a:lnTo>
                    <a:pt x="0" y="134471"/>
                  </a:lnTo>
                  <a:cubicBezTo>
                    <a:pt x="0" y="139840"/>
                    <a:pt x="4006" y="144817"/>
                    <a:pt x="12028" y="149412"/>
                  </a:cubicBezTo>
                  <a:cubicBezTo>
                    <a:pt x="20040" y="154006"/>
                    <a:pt x="30938" y="157639"/>
                    <a:pt x="44712" y="160328"/>
                  </a:cubicBezTo>
                  <a:cubicBezTo>
                    <a:pt x="58485" y="163008"/>
                    <a:pt x="73464" y="164353"/>
                    <a:pt x="89647" y="164353"/>
                  </a:cubicBezTo>
                  <a:cubicBezTo>
                    <a:pt x="105830" y="164353"/>
                    <a:pt x="120818" y="163008"/>
                    <a:pt x="134592" y="160328"/>
                  </a:cubicBezTo>
                  <a:cubicBezTo>
                    <a:pt x="148366" y="157639"/>
                    <a:pt x="159254" y="154006"/>
                    <a:pt x="167276" y="149412"/>
                  </a:cubicBezTo>
                  <a:cubicBezTo>
                    <a:pt x="175288" y="144817"/>
                    <a:pt x="179294" y="139840"/>
                    <a:pt x="179294" y="134471"/>
                  </a:cubicBezTo>
                  <a:lnTo>
                    <a:pt x="179294" y="114627"/>
                  </a:lnTo>
                  <a:cubicBezTo>
                    <a:pt x="170030" y="121164"/>
                    <a:pt x="157387" y="126104"/>
                    <a:pt x="141362" y="129456"/>
                  </a:cubicBezTo>
                  <a:cubicBezTo>
                    <a:pt x="125328" y="132799"/>
                    <a:pt x="108090" y="134471"/>
                    <a:pt x="89647" y="134471"/>
                  </a:cubicBezTo>
                  <a:cubicBezTo>
                    <a:pt x="71204" y="134471"/>
                    <a:pt x="53966" y="132799"/>
                    <a:pt x="37941" y="129456"/>
                  </a:cubicBezTo>
                  <a:cubicBezTo>
                    <a:pt x="21908" y="126104"/>
                    <a:pt x="9264" y="121164"/>
                    <a:pt x="0" y="114627"/>
                  </a:cubicBezTo>
                  <a:close/>
                  <a:moveTo>
                    <a:pt x="0" y="159450"/>
                  </a:moveTo>
                  <a:lnTo>
                    <a:pt x="0" y="179294"/>
                  </a:lnTo>
                  <a:cubicBezTo>
                    <a:pt x="0" y="184664"/>
                    <a:pt x="4006" y="189641"/>
                    <a:pt x="12028" y="194235"/>
                  </a:cubicBezTo>
                  <a:cubicBezTo>
                    <a:pt x="20040" y="198830"/>
                    <a:pt x="30938" y="202462"/>
                    <a:pt x="44712" y="205152"/>
                  </a:cubicBezTo>
                  <a:cubicBezTo>
                    <a:pt x="58485" y="207832"/>
                    <a:pt x="73464" y="209176"/>
                    <a:pt x="89647" y="209176"/>
                  </a:cubicBezTo>
                  <a:cubicBezTo>
                    <a:pt x="105830" y="209176"/>
                    <a:pt x="120818" y="207832"/>
                    <a:pt x="134592" y="205152"/>
                  </a:cubicBezTo>
                  <a:cubicBezTo>
                    <a:pt x="148366" y="202462"/>
                    <a:pt x="159254" y="198830"/>
                    <a:pt x="167276" y="194235"/>
                  </a:cubicBezTo>
                  <a:cubicBezTo>
                    <a:pt x="175288" y="189641"/>
                    <a:pt x="179294" y="184664"/>
                    <a:pt x="179294" y="179294"/>
                  </a:cubicBezTo>
                  <a:lnTo>
                    <a:pt x="179294" y="159450"/>
                  </a:lnTo>
                  <a:cubicBezTo>
                    <a:pt x="170030" y="165987"/>
                    <a:pt x="157387" y="170927"/>
                    <a:pt x="141362" y="174279"/>
                  </a:cubicBezTo>
                  <a:cubicBezTo>
                    <a:pt x="125328" y="177623"/>
                    <a:pt x="108090" y="179294"/>
                    <a:pt x="89647" y="179294"/>
                  </a:cubicBezTo>
                  <a:cubicBezTo>
                    <a:pt x="71204" y="179294"/>
                    <a:pt x="53966" y="177623"/>
                    <a:pt x="37941" y="174279"/>
                  </a:cubicBezTo>
                  <a:cubicBezTo>
                    <a:pt x="21908" y="170927"/>
                    <a:pt x="9264" y="165987"/>
                    <a:pt x="0" y="15945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592" name="Shape 592"/>
            <p:cNvSpPr/>
            <p:nvPr/>
          </p:nvSpPr>
          <p:spPr>
            <a:xfrm>
              <a:off x="3195253" y="5085329"/>
              <a:ext cx="1364881" cy="971180"/>
            </a:xfrm>
            <a:custGeom>
              <a:avLst/>
              <a:gdLst/>
              <a:ahLst/>
              <a:cxnLst/>
              <a:rect l="0" t="0" r="0" b="0"/>
              <a:pathLst>
                <a:path w="224118" h="194236" extrusionOk="0">
                  <a:moveTo>
                    <a:pt x="205441" y="14941"/>
                  </a:moveTo>
                  <a:cubicBezTo>
                    <a:pt x="206450" y="14941"/>
                    <a:pt x="207327" y="15315"/>
                    <a:pt x="208065" y="16052"/>
                  </a:cubicBezTo>
                  <a:cubicBezTo>
                    <a:pt x="208803" y="16790"/>
                    <a:pt x="209176" y="17668"/>
                    <a:pt x="209176" y="18676"/>
                  </a:cubicBezTo>
                  <a:lnTo>
                    <a:pt x="209176" y="115794"/>
                  </a:lnTo>
                  <a:cubicBezTo>
                    <a:pt x="209176" y="116803"/>
                    <a:pt x="208803" y="117680"/>
                    <a:pt x="208065" y="118418"/>
                  </a:cubicBezTo>
                  <a:cubicBezTo>
                    <a:pt x="207327" y="119156"/>
                    <a:pt x="206450" y="119529"/>
                    <a:pt x="205441" y="119529"/>
                  </a:cubicBezTo>
                  <a:lnTo>
                    <a:pt x="18677" y="119529"/>
                  </a:lnTo>
                  <a:cubicBezTo>
                    <a:pt x="17668" y="119529"/>
                    <a:pt x="16791" y="119156"/>
                    <a:pt x="16053" y="118418"/>
                  </a:cubicBezTo>
                  <a:cubicBezTo>
                    <a:pt x="15315" y="117680"/>
                    <a:pt x="14942" y="116803"/>
                    <a:pt x="14942" y="115794"/>
                  </a:cubicBezTo>
                  <a:lnTo>
                    <a:pt x="14942" y="18676"/>
                  </a:lnTo>
                  <a:cubicBezTo>
                    <a:pt x="14942" y="17668"/>
                    <a:pt x="15315" y="16790"/>
                    <a:pt x="16053" y="16052"/>
                  </a:cubicBezTo>
                  <a:cubicBezTo>
                    <a:pt x="16791" y="15315"/>
                    <a:pt x="17668" y="14941"/>
                    <a:pt x="18677" y="14941"/>
                  </a:cubicBezTo>
                  <a:close/>
                  <a:moveTo>
                    <a:pt x="18677" y="0"/>
                  </a:moveTo>
                  <a:cubicBezTo>
                    <a:pt x="13541" y="0"/>
                    <a:pt x="9143" y="1830"/>
                    <a:pt x="5491" y="5491"/>
                  </a:cubicBezTo>
                  <a:cubicBezTo>
                    <a:pt x="1831" y="9142"/>
                    <a:pt x="1" y="13540"/>
                    <a:pt x="1" y="18676"/>
                  </a:cubicBezTo>
                  <a:lnTo>
                    <a:pt x="1" y="145676"/>
                  </a:lnTo>
                  <a:cubicBezTo>
                    <a:pt x="1" y="150813"/>
                    <a:pt x="1831" y="155211"/>
                    <a:pt x="5491" y="158871"/>
                  </a:cubicBezTo>
                  <a:cubicBezTo>
                    <a:pt x="9143" y="162523"/>
                    <a:pt x="13541" y="164353"/>
                    <a:pt x="18677" y="164353"/>
                  </a:cubicBezTo>
                  <a:lnTo>
                    <a:pt x="82177" y="164353"/>
                  </a:lnTo>
                  <a:cubicBezTo>
                    <a:pt x="82177" y="167313"/>
                    <a:pt x="81551" y="170348"/>
                    <a:pt x="80309" y="173458"/>
                  </a:cubicBezTo>
                  <a:cubicBezTo>
                    <a:pt x="79067" y="176567"/>
                    <a:pt x="77816" y="179294"/>
                    <a:pt x="76574" y="181629"/>
                  </a:cubicBezTo>
                  <a:cubicBezTo>
                    <a:pt x="75332" y="183963"/>
                    <a:pt x="74706" y="185672"/>
                    <a:pt x="74706" y="186765"/>
                  </a:cubicBezTo>
                  <a:cubicBezTo>
                    <a:pt x="74706" y="188791"/>
                    <a:pt x="75444" y="190537"/>
                    <a:pt x="76929" y="192022"/>
                  </a:cubicBezTo>
                  <a:cubicBezTo>
                    <a:pt x="78404" y="193498"/>
                    <a:pt x="80150" y="194235"/>
                    <a:pt x="82177" y="194235"/>
                  </a:cubicBezTo>
                  <a:lnTo>
                    <a:pt x="141941" y="194235"/>
                  </a:lnTo>
                  <a:cubicBezTo>
                    <a:pt x="143968" y="194235"/>
                    <a:pt x="145714" y="193498"/>
                    <a:pt x="147199" y="192022"/>
                  </a:cubicBezTo>
                  <a:cubicBezTo>
                    <a:pt x="148674" y="190537"/>
                    <a:pt x="149412" y="188791"/>
                    <a:pt x="149412" y="186765"/>
                  </a:cubicBezTo>
                  <a:cubicBezTo>
                    <a:pt x="149412" y="185756"/>
                    <a:pt x="148786" y="184057"/>
                    <a:pt x="147544" y="181685"/>
                  </a:cubicBezTo>
                  <a:cubicBezTo>
                    <a:pt x="146302" y="179313"/>
                    <a:pt x="145051" y="176549"/>
                    <a:pt x="143809" y="173402"/>
                  </a:cubicBezTo>
                  <a:cubicBezTo>
                    <a:pt x="142567" y="170245"/>
                    <a:pt x="141941" y="167229"/>
                    <a:pt x="141941" y="164353"/>
                  </a:cubicBezTo>
                  <a:lnTo>
                    <a:pt x="205441" y="164353"/>
                  </a:lnTo>
                  <a:cubicBezTo>
                    <a:pt x="210577" y="164353"/>
                    <a:pt x="214975" y="162523"/>
                    <a:pt x="218636" y="158871"/>
                  </a:cubicBezTo>
                  <a:cubicBezTo>
                    <a:pt x="222287" y="155211"/>
                    <a:pt x="224117" y="150813"/>
                    <a:pt x="224117" y="145676"/>
                  </a:cubicBezTo>
                  <a:lnTo>
                    <a:pt x="224117" y="18676"/>
                  </a:lnTo>
                  <a:cubicBezTo>
                    <a:pt x="224117" y="13540"/>
                    <a:pt x="222287" y="9142"/>
                    <a:pt x="218636" y="5491"/>
                  </a:cubicBezTo>
                  <a:cubicBezTo>
                    <a:pt x="214975" y="1830"/>
                    <a:pt x="210577" y="0"/>
                    <a:pt x="205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593" name="Shape 593"/>
            <p:cNvSpPr/>
            <p:nvPr/>
          </p:nvSpPr>
          <p:spPr>
            <a:xfrm>
              <a:off x="3327153" y="5302274"/>
              <a:ext cx="402813" cy="307043"/>
            </a:xfrm>
            <a:custGeom>
              <a:avLst/>
              <a:gdLst/>
              <a:ahLst/>
              <a:cxnLst/>
              <a:rect l="0" t="0" r="0" b="0"/>
              <a:pathLst>
                <a:path w="239058" h="179295" extrusionOk="0">
                  <a:moveTo>
                    <a:pt x="44823" y="89647"/>
                  </a:moveTo>
                  <a:lnTo>
                    <a:pt x="44823" y="149412"/>
                  </a:lnTo>
                  <a:lnTo>
                    <a:pt x="74706" y="149412"/>
                  </a:lnTo>
                  <a:lnTo>
                    <a:pt x="74706" y="89647"/>
                  </a:lnTo>
                  <a:close/>
                  <a:moveTo>
                    <a:pt x="89647" y="29883"/>
                  </a:moveTo>
                  <a:lnTo>
                    <a:pt x="89647" y="149412"/>
                  </a:lnTo>
                  <a:lnTo>
                    <a:pt x="119529" y="149412"/>
                  </a:lnTo>
                  <a:lnTo>
                    <a:pt x="119529" y="29883"/>
                  </a:lnTo>
                  <a:close/>
                  <a:moveTo>
                    <a:pt x="134470" y="59765"/>
                  </a:moveTo>
                  <a:lnTo>
                    <a:pt x="134470" y="149412"/>
                  </a:lnTo>
                  <a:lnTo>
                    <a:pt x="164352" y="149412"/>
                  </a:lnTo>
                  <a:lnTo>
                    <a:pt x="164352" y="59765"/>
                  </a:lnTo>
                  <a:close/>
                  <a:moveTo>
                    <a:pt x="179293" y="14941"/>
                  </a:moveTo>
                  <a:lnTo>
                    <a:pt x="179293" y="149412"/>
                  </a:lnTo>
                  <a:lnTo>
                    <a:pt x="209176" y="149412"/>
                  </a:lnTo>
                  <a:lnTo>
                    <a:pt x="209176" y="14941"/>
                  </a:lnTo>
                  <a:close/>
                  <a:moveTo>
                    <a:pt x="0" y="0"/>
                  </a:moveTo>
                  <a:lnTo>
                    <a:pt x="0" y="179294"/>
                  </a:lnTo>
                  <a:lnTo>
                    <a:pt x="239058" y="179294"/>
                  </a:lnTo>
                  <a:lnTo>
                    <a:pt x="239058" y="164353"/>
                  </a:lnTo>
                  <a:lnTo>
                    <a:pt x="14941" y="164353"/>
                  </a:lnTo>
                  <a:lnTo>
                    <a:pt x="14941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594" name="Shape 594"/>
            <p:cNvSpPr/>
            <p:nvPr/>
          </p:nvSpPr>
          <p:spPr>
            <a:xfrm>
              <a:off x="2012474" y="3652403"/>
              <a:ext cx="537884" cy="493868"/>
            </a:xfrm>
            <a:custGeom>
              <a:avLst/>
              <a:gdLst/>
              <a:ahLst/>
              <a:cxnLst/>
              <a:rect l="0" t="0" r="0" b="0"/>
              <a:pathLst>
                <a:path w="224118" h="205564" extrusionOk="0">
                  <a:moveTo>
                    <a:pt x="179294" y="28015"/>
                  </a:moveTo>
                  <a:cubicBezTo>
                    <a:pt x="183337" y="28015"/>
                    <a:pt x="186839" y="29491"/>
                    <a:pt x="189800" y="32451"/>
                  </a:cubicBezTo>
                  <a:cubicBezTo>
                    <a:pt x="192760" y="35411"/>
                    <a:pt x="194235" y="38913"/>
                    <a:pt x="194235" y="42957"/>
                  </a:cubicBezTo>
                  <a:cubicBezTo>
                    <a:pt x="194235" y="47084"/>
                    <a:pt x="192778" y="50605"/>
                    <a:pt x="189856" y="53518"/>
                  </a:cubicBezTo>
                  <a:cubicBezTo>
                    <a:pt x="186942" y="56441"/>
                    <a:pt x="183422" y="57898"/>
                    <a:pt x="179294" y="57898"/>
                  </a:cubicBezTo>
                  <a:cubicBezTo>
                    <a:pt x="175167" y="57898"/>
                    <a:pt x="171646" y="56441"/>
                    <a:pt x="168733" y="53518"/>
                  </a:cubicBezTo>
                  <a:cubicBezTo>
                    <a:pt x="165810" y="50605"/>
                    <a:pt x="164353" y="47084"/>
                    <a:pt x="164353" y="42957"/>
                  </a:cubicBezTo>
                  <a:cubicBezTo>
                    <a:pt x="164353" y="38913"/>
                    <a:pt x="165828" y="35411"/>
                    <a:pt x="168789" y="32451"/>
                  </a:cubicBezTo>
                  <a:cubicBezTo>
                    <a:pt x="171749" y="29491"/>
                    <a:pt x="175251" y="28015"/>
                    <a:pt x="179294" y="28015"/>
                  </a:cubicBezTo>
                  <a:close/>
                  <a:moveTo>
                    <a:pt x="164353" y="1"/>
                  </a:moveTo>
                  <a:cubicBezTo>
                    <a:pt x="164194" y="1"/>
                    <a:pt x="163027" y="626"/>
                    <a:pt x="160851" y="1868"/>
                  </a:cubicBezTo>
                  <a:cubicBezTo>
                    <a:pt x="158675" y="3110"/>
                    <a:pt x="156378" y="4436"/>
                    <a:pt x="153969" y="5837"/>
                  </a:cubicBezTo>
                  <a:cubicBezTo>
                    <a:pt x="151550" y="7238"/>
                    <a:pt x="150187" y="8013"/>
                    <a:pt x="149879" y="8172"/>
                  </a:cubicBezTo>
                  <a:cubicBezTo>
                    <a:pt x="149571" y="8405"/>
                    <a:pt x="149412" y="8676"/>
                    <a:pt x="149412" y="8993"/>
                  </a:cubicBezTo>
                  <a:cubicBezTo>
                    <a:pt x="149412" y="10936"/>
                    <a:pt x="151401" y="16305"/>
                    <a:pt x="155370" y="25102"/>
                  </a:cubicBezTo>
                  <a:cubicBezTo>
                    <a:pt x="154044" y="26885"/>
                    <a:pt x="152876" y="28912"/>
                    <a:pt x="151868" y="31172"/>
                  </a:cubicBezTo>
                  <a:cubicBezTo>
                    <a:pt x="140270" y="32339"/>
                    <a:pt x="134471" y="33544"/>
                    <a:pt x="134471" y="34786"/>
                  </a:cubicBezTo>
                  <a:lnTo>
                    <a:pt x="134471" y="51127"/>
                  </a:lnTo>
                  <a:cubicBezTo>
                    <a:pt x="134471" y="52369"/>
                    <a:pt x="140270" y="53583"/>
                    <a:pt x="151868" y="54751"/>
                  </a:cubicBezTo>
                  <a:cubicBezTo>
                    <a:pt x="152802" y="56852"/>
                    <a:pt x="153969" y="58869"/>
                    <a:pt x="155370" y="60821"/>
                  </a:cubicBezTo>
                  <a:cubicBezTo>
                    <a:pt x="151401" y="69608"/>
                    <a:pt x="149412" y="74977"/>
                    <a:pt x="149412" y="76929"/>
                  </a:cubicBezTo>
                  <a:cubicBezTo>
                    <a:pt x="149412" y="77237"/>
                    <a:pt x="149571" y="77508"/>
                    <a:pt x="149879" y="77741"/>
                  </a:cubicBezTo>
                  <a:cubicBezTo>
                    <a:pt x="159376" y="83270"/>
                    <a:pt x="164194" y="86034"/>
                    <a:pt x="164353" y="86034"/>
                  </a:cubicBezTo>
                  <a:cubicBezTo>
                    <a:pt x="164979" y="86034"/>
                    <a:pt x="166762" y="84204"/>
                    <a:pt x="169722" y="80543"/>
                  </a:cubicBezTo>
                  <a:cubicBezTo>
                    <a:pt x="172683" y="76882"/>
                    <a:pt x="174700" y="74240"/>
                    <a:pt x="175792" y="72605"/>
                  </a:cubicBezTo>
                  <a:cubicBezTo>
                    <a:pt x="177352" y="72764"/>
                    <a:pt x="178519" y="72839"/>
                    <a:pt x="179294" y="72839"/>
                  </a:cubicBezTo>
                  <a:cubicBezTo>
                    <a:pt x="180069" y="72839"/>
                    <a:pt x="181236" y="72764"/>
                    <a:pt x="182796" y="72605"/>
                  </a:cubicBezTo>
                  <a:cubicBezTo>
                    <a:pt x="183888" y="74240"/>
                    <a:pt x="185905" y="76882"/>
                    <a:pt x="188866" y="80543"/>
                  </a:cubicBezTo>
                  <a:cubicBezTo>
                    <a:pt x="191826" y="84204"/>
                    <a:pt x="193610" y="86034"/>
                    <a:pt x="194235" y="86034"/>
                  </a:cubicBezTo>
                  <a:cubicBezTo>
                    <a:pt x="194394" y="86034"/>
                    <a:pt x="199212" y="83270"/>
                    <a:pt x="208709" y="77741"/>
                  </a:cubicBezTo>
                  <a:cubicBezTo>
                    <a:pt x="209018" y="77508"/>
                    <a:pt x="209176" y="77237"/>
                    <a:pt x="209176" y="76929"/>
                  </a:cubicBezTo>
                  <a:cubicBezTo>
                    <a:pt x="209176" y="74977"/>
                    <a:pt x="207197" y="69608"/>
                    <a:pt x="203228" y="60821"/>
                  </a:cubicBezTo>
                  <a:cubicBezTo>
                    <a:pt x="204629" y="58869"/>
                    <a:pt x="205796" y="56852"/>
                    <a:pt x="206730" y="54751"/>
                  </a:cubicBezTo>
                  <a:cubicBezTo>
                    <a:pt x="218318" y="53583"/>
                    <a:pt x="224117" y="52369"/>
                    <a:pt x="224117" y="51127"/>
                  </a:cubicBezTo>
                  <a:lnTo>
                    <a:pt x="224117" y="34786"/>
                  </a:lnTo>
                  <a:cubicBezTo>
                    <a:pt x="224117" y="33544"/>
                    <a:pt x="218318" y="32339"/>
                    <a:pt x="206730" y="31172"/>
                  </a:cubicBezTo>
                  <a:cubicBezTo>
                    <a:pt x="205712" y="28912"/>
                    <a:pt x="204545" y="26885"/>
                    <a:pt x="203228" y="25102"/>
                  </a:cubicBezTo>
                  <a:cubicBezTo>
                    <a:pt x="207197" y="16305"/>
                    <a:pt x="209176" y="10936"/>
                    <a:pt x="209176" y="8993"/>
                  </a:cubicBezTo>
                  <a:cubicBezTo>
                    <a:pt x="209176" y="8676"/>
                    <a:pt x="209018" y="8405"/>
                    <a:pt x="208709" y="8172"/>
                  </a:cubicBezTo>
                  <a:cubicBezTo>
                    <a:pt x="199371" y="2727"/>
                    <a:pt x="194543" y="1"/>
                    <a:pt x="194235" y="1"/>
                  </a:cubicBezTo>
                  <a:lnTo>
                    <a:pt x="193535" y="234"/>
                  </a:lnTo>
                  <a:cubicBezTo>
                    <a:pt x="190341" y="3428"/>
                    <a:pt x="186765" y="7779"/>
                    <a:pt x="182796" y="13308"/>
                  </a:cubicBezTo>
                  <a:cubicBezTo>
                    <a:pt x="181236" y="13149"/>
                    <a:pt x="180069" y="13074"/>
                    <a:pt x="179294" y="13074"/>
                  </a:cubicBezTo>
                  <a:cubicBezTo>
                    <a:pt x="178519" y="13074"/>
                    <a:pt x="177352" y="13149"/>
                    <a:pt x="175792" y="13308"/>
                  </a:cubicBezTo>
                  <a:cubicBezTo>
                    <a:pt x="174700" y="11673"/>
                    <a:pt x="172683" y="9049"/>
                    <a:pt x="169722" y="5426"/>
                  </a:cubicBezTo>
                  <a:cubicBezTo>
                    <a:pt x="166762" y="1812"/>
                    <a:pt x="164979" y="1"/>
                    <a:pt x="164353" y="1"/>
                  </a:cubicBezTo>
                  <a:close/>
                  <a:moveTo>
                    <a:pt x="74706" y="72839"/>
                  </a:moveTo>
                  <a:cubicBezTo>
                    <a:pt x="82952" y="72839"/>
                    <a:pt x="90002" y="75762"/>
                    <a:pt x="95839" y="81598"/>
                  </a:cubicBezTo>
                  <a:cubicBezTo>
                    <a:pt x="101675" y="87435"/>
                    <a:pt x="104588" y="94476"/>
                    <a:pt x="104588" y="102721"/>
                  </a:cubicBezTo>
                  <a:cubicBezTo>
                    <a:pt x="104588" y="110967"/>
                    <a:pt x="101675" y="118017"/>
                    <a:pt x="95839" y="123854"/>
                  </a:cubicBezTo>
                  <a:cubicBezTo>
                    <a:pt x="90002" y="129690"/>
                    <a:pt x="82952" y="132604"/>
                    <a:pt x="74706" y="132604"/>
                  </a:cubicBezTo>
                  <a:cubicBezTo>
                    <a:pt x="66461" y="132604"/>
                    <a:pt x="59420" y="129690"/>
                    <a:pt x="53583" y="123854"/>
                  </a:cubicBezTo>
                  <a:cubicBezTo>
                    <a:pt x="47747" y="118017"/>
                    <a:pt x="44824" y="110967"/>
                    <a:pt x="44824" y="102721"/>
                  </a:cubicBezTo>
                  <a:cubicBezTo>
                    <a:pt x="44824" y="94476"/>
                    <a:pt x="47747" y="87435"/>
                    <a:pt x="53583" y="81598"/>
                  </a:cubicBezTo>
                  <a:cubicBezTo>
                    <a:pt x="59420" y="75762"/>
                    <a:pt x="66461" y="72839"/>
                    <a:pt x="74706" y="72839"/>
                  </a:cubicBezTo>
                  <a:close/>
                  <a:moveTo>
                    <a:pt x="63855" y="28015"/>
                  </a:moveTo>
                  <a:cubicBezTo>
                    <a:pt x="62062" y="28015"/>
                    <a:pt x="60895" y="28949"/>
                    <a:pt x="60353" y="30817"/>
                  </a:cubicBezTo>
                  <a:cubicBezTo>
                    <a:pt x="59420" y="34393"/>
                    <a:pt x="58523" y="40389"/>
                    <a:pt x="57664" y="48793"/>
                  </a:cubicBezTo>
                  <a:cubicBezTo>
                    <a:pt x="54321" y="49886"/>
                    <a:pt x="51323" y="51127"/>
                    <a:pt x="48681" y="52528"/>
                  </a:cubicBezTo>
                  <a:lnTo>
                    <a:pt x="35252" y="42023"/>
                  </a:lnTo>
                  <a:cubicBezTo>
                    <a:pt x="34477" y="41481"/>
                    <a:pt x="33655" y="41210"/>
                    <a:pt x="32806" y="41210"/>
                  </a:cubicBezTo>
                  <a:cubicBezTo>
                    <a:pt x="31321" y="41210"/>
                    <a:pt x="28249" y="43498"/>
                    <a:pt x="23580" y="48093"/>
                  </a:cubicBezTo>
                  <a:cubicBezTo>
                    <a:pt x="18910" y="52687"/>
                    <a:pt x="15717" y="56151"/>
                    <a:pt x="14008" y="58486"/>
                  </a:cubicBezTo>
                  <a:cubicBezTo>
                    <a:pt x="13466" y="59102"/>
                    <a:pt x="13195" y="59887"/>
                    <a:pt x="13195" y="60821"/>
                  </a:cubicBezTo>
                  <a:cubicBezTo>
                    <a:pt x="13195" y="61521"/>
                    <a:pt x="13466" y="62296"/>
                    <a:pt x="14008" y="63155"/>
                  </a:cubicBezTo>
                  <a:cubicBezTo>
                    <a:pt x="18369" y="68366"/>
                    <a:pt x="21871" y="72839"/>
                    <a:pt x="24513" y="76574"/>
                  </a:cubicBezTo>
                  <a:cubicBezTo>
                    <a:pt x="22879" y="79768"/>
                    <a:pt x="21637" y="82719"/>
                    <a:pt x="20778" y="85446"/>
                  </a:cubicBezTo>
                  <a:lnTo>
                    <a:pt x="2690" y="88247"/>
                  </a:lnTo>
                  <a:cubicBezTo>
                    <a:pt x="1990" y="88322"/>
                    <a:pt x="1364" y="88733"/>
                    <a:pt x="822" y="89470"/>
                  </a:cubicBezTo>
                  <a:cubicBezTo>
                    <a:pt x="271" y="90208"/>
                    <a:pt x="1" y="90974"/>
                    <a:pt x="1" y="91749"/>
                  </a:cubicBezTo>
                  <a:lnTo>
                    <a:pt x="1" y="113348"/>
                  </a:lnTo>
                  <a:cubicBezTo>
                    <a:pt x="1" y="114198"/>
                    <a:pt x="271" y="114954"/>
                    <a:pt x="822" y="115617"/>
                  </a:cubicBezTo>
                  <a:cubicBezTo>
                    <a:pt x="1364" y="116280"/>
                    <a:pt x="2027" y="116654"/>
                    <a:pt x="2802" y="116729"/>
                  </a:cubicBezTo>
                  <a:lnTo>
                    <a:pt x="20545" y="119530"/>
                  </a:lnTo>
                  <a:cubicBezTo>
                    <a:pt x="21478" y="122490"/>
                    <a:pt x="22842" y="125675"/>
                    <a:pt x="24635" y="129102"/>
                  </a:cubicBezTo>
                  <a:cubicBezTo>
                    <a:pt x="23383" y="130811"/>
                    <a:pt x="21553" y="133192"/>
                    <a:pt x="19144" y="136227"/>
                  </a:cubicBezTo>
                  <a:cubicBezTo>
                    <a:pt x="16735" y="139262"/>
                    <a:pt x="15138" y="141316"/>
                    <a:pt x="14363" y="142409"/>
                  </a:cubicBezTo>
                  <a:cubicBezTo>
                    <a:pt x="13812" y="143184"/>
                    <a:pt x="13541" y="143931"/>
                    <a:pt x="13541" y="144631"/>
                  </a:cubicBezTo>
                  <a:cubicBezTo>
                    <a:pt x="13541" y="146732"/>
                    <a:pt x="19144" y="152952"/>
                    <a:pt x="30350" y="163308"/>
                  </a:cubicBezTo>
                  <a:cubicBezTo>
                    <a:pt x="31125" y="163924"/>
                    <a:pt x="31947" y="164242"/>
                    <a:pt x="32806" y="164242"/>
                  </a:cubicBezTo>
                  <a:cubicBezTo>
                    <a:pt x="33814" y="164242"/>
                    <a:pt x="34589" y="163961"/>
                    <a:pt x="35140" y="163420"/>
                  </a:cubicBezTo>
                  <a:lnTo>
                    <a:pt x="48914" y="153036"/>
                  </a:lnTo>
                  <a:cubicBezTo>
                    <a:pt x="52098" y="154670"/>
                    <a:pt x="55021" y="155874"/>
                    <a:pt x="57664" y="156650"/>
                  </a:cubicBezTo>
                  <a:lnTo>
                    <a:pt x="60353" y="174514"/>
                  </a:lnTo>
                  <a:cubicBezTo>
                    <a:pt x="60428" y="175289"/>
                    <a:pt x="60820" y="175970"/>
                    <a:pt x="61521" y="176549"/>
                  </a:cubicBezTo>
                  <a:cubicBezTo>
                    <a:pt x="62221" y="177138"/>
                    <a:pt x="62996" y="177427"/>
                    <a:pt x="63855" y="177427"/>
                  </a:cubicBezTo>
                  <a:lnTo>
                    <a:pt x="85567" y="177427"/>
                  </a:lnTo>
                  <a:cubicBezTo>
                    <a:pt x="87350" y="177427"/>
                    <a:pt x="88517" y="176493"/>
                    <a:pt x="89068" y="174626"/>
                  </a:cubicBezTo>
                  <a:cubicBezTo>
                    <a:pt x="90002" y="170965"/>
                    <a:pt x="90889" y="164942"/>
                    <a:pt x="91748" y="156537"/>
                  </a:cubicBezTo>
                  <a:cubicBezTo>
                    <a:pt x="94858" y="155604"/>
                    <a:pt x="97856" y="154390"/>
                    <a:pt x="100741" y="152914"/>
                  </a:cubicBezTo>
                  <a:lnTo>
                    <a:pt x="114160" y="163420"/>
                  </a:lnTo>
                  <a:cubicBezTo>
                    <a:pt x="114935" y="163961"/>
                    <a:pt x="115757" y="164242"/>
                    <a:pt x="116616" y="164242"/>
                  </a:cubicBezTo>
                  <a:cubicBezTo>
                    <a:pt x="118091" y="164242"/>
                    <a:pt x="121145" y="161926"/>
                    <a:pt x="125777" y="157294"/>
                  </a:cubicBezTo>
                  <a:cubicBezTo>
                    <a:pt x="130409" y="152662"/>
                    <a:pt x="133612" y="149179"/>
                    <a:pt x="135404" y="146844"/>
                  </a:cubicBezTo>
                  <a:cubicBezTo>
                    <a:pt x="135946" y="146303"/>
                    <a:pt x="136226" y="145565"/>
                    <a:pt x="136226" y="144631"/>
                  </a:cubicBezTo>
                  <a:cubicBezTo>
                    <a:pt x="136226" y="143931"/>
                    <a:pt x="135946" y="143146"/>
                    <a:pt x="135404" y="142297"/>
                  </a:cubicBezTo>
                  <a:cubicBezTo>
                    <a:pt x="131044" y="137077"/>
                    <a:pt x="127542" y="132604"/>
                    <a:pt x="124899" y="128868"/>
                  </a:cubicBezTo>
                  <a:cubicBezTo>
                    <a:pt x="126533" y="125675"/>
                    <a:pt x="127775" y="122724"/>
                    <a:pt x="128634" y="119997"/>
                  </a:cubicBezTo>
                  <a:lnTo>
                    <a:pt x="146732" y="117196"/>
                  </a:lnTo>
                  <a:cubicBezTo>
                    <a:pt x="147432" y="117121"/>
                    <a:pt x="148048" y="116710"/>
                    <a:pt x="148599" y="115972"/>
                  </a:cubicBezTo>
                  <a:cubicBezTo>
                    <a:pt x="149141" y="115234"/>
                    <a:pt x="149412" y="114469"/>
                    <a:pt x="149412" y="113694"/>
                  </a:cubicBezTo>
                  <a:lnTo>
                    <a:pt x="149412" y="92104"/>
                  </a:lnTo>
                  <a:cubicBezTo>
                    <a:pt x="149412" y="91245"/>
                    <a:pt x="149141" y="90488"/>
                    <a:pt x="148599" y="89825"/>
                  </a:cubicBezTo>
                  <a:cubicBezTo>
                    <a:pt x="148048" y="89162"/>
                    <a:pt x="147385" y="88751"/>
                    <a:pt x="146610" y="88602"/>
                  </a:cubicBezTo>
                  <a:lnTo>
                    <a:pt x="128868" y="85912"/>
                  </a:lnTo>
                  <a:cubicBezTo>
                    <a:pt x="128009" y="83270"/>
                    <a:pt x="126692" y="80076"/>
                    <a:pt x="124899" y="76341"/>
                  </a:cubicBezTo>
                  <a:cubicBezTo>
                    <a:pt x="126066" y="74632"/>
                    <a:pt x="127822" y="72297"/>
                    <a:pt x="130156" y="69337"/>
                  </a:cubicBezTo>
                  <a:cubicBezTo>
                    <a:pt x="132491" y="66377"/>
                    <a:pt x="134125" y="64276"/>
                    <a:pt x="135059" y="63034"/>
                  </a:cubicBezTo>
                  <a:cubicBezTo>
                    <a:pt x="135601" y="62175"/>
                    <a:pt x="135871" y="61437"/>
                    <a:pt x="135871" y="60821"/>
                  </a:cubicBezTo>
                  <a:cubicBezTo>
                    <a:pt x="135871" y="58719"/>
                    <a:pt x="130268" y="52491"/>
                    <a:pt x="119063" y="42144"/>
                  </a:cubicBezTo>
                  <a:cubicBezTo>
                    <a:pt x="118288" y="41518"/>
                    <a:pt x="117466" y="41210"/>
                    <a:pt x="116616" y="41210"/>
                  </a:cubicBezTo>
                  <a:cubicBezTo>
                    <a:pt x="115682" y="41210"/>
                    <a:pt x="114898" y="41481"/>
                    <a:pt x="114281" y="42023"/>
                  </a:cubicBezTo>
                  <a:lnTo>
                    <a:pt x="100508" y="52416"/>
                  </a:lnTo>
                  <a:cubicBezTo>
                    <a:pt x="97314" y="50782"/>
                    <a:pt x="94391" y="49568"/>
                    <a:pt x="91748" y="48793"/>
                  </a:cubicBezTo>
                  <a:lnTo>
                    <a:pt x="89068" y="30938"/>
                  </a:lnTo>
                  <a:cubicBezTo>
                    <a:pt x="88984" y="30154"/>
                    <a:pt x="88601" y="29472"/>
                    <a:pt x="87901" y="28893"/>
                  </a:cubicBezTo>
                  <a:cubicBezTo>
                    <a:pt x="87201" y="28305"/>
                    <a:pt x="86416" y="28015"/>
                    <a:pt x="85567" y="28015"/>
                  </a:cubicBezTo>
                  <a:close/>
                  <a:moveTo>
                    <a:pt x="179294" y="147545"/>
                  </a:moveTo>
                  <a:cubicBezTo>
                    <a:pt x="183337" y="147545"/>
                    <a:pt x="186839" y="149020"/>
                    <a:pt x="189800" y="151980"/>
                  </a:cubicBezTo>
                  <a:cubicBezTo>
                    <a:pt x="192760" y="154941"/>
                    <a:pt x="194235" y="158442"/>
                    <a:pt x="194235" y="162486"/>
                  </a:cubicBezTo>
                  <a:cubicBezTo>
                    <a:pt x="194235" y="166613"/>
                    <a:pt x="192778" y="170134"/>
                    <a:pt x="189856" y="173047"/>
                  </a:cubicBezTo>
                  <a:cubicBezTo>
                    <a:pt x="186942" y="175970"/>
                    <a:pt x="183422" y="177427"/>
                    <a:pt x="179294" y="177427"/>
                  </a:cubicBezTo>
                  <a:cubicBezTo>
                    <a:pt x="175167" y="177427"/>
                    <a:pt x="171646" y="175970"/>
                    <a:pt x="168733" y="173047"/>
                  </a:cubicBezTo>
                  <a:cubicBezTo>
                    <a:pt x="165810" y="170134"/>
                    <a:pt x="164353" y="166613"/>
                    <a:pt x="164353" y="162486"/>
                  </a:cubicBezTo>
                  <a:cubicBezTo>
                    <a:pt x="164353" y="158442"/>
                    <a:pt x="165828" y="154941"/>
                    <a:pt x="168789" y="151980"/>
                  </a:cubicBezTo>
                  <a:cubicBezTo>
                    <a:pt x="171749" y="149020"/>
                    <a:pt x="175251" y="147545"/>
                    <a:pt x="179294" y="147545"/>
                  </a:cubicBezTo>
                  <a:close/>
                  <a:moveTo>
                    <a:pt x="164353" y="119530"/>
                  </a:moveTo>
                  <a:cubicBezTo>
                    <a:pt x="164194" y="119530"/>
                    <a:pt x="163027" y="120156"/>
                    <a:pt x="160851" y="121398"/>
                  </a:cubicBezTo>
                  <a:cubicBezTo>
                    <a:pt x="158675" y="122640"/>
                    <a:pt x="156378" y="123966"/>
                    <a:pt x="153969" y="125366"/>
                  </a:cubicBezTo>
                  <a:cubicBezTo>
                    <a:pt x="151550" y="126767"/>
                    <a:pt x="150187" y="127542"/>
                    <a:pt x="149879" y="127701"/>
                  </a:cubicBezTo>
                  <a:cubicBezTo>
                    <a:pt x="149571" y="127934"/>
                    <a:pt x="149412" y="128205"/>
                    <a:pt x="149412" y="128523"/>
                  </a:cubicBezTo>
                  <a:cubicBezTo>
                    <a:pt x="149412" y="130465"/>
                    <a:pt x="151401" y="135835"/>
                    <a:pt x="155370" y="144631"/>
                  </a:cubicBezTo>
                  <a:cubicBezTo>
                    <a:pt x="154044" y="146415"/>
                    <a:pt x="152876" y="148441"/>
                    <a:pt x="151868" y="150701"/>
                  </a:cubicBezTo>
                  <a:cubicBezTo>
                    <a:pt x="140270" y="151868"/>
                    <a:pt x="134471" y="153073"/>
                    <a:pt x="134471" y="154315"/>
                  </a:cubicBezTo>
                  <a:lnTo>
                    <a:pt x="134471" y="170657"/>
                  </a:lnTo>
                  <a:cubicBezTo>
                    <a:pt x="134471" y="171899"/>
                    <a:pt x="140270" y="173113"/>
                    <a:pt x="151868" y="174280"/>
                  </a:cubicBezTo>
                  <a:cubicBezTo>
                    <a:pt x="152802" y="176381"/>
                    <a:pt x="153969" y="178398"/>
                    <a:pt x="155370" y="180350"/>
                  </a:cubicBezTo>
                  <a:cubicBezTo>
                    <a:pt x="151401" y="189137"/>
                    <a:pt x="149412" y="194507"/>
                    <a:pt x="149412" y="196458"/>
                  </a:cubicBezTo>
                  <a:cubicBezTo>
                    <a:pt x="149412" y="196767"/>
                    <a:pt x="149571" y="197037"/>
                    <a:pt x="149879" y="197271"/>
                  </a:cubicBezTo>
                  <a:cubicBezTo>
                    <a:pt x="159376" y="202799"/>
                    <a:pt x="164194" y="205563"/>
                    <a:pt x="164353" y="205563"/>
                  </a:cubicBezTo>
                  <a:cubicBezTo>
                    <a:pt x="164979" y="205563"/>
                    <a:pt x="166762" y="203733"/>
                    <a:pt x="169722" y="200072"/>
                  </a:cubicBezTo>
                  <a:cubicBezTo>
                    <a:pt x="172683" y="196412"/>
                    <a:pt x="174700" y="193769"/>
                    <a:pt x="175792" y="192135"/>
                  </a:cubicBezTo>
                  <a:cubicBezTo>
                    <a:pt x="177352" y="192294"/>
                    <a:pt x="178519" y="192368"/>
                    <a:pt x="179294" y="192368"/>
                  </a:cubicBezTo>
                  <a:cubicBezTo>
                    <a:pt x="180069" y="192368"/>
                    <a:pt x="181236" y="192294"/>
                    <a:pt x="182796" y="192135"/>
                  </a:cubicBezTo>
                  <a:cubicBezTo>
                    <a:pt x="183888" y="193769"/>
                    <a:pt x="185905" y="196412"/>
                    <a:pt x="188866" y="200072"/>
                  </a:cubicBezTo>
                  <a:cubicBezTo>
                    <a:pt x="191826" y="203733"/>
                    <a:pt x="193610" y="205563"/>
                    <a:pt x="194235" y="205563"/>
                  </a:cubicBezTo>
                  <a:cubicBezTo>
                    <a:pt x="194394" y="205563"/>
                    <a:pt x="199212" y="202799"/>
                    <a:pt x="208709" y="197271"/>
                  </a:cubicBezTo>
                  <a:cubicBezTo>
                    <a:pt x="209018" y="197037"/>
                    <a:pt x="209176" y="196767"/>
                    <a:pt x="209176" y="196458"/>
                  </a:cubicBezTo>
                  <a:cubicBezTo>
                    <a:pt x="209176" y="194507"/>
                    <a:pt x="207197" y="189137"/>
                    <a:pt x="203228" y="180350"/>
                  </a:cubicBezTo>
                  <a:cubicBezTo>
                    <a:pt x="204629" y="178398"/>
                    <a:pt x="205796" y="176381"/>
                    <a:pt x="206730" y="174280"/>
                  </a:cubicBezTo>
                  <a:cubicBezTo>
                    <a:pt x="218318" y="173113"/>
                    <a:pt x="224117" y="171899"/>
                    <a:pt x="224117" y="170657"/>
                  </a:cubicBezTo>
                  <a:lnTo>
                    <a:pt x="224117" y="154315"/>
                  </a:lnTo>
                  <a:cubicBezTo>
                    <a:pt x="224117" y="153073"/>
                    <a:pt x="218318" y="151868"/>
                    <a:pt x="206730" y="150701"/>
                  </a:cubicBezTo>
                  <a:cubicBezTo>
                    <a:pt x="205712" y="148441"/>
                    <a:pt x="204545" y="146415"/>
                    <a:pt x="203228" y="144631"/>
                  </a:cubicBezTo>
                  <a:cubicBezTo>
                    <a:pt x="207197" y="135835"/>
                    <a:pt x="209176" y="130465"/>
                    <a:pt x="209176" y="128523"/>
                  </a:cubicBezTo>
                  <a:cubicBezTo>
                    <a:pt x="209176" y="128205"/>
                    <a:pt x="209018" y="127934"/>
                    <a:pt x="208709" y="127701"/>
                  </a:cubicBezTo>
                  <a:cubicBezTo>
                    <a:pt x="199371" y="122257"/>
                    <a:pt x="194543" y="119530"/>
                    <a:pt x="194235" y="119530"/>
                  </a:cubicBezTo>
                  <a:lnTo>
                    <a:pt x="193535" y="119764"/>
                  </a:lnTo>
                  <a:cubicBezTo>
                    <a:pt x="190341" y="122957"/>
                    <a:pt x="186765" y="127309"/>
                    <a:pt x="182796" y="132837"/>
                  </a:cubicBezTo>
                  <a:cubicBezTo>
                    <a:pt x="181236" y="132678"/>
                    <a:pt x="180069" y="132604"/>
                    <a:pt x="179294" y="132604"/>
                  </a:cubicBezTo>
                  <a:cubicBezTo>
                    <a:pt x="178519" y="132604"/>
                    <a:pt x="177352" y="132678"/>
                    <a:pt x="175792" y="132837"/>
                  </a:cubicBezTo>
                  <a:cubicBezTo>
                    <a:pt x="174700" y="131203"/>
                    <a:pt x="172683" y="128579"/>
                    <a:pt x="169722" y="124956"/>
                  </a:cubicBezTo>
                  <a:cubicBezTo>
                    <a:pt x="166762" y="121342"/>
                    <a:pt x="164979" y="119530"/>
                    <a:pt x="164353" y="11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595" name="Shape 595"/>
            <p:cNvSpPr/>
            <p:nvPr/>
          </p:nvSpPr>
          <p:spPr>
            <a:xfrm>
              <a:off x="3871405" y="5277629"/>
              <a:ext cx="537881" cy="356350"/>
            </a:xfrm>
            <a:custGeom>
              <a:avLst/>
              <a:gdLst/>
              <a:ahLst/>
              <a:cxnLst/>
              <a:rect l="0" t="0" r="0" b="0"/>
              <a:pathLst>
                <a:path w="239058" h="179295" extrusionOk="0">
                  <a:moveTo>
                    <a:pt x="169610" y="14941"/>
                  </a:moveTo>
                  <a:cubicBezTo>
                    <a:pt x="167976" y="14941"/>
                    <a:pt x="166827" y="15698"/>
                    <a:pt x="166164" y="17220"/>
                  </a:cubicBezTo>
                  <a:cubicBezTo>
                    <a:pt x="165501" y="18733"/>
                    <a:pt x="165790" y="20115"/>
                    <a:pt x="167042" y="21366"/>
                  </a:cubicBezTo>
                  <a:lnTo>
                    <a:pt x="181161" y="35485"/>
                  </a:lnTo>
                  <a:lnTo>
                    <a:pt x="127000" y="89647"/>
                  </a:lnTo>
                  <a:lnTo>
                    <a:pt x="99807" y="62454"/>
                  </a:lnTo>
                  <a:cubicBezTo>
                    <a:pt x="99022" y="61670"/>
                    <a:pt x="98126" y="61287"/>
                    <a:pt x="97117" y="61287"/>
                  </a:cubicBezTo>
                  <a:cubicBezTo>
                    <a:pt x="96109" y="61287"/>
                    <a:pt x="95212" y="61670"/>
                    <a:pt x="94437" y="62454"/>
                  </a:cubicBezTo>
                  <a:lnTo>
                    <a:pt x="26147" y="130735"/>
                  </a:lnTo>
                  <a:lnTo>
                    <a:pt x="48559" y="153147"/>
                  </a:lnTo>
                  <a:lnTo>
                    <a:pt x="97117" y="104588"/>
                  </a:lnTo>
                  <a:lnTo>
                    <a:pt x="124319" y="131791"/>
                  </a:lnTo>
                  <a:cubicBezTo>
                    <a:pt x="125095" y="132566"/>
                    <a:pt x="125991" y="132958"/>
                    <a:pt x="127000" y="132958"/>
                  </a:cubicBezTo>
                  <a:cubicBezTo>
                    <a:pt x="128008" y="132958"/>
                    <a:pt x="128905" y="132566"/>
                    <a:pt x="129689" y="131791"/>
                  </a:cubicBezTo>
                  <a:lnTo>
                    <a:pt x="203573" y="57897"/>
                  </a:lnTo>
                  <a:lnTo>
                    <a:pt x="217702" y="72026"/>
                  </a:lnTo>
                  <a:cubicBezTo>
                    <a:pt x="218511" y="72836"/>
                    <a:pt x="219380" y="73241"/>
                    <a:pt x="220307" y="73241"/>
                  </a:cubicBezTo>
                  <a:cubicBezTo>
                    <a:pt x="220801" y="73241"/>
                    <a:pt x="221312" y="73125"/>
                    <a:pt x="221838" y="72894"/>
                  </a:cubicBezTo>
                  <a:cubicBezTo>
                    <a:pt x="223360" y="72231"/>
                    <a:pt x="224117" y="71092"/>
                    <a:pt x="224117" y="69458"/>
                  </a:cubicBezTo>
                  <a:lnTo>
                    <a:pt x="224117" y="18677"/>
                  </a:lnTo>
                  <a:cubicBezTo>
                    <a:pt x="224117" y="17584"/>
                    <a:pt x="223771" y="16697"/>
                    <a:pt x="223071" y="15997"/>
                  </a:cubicBezTo>
                  <a:cubicBezTo>
                    <a:pt x="222371" y="15296"/>
                    <a:pt x="221474" y="14941"/>
                    <a:pt x="220382" y="14941"/>
                  </a:cubicBezTo>
                  <a:close/>
                  <a:moveTo>
                    <a:pt x="0" y="0"/>
                  </a:moveTo>
                  <a:lnTo>
                    <a:pt x="0" y="179294"/>
                  </a:lnTo>
                  <a:lnTo>
                    <a:pt x="239058" y="179294"/>
                  </a:lnTo>
                  <a:lnTo>
                    <a:pt x="239058" y="164353"/>
                  </a:lnTo>
                  <a:lnTo>
                    <a:pt x="14941" y="164353"/>
                  </a:lnTo>
                  <a:lnTo>
                    <a:pt x="14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596" name="Shape 596"/>
            <p:cNvSpPr/>
            <p:nvPr/>
          </p:nvSpPr>
          <p:spPr>
            <a:xfrm>
              <a:off x="1974452" y="596303"/>
              <a:ext cx="538108" cy="435949"/>
            </a:xfrm>
            <a:custGeom>
              <a:avLst/>
              <a:gdLst/>
              <a:ahLst/>
              <a:cxnLst/>
              <a:rect l="0" t="0" r="0" b="0"/>
              <a:pathLst>
                <a:path w="209177" h="164354" extrusionOk="0">
                  <a:moveTo>
                    <a:pt x="134470" y="14941"/>
                  </a:moveTo>
                  <a:lnTo>
                    <a:pt x="134470" y="29883"/>
                  </a:lnTo>
                  <a:lnTo>
                    <a:pt x="14941" y="29883"/>
                  </a:lnTo>
                  <a:lnTo>
                    <a:pt x="14941" y="14941"/>
                  </a:lnTo>
                  <a:close/>
                  <a:moveTo>
                    <a:pt x="186764" y="11206"/>
                  </a:moveTo>
                  <a:cubicBezTo>
                    <a:pt x="189874" y="11206"/>
                    <a:pt x="192526" y="12299"/>
                    <a:pt x="194702" y="14474"/>
                  </a:cubicBezTo>
                  <a:cubicBezTo>
                    <a:pt x="196878" y="16650"/>
                    <a:pt x="197970" y="19302"/>
                    <a:pt x="197970" y="22412"/>
                  </a:cubicBezTo>
                  <a:cubicBezTo>
                    <a:pt x="197970" y="25522"/>
                    <a:pt x="196878" y="28174"/>
                    <a:pt x="194702" y="30349"/>
                  </a:cubicBezTo>
                  <a:cubicBezTo>
                    <a:pt x="192526" y="32525"/>
                    <a:pt x="189874" y="33618"/>
                    <a:pt x="186764" y="33618"/>
                  </a:cubicBezTo>
                  <a:cubicBezTo>
                    <a:pt x="183655" y="33618"/>
                    <a:pt x="181003" y="32525"/>
                    <a:pt x="178827" y="30349"/>
                  </a:cubicBezTo>
                  <a:cubicBezTo>
                    <a:pt x="176651" y="28174"/>
                    <a:pt x="175559" y="25522"/>
                    <a:pt x="175559" y="22412"/>
                  </a:cubicBezTo>
                  <a:cubicBezTo>
                    <a:pt x="175559" y="19302"/>
                    <a:pt x="176651" y="16650"/>
                    <a:pt x="178827" y="14474"/>
                  </a:cubicBezTo>
                  <a:cubicBezTo>
                    <a:pt x="181003" y="12299"/>
                    <a:pt x="183655" y="11206"/>
                    <a:pt x="186764" y="11206"/>
                  </a:cubicBezTo>
                  <a:close/>
                  <a:moveTo>
                    <a:pt x="0" y="0"/>
                  </a:moveTo>
                  <a:lnTo>
                    <a:pt x="0" y="44824"/>
                  </a:lnTo>
                  <a:lnTo>
                    <a:pt x="209176" y="44824"/>
                  </a:lnTo>
                  <a:lnTo>
                    <a:pt x="209176" y="0"/>
                  </a:lnTo>
                  <a:close/>
                  <a:moveTo>
                    <a:pt x="134470" y="74706"/>
                  </a:moveTo>
                  <a:lnTo>
                    <a:pt x="134470" y="89647"/>
                  </a:lnTo>
                  <a:lnTo>
                    <a:pt x="14941" y="89647"/>
                  </a:lnTo>
                  <a:lnTo>
                    <a:pt x="14941" y="74706"/>
                  </a:lnTo>
                  <a:close/>
                  <a:moveTo>
                    <a:pt x="186764" y="70971"/>
                  </a:moveTo>
                  <a:cubicBezTo>
                    <a:pt x="189874" y="70971"/>
                    <a:pt x="192526" y="72063"/>
                    <a:pt x="194702" y="74239"/>
                  </a:cubicBezTo>
                  <a:cubicBezTo>
                    <a:pt x="196878" y="76415"/>
                    <a:pt x="197970" y="79067"/>
                    <a:pt x="197970" y="82177"/>
                  </a:cubicBezTo>
                  <a:cubicBezTo>
                    <a:pt x="197970" y="85286"/>
                    <a:pt x="196878" y="87938"/>
                    <a:pt x="194702" y="90114"/>
                  </a:cubicBezTo>
                  <a:cubicBezTo>
                    <a:pt x="192526" y="92290"/>
                    <a:pt x="189874" y="93383"/>
                    <a:pt x="186764" y="93383"/>
                  </a:cubicBezTo>
                  <a:cubicBezTo>
                    <a:pt x="183655" y="93383"/>
                    <a:pt x="181003" y="92290"/>
                    <a:pt x="178827" y="90114"/>
                  </a:cubicBezTo>
                  <a:cubicBezTo>
                    <a:pt x="176651" y="87938"/>
                    <a:pt x="175559" y="85286"/>
                    <a:pt x="175559" y="82177"/>
                  </a:cubicBezTo>
                  <a:cubicBezTo>
                    <a:pt x="175559" y="79067"/>
                    <a:pt x="176651" y="76415"/>
                    <a:pt x="178827" y="74239"/>
                  </a:cubicBezTo>
                  <a:cubicBezTo>
                    <a:pt x="181003" y="72063"/>
                    <a:pt x="183655" y="70971"/>
                    <a:pt x="186764" y="70971"/>
                  </a:cubicBezTo>
                  <a:close/>
                  <a:moveTo>
                    <a:pt x="0" y="59765"/>
                  </a:moveTo>
                  <a:lnTo>
                    <a:pt x="0" y="104588"/>
                  </a:lnTo>
                  <a:lnTo>
                    <a:pt x="209176" y="104588"/>
                  </a:lnTo>
                  <a:lnTo>
                    <a:pt x="209176" y="59765"/>
                  </a:lnTo>
                  <a:close/>
                  <a:moveTo>
                    <a:pt x="134470" y="134471"/>
                  </a:moveTo>
                  <a:lnTo>
                    <a:pt x="134470" y="149412"/>
                  </a:lnTo>
                  <a:lnTo>
                    <a:pt x="14941" y="149412"/>
                  </a:lnTo>
                  <a:lnTo>
                    <a:pt x="14941" y="134471"/>
                  </a:lnTo>
                  <a:close/>
                  <a:moveTo>
                    <a:pt x="186764" y="130735"/>
                  </a:moveTo>
                  <a:cubicBezTo>
                    <a:pt x="189874" y="130735"/>
                    <a:pt x="192526" y="131828"/>
                    <a:pt x="194702" y="134004"/>
                  </a:cubicBezTo>
                  <a:cubicBezTo>
                    <a:pt x="196878" y="136180"/>
                    <a:pt x="197970" y="138832"/>
                    <a:pt x="197970" y="141941"/>
                  </a:cubicBezTo>
                  <a:cubicBezTo>
                    <a:pt x="197970" y="145051"/>
                    <a:pt x="196878" y="147703"/>
                    <a:pt x="194702" y="149879"/>
                  </a:cubicBezTo>
                  <a:cubicBezTo>
                    <a:pt x="192526" y="152055"/>
                    <a:pt x="189874" y="153147"/>
                    <a:pt x="186764" y="153147"/>
                  </a:cubicBezTo>
                  <a:cubicBezTo>
                    <a:pt x="183655" y="153147"/>
                    <a:pt x="181003" y="152055"/>
                    <a:pt x="178827" y="149879"/>
                  </a:cubicBezTo>
                  <a:cubicBezTo>
                    <a:pt x="176651" y="147703"/>
                    <a:pt x="175559" y="145051"/>
                    <a:pt x="175559" y="141941"/>
                  </a:cubicBezTo>
                  <a:cubicBezTo>
                    <a:pt x="175559" y="138832"/>
                    <a:pt x="176651" y="136180"/>
                    <a:pt x="178827" y="134004"/>
                  </a:cubicBezTo>
                  <a:cubicBezTo>
                    <a:pt x="181003" y="131828"/>
                    <a:pt x="183655" y="130735"/>
                    <a:pt x="186764" y="130735"/>
                  </a:cubicBezTo>
                  <a:close/>
                  <a:moveTo>
                    <a:pt x="0" y="119530"/>
                  </a:moveTo>
                  <a:lnTo>
                    <a:pt x="0" y="164353"/>
                  </a:lnTo>
                  <a:lnTo>
                    <a:pt x="209176" y="164353"/>
                  </a:lnTo>
                  <a:lnTo>
                    <a:pt x="209176" y="119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03" name="Shape 603"/>
            <p:cNvSpPr/>
            <p:nvPr/>
          </p:nvSpPr>
          <p:spPr>
            <a:xfrm>
              <a:off x="2042252" y="1270967"/>
              <a:ext cx="402554" cy="307043"/>
            </a:xfrm>
            <a:custGeom>
              <a:avLst/>
              <a:gdLst/>
              <a:ahLst/>
              <a:cxnLst/>
              <a:rect l="0" t="0" r="0" b="0"/>
              <a:pathLst>
                <a:path w="194236" h="179295" extrusionOk="0">
                  <a:moveTo>
                    <a:pt x="82177" y="0"/>
                  </a:moveTo>
                  <a:cubicBezTo>
                    <a:pt x="80151" y="0"/>
                    <a:pt x="78404" y="738"/>
                    <a:pt x="76929" y="2223"/>
                  </a:cubicBezTo>
                  <a:cubicBezTo>
                    <a:pt x="75444" y="3698"/>
                    <a:pt x="74706" y="5444"/>
                    <a:pt x="74706" y="7471"/>
                  </a:cubicBezTo>
                  <a:lnTo>
                    <a:pt x="74706" y="59765"/>
                  </a:lnTo>
                  <a:lnTo>
                    <a:pt x="44824" y="59765"/>
                  </a:lnTo>
                  <a:cubicBezTo>
                    <a:pt x="41556" y="59765"/>
                    <a:pt x="39258" y="61287"/>
                    <a:pt x="37942" y="64322"/>
                  </a:cubicBezTo>
                  <a:cubicBezTo>
                    <a:pt x="36616" y="67506"/>
                    <a:pt x="37157" y="70233"/>
                    <a:pt x="39576" y="72493"/>
                  </a:cubicBezTo>
                  <a:lnTo>
                    <a:pt x="91870" y="124787"/>
                  </a:lnTo>
                  <a:cubicBezTo>
                    <a:pt x="93271" y="126262"/>
                    <a:pt x="95017" y="127000"/>
                    <a:pt x="97118" y="127000"/>
                  </a:cubicBezTo>
                  <a:cubicBezTo>
                    <a:pt x="99219" y="127000"/>
                    <a:pt x="100975" y="126262"/>
                    <a:pt x="102375" y="124787"/>
                  </a:cubicBezTo>
                  <a:lnTo>
                    <a:pt x="154670" y="72493"/>
                  </a:lnTo>
                  <a:cubicBezTo>
                    <a:pt x="157079" y="70233"/>
                    <a:pt x="157620" y="67506"/>
                    <a:pt x="156304" y="64322"/>
                  </a:cubicBezTo>
                  <a:cubicBezTo>
                    <a:pt x="154978" y="61287"/>
                    <a:pt x="152680" y="59765"/>
                    <a:pt x="149412" y="59765"/>
                  </a:cubicBezTo>
                  <a:lnTo>
                    <a:pt x="119530" y="59765"/>
                  </a:lnTo>
                  <a:lnTo>
                    <a:pt x="119530" y="7471"/>
                  </a:lnTo>
                  <a:cubicBezTo>
                    <a:pt x="119530" y="5444"/>
                    <a:pt x="118792" y="3698"/>
                    <a:pt x="117317" y="2223"/>
                  </a:cubicBezTo>
                  <a:cubicBezTo>
                    <a:pt x="115832" y="738"/>
                    <a:pt x="114086" y="0"/>
                    <a:pt x="112059" y="0"/>
                  </a:cubicBezTo>
                  <a:close/>
                  <a:moveTo>
                    <a:pt x="141942" y="149412"/>
                  </a:moveTo>
                  <a:cubicBezTo>
                    <a:pt x="143968" y="149412"/>
                    <a:pt x="145714" y="150149"/>
                    <a:pt x="147199" y="151634"/>
                  </a:cubicBezTo>
                  <a:cubicBezTo>
                    <a:pt x="148674" y="153110"/>
                    <a:pt x="149412" y="154856"/>
                    <a:pt x="149412" y="156882"/>
                  </a:cubicBezTo>
                  <a:cubicBezTo>
                    <a:pt x="149412" y="158909"/>
                    <a:pt x="148674" y="160655"/>
                    <a:pt x="147199" y="162140"/>
                  </a:cubicBezTo>
                  <a:cubicBezTo>
                    <a:pt x="145714" y="163615"/>
                    <a:pt x="143968" y="164353"/>
                    <a:pt x="141942" y="164353"/>
                  </a:cubicBezTo>
                  <a:cubicBezTo>
                    <a:pt x="139915" y="164353"/>
                    <a:pt x="138169" y="163615"/>
                    <a:pt x="136693" y="162140"/>
                  </a:cubicBezTo>
                  <a:cubicBezTo>
                    <a:pt x="135209" y="160655"/>
                    <a:pt x="134471" y="158909"/>
                    <a:pt x="134471" y="156882"/>
                  </a:cubicBezTo>
                  <a:cubicBezTo>
                    <a:pt x="134471" y="154856"/>
                    <a:pt x="135209" y="153110"/>
                    <a:pt x="136693" y="151634"/>
                  </a:cubicBezTo>
                  <a:cubicBezTo>
                    <a:pt x="138169" y="150149"/>
                    <a:pt x="139915" y="149412"/>
                    <a:pt x="141942" y="149412"/>
                  </a:cubicBezTo>
                  <a:close/>
                  <a:moveTo>
                    <a:pt x="171824" y="149412"/>
                  </a:moveTo>
                  <a:cubicBezTo>
                    <a:pt x="173850" y="149412"/>
                    <a:pt x="175596" y="150149"/>
                    <a:pt x="177081" y="151634"/>
                  </a:cubicBezTo>
                  <a:cubicBezTo>
                    <a:pt x="178557" y="153110"/>
                    <a:pt x="179294" y="154856"/>
                    <a:pt x="179294" y="156882"/>
                  </a:cubicBezTo>
                  <a:cubicBezTo>
                    <a:pt x="179294" y="158909"/>
                    <a:pt x="178557" y="160655"/>
                    <a:pt x="177081" y="162140"/>
                  </a:cubicBezTo>
                  <a:cubicBezTo>
                    <a:pt x="175596" y="163615"/>
                    <a:pt x="173850" y="164353"/>
                    <a:pt x="171824" y="164353"/>
                  </a:cubicBezTo>
                  <a:cubicBezTo>
                    <a:pt x="169797" y="164353"/>
                    <a:pt x="168051" y="163615"/>
                    <a:pt x="166576" y="162140"/>
                  </a:cubicBezTo>
                  <a:cubicBezTo>
                    <a:pt x="165091" y="160655"/>
                    <a:pt x="164353" y="158909"/>
                    <a:pt x="164353" y="156882"/>
                  </a:cubicBezTo>
                  <a:cubicBezTo>
                    <a:pt x="164353" y="154856"/>
                    <a:pt x="165091" y="153110"/>
                    <a:pt x="166576" y="151634"/>
                  </a:cubicBezTo>
                  <a:cubicBezTo>
                    <a:pt x="168051" y="150149"/>
                    <a:pt x="169797" y="149412"/>
                    <a:pt x="171824" y="149412"/>
                  </a:cubicBezTo>
                  <a:close/>
                  <a:moveTo>
                    <a:pt x="11206" y="119529"/>
                  </a:moveTo>
                  <a:cubicBezTo>
                    <a:pt x="8097" y="119529"/>
                    <a:pt x="5445" y="120622"/>
                    <a:pt x="3269" y="122798"/>
                  </a:cubicBezTo>
                  <a:cubicBezTo>
                    <a:pt x="1093" y="124974"/>
                    <a:pt x="1" y="127626"/>
                    <a:pt x="1" y="130735"/>
                  </a:cubicBezTo>
                  <a:lnTo>
                    <a:pt x="1" y="168088"/>
                  </a:lnTo>
                  <a:cubicBezTo>
                    <a:pt x="1" y="171198"/>
                    <a:pt x="1093" y="173850"/>
                    <a:pt x="3269" y="176026"/>
                  </a:cubicBezTo>
                  <a:cubicBezTo>
                    <a:pt x="5445" y="178202"/>
                    <a:pt x="8097" y="179294"/>
                    <a:pt x="11206" y="179294"/>
                  </a:cubicBezTo>
                  <a:lnTo>
                    <a:pt x="183030" y="179294"/>
                  </a:lnTo>
                  <a:cubicBezTo>
                    <a:pt x="186139" y="179294"/>
                    <a:pt x="188791" y="178202"/>
                    <a:pt x="190967" y="176026"/>
                  </a:cubicBezTo>
                  <a:cubicBezTo>
                    <a:pt x="193143" y="173850"/>
                    <a:pt x="194236" y="171198"/>
                    <a:pt x="194236" y="168088"/>
                  </a:cubicBezTo>
                  <a:lnTo>
                    <a:pt x="194236" y="130735"/>
                  </a:lnTo>
                  <a:cubicBezTo>
                    <a:pt x="194236" y="127626"/>
                    <a:pt x="193143" y="124974"/>
                    <a:pt x="190967" y="122798"/>
                  </a:cubicBezTo>
                  <a:cubicBezTo>
                    <a:pt x="188791" y="120622"/>
                    <a:pt x="186139" y="119529"/>
                    <a:pt x="183030" y="119529"/>
                  </a:cubicBezTo>
                  <a:lnTo>
                    <a:pt x="128868" y="119529"/>
                  </a:lnTo>
                  <a:lnTo>
                    <a:pt x="112993" y="135404"/>
                  </a:lnTo>
                  <a:cubicBezTo>
                    <a:pt x="108483" y="139765"/>
                    <a:pt x="103188" y="141941"/>
                    <a:pt x="97118" y="141941"/>
                  </a:cubicBezTo>
                  <a:cubicBezTo>
                    <a:pt x="91048" y="141941"/>
                    <a:pt x="85753" y="139765"/>
                    <a:pt x="81243" y="135404"/>
                  </a:cubicBezTo>
                  <a:lnTo>
                    <a:pt x="65490" y="119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27852" y="287028"/>
              <a:ext cx="360380" cy="493884"/>
            </a:xfrm>
            <a:custGeom>
              <a:avLst/>
              <a:gdLst/>
              <a:ahLst/>
              <a:cxnLst/>
              <a:rect l="0" t="0" r="0" b="0"/>
              <a:pathLst>
                <a:path w="239058" h="164354" extrusionOk="0">
                  <a:moveTo>
                    <a:pt x="149411" y="29883"/>
                  </a:moveTo>
                  <a:lnTo>
                    <a:pt x="149411" y="44824"/>
                  </a:lnTo>
                  <a:lnTo>
                    <a:pt x="209176" y="44824"/>
                  </a:lnTo>
                  <a:lnTo>
                    <a:pt x="209176" y="29883"/>
                  </a:lnTo>
                  <a:close/>
                  <a:moveTo>
                    <a:pt x="149411" y="59765"/>
                  </a:moveTo>
                  <a:lnTo>
                    <a:pt x="149411" y="74706"/>
                  </a:lnTo>
                  <a:lnTo>
                    <a:pt x="209176" y="74706"/>
                  </a:lnTo>
                  <a:lnTo>
                    <a:pt x="209176" y="59765"/>
                  </a:lnTo>
                  <a:close/>
                  <a:moveTo>
                    <a:pt x="119529" y="44824"/>
                  </a:moveTo>
                  <a:lnTo>
                    <a:pt x="119529" y="89647"/>
                  </a:lnTo>
                  <a:lnTo>
                    <a:pt x="74706" y="89647"/>
                  </a:lnTo>
                  <a:lnTo>
                    <a:pt x="74706" y="44824"/>
                  </a:lnTo>
                  <a:close/>
                  <a:moveTo>
                    <a:pt x="59764" y="29883"/>
                  </a:moveTo>
                  <a:lnTo>
                    <a:pt x="59764" y="104588"/>
                  </a:lnTo>
                  <a:lnTo>
                    <a:pt x="134470" y="104588"/>
                  </a:lnTo>
                  <a:lnTo>
                    <a:pt x="134470" y="29883"/>
                  </a:lnTo>
                  <a:close/>
                  <a:moveTo>
                    <a:pt x="149411" y="89647"/>
                  </a:moveTo>
                  <a:lnTo>
                    <a:pt x="149411" y="104588"/>
                  </a:lnTo>
                  <a:lnTo>
                    <a:pt x="209176" y="104588"/>
                  </a:lnTo>
                  <a:lnTo>
                    <a:pt x="209176" y="89647"/>
                  </a:lnTo>
                  <a:close/>
                  <a:moveTo>
                    <a:pt x="59764" y="119530"/>
                  </a:moveTo>
                  <a:lnTo>
                    <a:pt x="59764" y="134471"/>
                  </a:lnTo>
                  <a:lnTo>
                    <a:pt x="134470" y="134471"/>
                  </a:lnTo>
                  <a:lnTo>
                    <a:pt x="134470" y="119530"/>
                  </a:lnTo>
                  <a:close/>
                  <a:moveTo>
                    <a:pt x="149411" y="119530"/>
                  </a:moveTo>
                  <a:lnTo>
                    <a:pt x="149411" y="134471"/>
                  </a:lnTo>
                  <a:lnTo>
                    <a:pt x="209176" y="134471"/>
                  </a:lnTo>
                  <a:lnTo>
                    <a:pt x="209176" y="119530"/>
                  </a:lnTo>
                  <a:close/>
                  <a:moveTo>
                    <a:pt x="29882" y="29883"/>
                  </a:moveTo>
                  <a:lnTo>
                    <a:pt x="29882" y="141941"/>
                  </a:lnTo>
                  <a:cubicBezTo>
                    <a:pt x="29882" y="143968"/>
                    <a:pt x="29145" y="145714"/>
                    <a:pt x="27669" y="147199"/>
                  </a:cubicBezTo>
                  <a:cubicBezTo>
                    <a:pt x="26184" y="148674"/>
                    <a:pt x="24438" y="149412"/>
                    <a:pt x="22412" y="149412"/>
                  </a:cubicBezTo>
                  <a:cubicBezTo>
                    <a:pt x="20385" y="149412"/>
                    <a:pt x="18639" y="148674"/>
                    <a:pt x="17164" y="147199"/>
                  </a:cubicBezTo>
                  <a:cubicBezTo>
                    <a:pt x="15679" y="145714"/>
                    <a:pt x="14941" y="143968"/>
                    <a:pt x="14941" y="141941"/>
                  </a:cubicBezTo>
                  <a:lnTo>
                    <a:pt x="14941" y="29883"/>
                  </a:lnTo>
                  <a:close/>
                  <a:moveTo>
                    <a:pt x="224117" y="14941"/>
                  </a:moveTo>
                  <a:lnTo>
                    <a:pt x="224117" y="141941"/>
                  </a:lnTo>
                  <a:cubicBezTo>
                    <a:pt x="224117" y="143968"/>
                    <a:pt x="223379" y="145714"/>
                    <a:pt x="221904" y="147199"/>
                  </a:cubicBezTo>
                  <a:cubicBezTo>
                    <a:pt x="220419" y="148674"/>
                    <a:pt x="218673" y="149412"/>
                    <a:pt x="216646" y="149412"/>
                  </a:cubicBezTo>
                  <a:lnTo>
                    <a:pt x="43544" y="149412"/>
                  </a:lnTo>
                  <a:cubicBezTo>
                    <a:pt x="44394" y="147003"/>
                    <a:pt x="44823" y="144509"/>
                    <a:pt x="44823" y="141941"/>
                  </a:cubicBezTo>
                  <a:lnTo>
                    <a:pt x="44823" y="14941"/>
                  </a:lnTo>
                  <a:close/>
                  <a:moveTo>
                    <a:pt x="29882" y="0"/>
                  </a:moveTo>
                  <a:lnTo>
                    <a:pt x="29882" y="14941"/>
                  </a:lnTo>
                  <a:lnTo>
                    <a:pt x="0" y="14941"/>
                  </a:lnTo>
                  <a:lnTo>
                    <a:pt x="0" y="141941"/>
                  </a:lnTo>
                  <a:cubicBezTo>
                    <a:pt x="0" y="148170"/>
                    <a:pt x="2176" y="153455"/>
                    <a:pt x="6537" y="157816"/>
                  </a:cubicBezTo>
                  <a:cubicBezTo>
                    <a:pt x="10898" y="162177"/>
                    <a:pt x="16183" y="164353"/>
                    <a:pt x="22412" y="164353"/>
                  </a:cubicBezTo>
                  <a:lnTo>
                    <a:pt x="216646" y="164353"/>
                  </a:lnTo>
                  <a:cubicBezTo>
                    <a:pt x="222875" y="164353"/>
                    <a:pt x="228160" y="162177"/>
                    <a:pt x="232521" y="157816"/>
                  </a:cubicBezTo>
                  <a:cubicBezTo>
                    <a:pt x="236882" y="153455"/>
                    <a:pt x="239058" y="148170"/>
                    <a:pt x="239058" y="141941"/>
                  </a:cubicBezTo>
                  <a:lnTo>
                    <a:pt x="2390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05" name="Shape 605"/>
            <p:cNvSpPr/>
            <p:nvPr/>
          </p:nvSpPr>
          <p:spPr>
            <a:xfrm>
              <a:off x="1506777" y="838549"/>
              <a:ext cx="402516" cy="493658"/>
            </a:xfrm>
            <a:custGeom>
              <a:avLst/>
              <a:gdLst/>
              <a:ahLst/>
              <a:cxnLst/>
              <a:rect l="0" t="0" r="0" b="0"/>
              <a:pathLst>
                <a:path w="179294" h="209177" extrusionOk="0">
                  <a:moveTo>
                    <a:pt x="119529" y="15875"/>
                  </a:moveTo>
                  <a:cubicBezTo>
                    <a:pt x="121789" y="16650"/>
                    <a:pt x="123386" y="17509"/>
                    <a:pt x="124320" y="18443"/>
                  </a:cubicBezTo>
                  <a:lnTo>
                    <a:pt x="160851" y="54984"/>
                  </a:lnTo>
                  <a:cubicBezTo>
                    <a:pt x="161785" y="55917"/>
                    <a:pt x="162644" y="57505"/>
                    <a:pt x="163419" y="59765"/>
                  </a:cubicBezTo>
                  <a:lnTo>
                    <a:pt x="119529" y="59765"/>
                  </a:lnTo>
                  <a:lnTo>
                    <a:pt x="119529" y="15875"/>
                  </a:lnTo>
                  <a:close/>
                  <a:moveTo>
                    <a:pt x="83699" y="65134"/>
                  </a:moveTo>
                  <a:cubicBezTo>
                    <a:pt x="84632" y="66227"/>
                    <a:pt x="85137" y="67628"/>
                    <a:pt x="85211" y="69336"/>
                  </a:cubicBezTo>
                  <a:cubicBezTo>
                    <a:pt x="85211" y="69411"/>
                    <a:pt x="85249" y="69533"/>
                    <a:pt x="85333" y="69691"/>
                  </a:cubicBezTo>
                  <a:cubicBezTo>
                    <a:pt x="85333" y="69766"/>
                    <a:pt x="85370" y="69841"/>
                    <a:pt x="85445" y="69925"/>
                  </a:cubicBezTo>
                  <a:cubicBezTo>
                    <a:pt x="85211" y="70233"/>
                    <a:pt x="85053" y="70541"/>
                    <a:pt x="84978" y="70859"/>
                  </a:cubicBezTo>
                  <a:cubicBezTo>
                    <a:pt x="84436" y="73968"/>
                    <a:pt x="84166" y="75640"/>
                    <a:pt x="84166" y="75873"/>
                  </a:cubicBezTo>
                  <a:cubicBezTo>
                    <a:pt x="83699" y="78749"/>
                    <a:pt x="83418" y="80468"/>
                    <a:pt x="83344" y="81009"/>
                  </a:cubicBezTo>
                  <a:cubicBezTo>
                    <a:pt x="82335" y="74006"/>
                    <a:pt x="82410" y="68869"/>
                    <a:pt x="83577" y="65601"/>
                  </a:cubicBezTo>
                  <a:lnTo>
                    <a:pt x="83577" y="65368"/>
                  </a:lnTo>
                  <a:cubicBezTo>
                    <a:pt x="83652" y="65293"/>
                    <a:pt x="83699" y="65209"/>
                    <a:pt x="83699" y="65134"/>
                  </a:cubicBezTo>
                  <a:close/>
                  <a:moveTo>
                    <a:pt x="128167" y="138094"/>
                  </a:moveTo>
                  <a:cubicBezTo>
                    <a:pt x="137197" y="138094"/>
                    <a:pt x="142641" y="139028"/>
                    <a:pt x="144509" y="140895"/>
                  </a:cubicBezTo>
                  <a:cubicBezTo>
                    <a:pt x="144668" y="141045"/>
                    <a:pt x="144743" y="141166"/>
                    <a:pt x="144743" y="141241"/>
                  </a:cubicBezTo>
                  <a:cubicBezTo>
                    <a:pt x="144434" y="141316"/>
                    <a:pt x="143734" y="141362"/>
                    <a:pt x="142641" y="141362"/>
                  </a:cubicBezTo>
                  <a:cubicBezTo>
                    <a:pt x="138906" y="141362"/>
                    <a:pt x="134078" y="140270"/>
                    <a:pt x="128167" y="138094"/>
                  </a:cubicBezTo>
                  <a:close/>
                  <a:moveTo>
                    <a:pt x="84044" y="110079"/>
                  </a:moveTo>
                  <a:cubicBezTo>
                    <a:pt x="88013" y="118558"/>
                    <a:pt x="92953" y="125403"/>
                    <a:pt x="98873" y="130623"/>
                  </a:cubicBezTo>
                  <a:cubicBezTo>
                    <a:pt x="99256" y="131006"/>
                    <a:pt x="99882" y="131529"/>
                    <a:pt x="100741" y="132192"/>
                  </a:cubicBezTo>
                  <a:cubicBezTo>
                    <a:pt x="101591" y="132855"/>
                    <a:pt x="102095" y="133229"/>
                    <a:pt x="102254" y="133303"/>
                  </a:cubicBezTo>
                  <a:cubicBezTo>
                    <a:pt x="90656" y="135404"/>
                    <a:pt x="79608" y="138561"/>
                    <a:pt x="69103" y="142763"/>
                  </a:cubicBezTo>
                  <a:cubicBezTo>
                    <a:pt x="70270" y="140662"/>
                    <a:pt x="72026" y="137431"/>
                    <a:pt x="74360" y="133070"/>
                  </a:cubicBezTo>
                  <a:cubicBezTo>
                    <a:pt x="78712" y="124432"/>
                    <a:pt x="81943" y="116765"/>
                    <a:pt x="84044" y="110079"/>
                  </a:cubicBezTo>
                  <a:close/>
                  <a:moveTo>
                    <a:pt x="53116" y="154548"/>
                  </a:moveTo>
                  <a:cubicBezTo>
                    <a:pt x="46495" y="164979"/>
                    <a:pt x="41163" y="171123"/>
                    <a:pt x="37120" y="172991"/>
                  </a:cubicBezTo>
                  <a:cubicBezTo>
                    <a:pt x="38128" y="170656"/>
                    <a:pt x="40061" y="167780"/>
                    <a:pt x="42900" y="164353"/>
                  </a:cubicBezTo>
                  <a:cubicBezTo>
                    <a:pt x="45739" y="160926"/>
                    <a:pt x="49147" y="157657"/>
                    <a:pt x="53116" y="154548"/>
                  </a:cubicBezTo>
                  <a:close/>
                  <a:moveTo>
                    <a:pt x="81598" y="59765"/>
                  </a:moveTo>
                  <a:cubicBezTo>
                    <a:pt x="79179" y="59765"/>
                    <a:pt x="77545" y="61324"/>
                    <a:pt x="76695" y="64434"/>
                  </a:cubicBezTo>
                  <a:cubicBezTo>
                    <a:pt x="75677" y="68328"/>
                    <a:pt x="75425" y="73286"/>
                    <a:pt x="75929" y="79319"/>
                  </a:cubicBezTo>
                  <a:cubicBezTo>
                    <a:pt x="76433" y="85351"/>
                    <a:pt x="77629" y="91552"/>
                    <a:pt x="79496" y="97939"/>
                  </a:cubicBezTo>
                  <a:cubicBezTo>
                    <a:pt x="76695" y="107745"/>
                    <a:pt x="72642" y="117933"/>
                    <a:pt x="67357" y="128522"/>
                  </a:cubicBezTo>
                  <a:cubicBezTo>
                    <a:pt x="63070" y="137235"/>
                    <a:pt x="58906" y="144901"/>
                    <a:pt x="54862" y="151513"/>
                  </a:cubicBezTo>
                  <a:cubicBezTo>
                    <a:pt x="54862" y="151354"/>
                    <a:pt x="54787" y="151205"/>
                    <a:pt x="54629" y="151046"/>
                  </a:cubicBezTo>
                  <a:cubicBezTo>
                    <a:pt x="54191" y="150316"/>
                    <a:pt x="53677" y="149952"/>
                    <a:pt x="53088" y="149952"/>
                  </a:cubicBezTo>
                  <a:cubicBezTo>
                    <a:pt x="52735" y="149952"/>
                    <a:pt x="52355" y="150083"/>
                    <a:pt x="51949" y="150346"/>
                  </a:cubicBezTo>
                  <a:cubicBezTo>
                    <a:pt x="45328" y="153847"/>
                    <a:pt x="40192" y="157601"/>
                    <a:pt x="36541" y="161608"/>
                  </a:cubicBezTo>
                  <a:cubicBezTo>
                    <a:pt x="32880" y="165614"/>
                    <a:pt x="30704" y="169181"/>
                    <a:pt x="30004" y="172290"/>
                  </a:cubicBezTo>
                  <a:cubicBezTo>
                    <a:pt x="29686" y="174317"/>
                    <a:pt x="29920" y="175718"/>
                    <a:pt x="30704" y="176493"/>
                  </a:cubicBezTo>
                  <a:cubicBezTo>
                    <a:pt x="31087" y="176801"/>
                    <a:pt x="31321" y="176997"/>
                    <a:pt x="31405" y="177081"/>
                  </a:cubicBezTo>
                  <a:lnTo>
                    <a:pt x="34206" y="178482"/>
                  </a:lnTo>
                  <a:cubicBezTo>
                    <a:pt x="35215" y="179023"/>
                    <a:pt x="36307" y="179294"/>
                    <a:pt x="37474" y="179294"/>
                  </a:cubicBezTo>
                  <a:cubicBezTo>
                    <a:pt x="44394" y="179294"/>
                    <a:pt x="53816" y="169097"/>
                    <a:pt x="65723" y="148711"/>
                  </a:cubicBezTo>
                  <a:cubicBezTo>
                    <a:pt x="79030" y="144117"/>
                    <a:pt x="94279" y="140895"/>
                    <a:pt x="111480" y="139028"/>
                  </a:cubicBezTo>
                  <a:cubicBezTo>
                    <a:pt x="116382" y="141596"/>
                    <a:pt x="121434" y="143650"/>
                    <a:pt x="126654" y="145210"/>
                  </a:cubicBezTo>
                  <a:cubicBezTo>
                    <a:pt x="131865" y="146769"/>
                    <a:pt x="136338" y="147544"/>
                    <a:pt x="140073" y="147544"/>
                  </a:cubicBezTo>
                  <a:cubicBezTo>
                    <a:pt x="145135" y="147544"/>
                    <a:pt x="147899" y="146069"/>
                    <a:pt x="148366" y="143108"/>
                  </a:cubicBezTo>
                  <a:lnTo>
                    <a:pt x="148366" y="142996"/>
                  </a:lnTo>
                  <a:lnTo>
                    <a:pt x="148599" y="142763"/>
                  </a:lnTo>
                  <a:cubicBezTo>
                    <a:pt x="148674" y="142679"/>
                    <a:pt x="148711" y="142604"/>
                    <a:pt x="148711" y="142529"/>
                  </a:cubicBezTo>
                  <a:cubicBezTo>
                    <a:pt x="149804" y="140195"/>
                    <a:pt x="149720" y="138169"/>
                    <a:pt x="148478" y="136460"/>
                  </a:cubicBezTo>
                  <a:cubicBezTo>
                    <a:pt x="146143" y="132640"/>
                    <a:pt x="139261" y="130735"/>
                    <a:pt x="127822" y="130735"/>
                  </a:cubicBezTo>
                  <a:cubicBezTo>
                    <a:pt x="123302" y="130735"/>
                    <a:pt x="118754" y="131006"/>
                    <a:pt x="114160" y="131557"/>
                  </a:cubicBezTo>
                  <a:cubicBezTo>
                    <a:pt x="110191" y="129223"/>
                    <a:pt x="106923" y="127037"/>
                    <a:pt x="104355" y="125020"/>
                  </a:cubicBezTo>
                  <a:cubicBezTo>
                    <a:pt x="97276" y="119259"/>
                    <a:pt x="91589" y="109995"/>
                    <a:pt x="87313" y="97239"/>
                  </a:cubicBezTo>
                  <a:cubicBezTo>
                    <a:pt x="88246" y="91870"/>
                    <a:pt x="88788" y="84399"/>
                    <a:pt x="88947" y="74827"/>
                  </a:cubicBezTo>
                  <a:lnTo>
                    <a:pt x="88947" y="71325"/>
                  </a:lnTo>
                  <a:cubicBezTo>
                    <a:pt x="88947" y="70933"/>
                    <a:pt x="88909" y="70625"/>
                    <a:pt x="88835" y="70392"/>
                  </a:cubicBezTo>
                  <a:cubicBezTo>
                    <a:pt x="88984" y="70233"/>
                    <a:pt x="89143" y="69925"/>
                    <a:pt x="89302" y="69458"/>
                  </a:cubicBezTo>
                  <a:cubicBezTo>
                    <a:pt x="90002" y="65797"/>
                    <a:pt x="89647" y="63154"/>
                    <a:pt x="88246" y="61520"/>
                  </a:cubicBezTo>
                  <a:cubicBezTo>
                    <a:pt x="87313" y="60353"/>
                    <a:pt x="85949" y="59765"/>
                    <a:pt x="84166" y="59765"/>
                  </a:cubicBezTo>
                  <a:close/>
                  <a:moveTo>
                    <a:pt x="104588" y="14941"/>
                  </a:moveTo>
                  <a:lnTo>
                    <a:pt x="104588" y="63500"/>
                  </a:lnTo>
                  <a:cubicBezTo>
                    <a:pt x="104588" y="66610"/>
                    <a:pt x="105681" y="69262"/>
                    <a:pt x="107857" y="71438"/>
                  </a:cubicBezTo>
                  <a:cubicBezTo>
                    <a:pt x="110032" y="73613"/>
                    <a:pt x="112684" y="74706"/>
                    <a:pt x="115794" y="74706"/>
                  </a:cubicBezTo>
                  <a:lnTo>
                    <a:pt x="164353" y="74706"/>
                  </a:lnTo>
                  <a:lnTo>
                    <a:pt x="164353" y="194235"/>
                  </a:lnTo>
                  <a:lnTo>
                    <a:pt x="14941" y="194235"/>
                  </a:lnTo>
                  <a:lnTo>
                    <a:pt x="14941" y="14941"/>
                  </a:lnTo>
                  <a:close/>
                  <a:moveTo>
                    <a:pt x="11206" y="0"/>
                  </a:moveTo>
                  <a:cubicBezTo>
                    <a:pt x="8096" y="0"/>
                    <a:pt x="5444" y="1093"/>
                    <a:pt x="3269" y="3268"/>
                  </a:cubicBezTo>
                  <a:cubicBezTo>
                    <a:pt x="1093" y="5444"/>
                    <a:pt x="0" y="8096"/>
                    <a:pt x="0" y="11206"/>
                  </a:cubicBezTo>
                  <a:lnTo>
                    <a:pt x="0" y="197971"/>
                  </a:lnTo>
                  <a:cubicBezTo>
                    <a:pt x="0" y="201080"/>
                    <a:pt x="1093" y="203732"/>
                    <a:pt x="3269" y="205908"/>
                  </a:cubicBezTo>
                  <a:cubicBezTo>
                    <a:pt x="5444" y="208084"/>
                    <a:pt x="8096" y="209176"/>
                    <a:pt x="11206" y="209176"/>
                  </a:cubicBezTo>
                  <a:lnTo>
                    <a:pt x="168088" y="209176"/>
                  </a:lnTo>
                  <a:cubicBezTo>
                    <a:pt x="171198" y="209176"/>
                    <a:pt x="173850" y="208084"/>
                    <a:pt x="176026" y="205908"/>
                  </a:cubicBezTo>
                  <a:cubicBezTo>
                    <a:pt x="178201" y="203732"/>
                    <a:pt x="179294" y="201080"/>
                    <a:pt x="179294" y="197971"/>
                  </a:cubicBezTo>
                  <a:lnTo>
                    <a:pt x="179294" y="63500"/>
                  </a:lnTo>
                  <a:cubicBezTo>
                    <a:pt x="179294" y="60390"/>
                    <a:pt x="178519" y="56963"/>
                    <a:pt x="176959" y="53228"/>
                  </a:cubicBezTo>
                  <a:cubicBezTo>
                    <a:pt x="175400" y="49493"/>
                    <a:pt x="173532" y="46532"/>
                    <a:pt x="171357" y="44357"/>
                  </a:cubicBezTo>
                  <a:lnTo>
                    <a:pt x="134937" y="7938"/>
                  </a:lnTo>
                  <a:cubicBezTo>
                    <a:pt x="132762" y="5762"/>
                    <a:pt x="129801" y="3894"/>
                    <a:pt x="126066" y="2335"/>
                  </a:cubicBezTo>
                  <a:cubicBezTo>
                    <a:pt x="122331" y="775"/>
                    <a:pt x="118904" y="0"/>
                    <a:pt x="11579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grpSp>
          <p:nvGrpSpPr>
            <p:cNvPr id="606" name="Shape 606"/>
            <p:cNvGrpSpPr/>
            <p:nvPr/>
          </p:nvGrpSpPr>
          <p:grpSpPr>
            <a:xfrm>
              <a:off x="5891855" y="512153"/>
              <a:ext cx="1110985" cy="604229"/>
              <a:chOff x="6519100" y="430539"/>
              <a:chExt cx="1110984" cy="604229"/>
            </a:xfrm>
          </p:grpSpPr>
          <p:grpSp>
            <p:nvGrpSpPr>
              <p:cNvPr id="607" name="Shape 607"/>
              <p:cNvGrpSpPr/>
              <p:nvPr/>
            </p:nvGrpSpPr>
            <p:grpSpPr>
              <a:xfrm>
                <a:off x="6519100" y="430539"/>
                <a:ext cx="821362" cy="561906"/>
                <a:chOff x="6255525" y="317834"/>
                <a:chExt cx="1542754" cy="1182960"/>
              </a:xfrm>
            </p:grpSpPr>
            <p:sp>
              <p:nvSpPr>
                <p:cNvPr id="608" name="Shape 608"/>
                <p:cNvSpPr/>
                <p:nvPr/>
              </p:nvSpPr>
              <p:spPr>
                <a:xfrm>
                  <a:off x="6255525" y="317834"/>
                  <a:ext cx="710679" cy="566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177" h="164354" extrusionOk="0">
                      <a:moveTo>
                        <a:pt x="134470" y="14941"/>
                      </a:moveTo>
                      <a:lnTo>
                        <a:pt x="134470" y="29883"/>
                      </a:lnTo>
                      <a:lnTo>
                        <a:pt x="14941" y="29883"/>
                      </a:lnTo>
                      <a:lnTo>
                        <a:pt x="14941" y="14941"/>
                      </a:lnTo>
                      <a:close/>
                      <a:moveTo>
                        <a:pt x="186764" y="11206"/>
                      </a:moveTo>
                      <a:cubicBezTo>
                        <a:pt x="189874" y="11206"/>
                        <a:pt x="192526" y="12299"/>
                        <a:pt x="194702" y="14474"/>
                      </a:cubicBezTo>
                      <a:cubicBezTo>
                        <a:pt x="196878" y="16650"/>
                        <a:pt x="197970" y="19302"/>
                        <a:pt x="197970" y="22412"/>
                      </a:cubicBezTo>
                      <a:cubicBezTo>
                        <a:pt x="197970" y="25522"/>
                        <a:pt x="196878" y="28174"/>
                        <a:pt x="194702" y="30349"/>
                      </a:cubicBezTo>
                      <a:cubicBezTo>
                        <a:pt x="192526" y="32525"/>
                        <a:pt x="189874" y="33618"/>
                        <a:pt x="186764" y="33618"/>
                      </a:cubicBezTo>
                      <a:cubicBezTo>
                        <a:pt x="183655" y="33618"/>
                        <a:pt x="181003" y="32525"/>
                        <a:pt x="178827" y="30349"/>
                      </a:cubicBezTo>
                      <a:cubicBezTo>
                        <a:pt x="176651" y="28174"/>
                        <a:pt x="175559" y="25522"/>
                        <a:pt x="175559" y="22412"/>
                      </a:cubicBezTo>
                      <a:cubicBezTo>
                        <a:pt x="175559" y="19302"/>
                        <a:pt x="176651" y="16650"/>
                        <a:pt x="178827" y="14474"/>
                      </a:cubicBezTo>
                      <a:cubicBezTo>
                        <a:pt x="181003" y="12299"/>
                        <a:pt x="183655" y="11206"/>
                        <a:pt x="186764" y="11206"/>
                      </a:cubicBezTo>
                      <a:close/>
                      <a:moveTo>
                        <a:pt x="0" y="0"/>
                      </a:moveTo>
                      <a:lnTo>
                        <a:pt x="0" y="44824"/>
                      </a:lnTo>
                      <a:lnTo>
                        <a:pt x="209176" y="44824"/>
                      </a:lnTo>
                      <a:lnTo>
                        <a:pt x="209176" y="0"/>
                      </a:lnTo>
                      <a:close/>
                      <a:moveTo>
                        <a:pt x="134470" y="74706"/>
                      </a:moveTo>
                      <a:lnTo>
                        <a:pt x="134470" y="89647"/>
                      </a:lnTo>
                      <a:lnTo>
                        <a:pt x="14941" y="89647"/>
                      </a:lnTo>
                      <a:lnTo>
                        <a:pt x="14941" y="74706"/>
                      </a:lnTo>
                      <a:close/>
                      <a:moveTo>
                        <a:pt x="186764" y="70971"/>
                      </a:moveTo>
                      <a:cubicBezTo>
                        <a:pt x="189874" y="70971"/>
                        <a:pt x="192526" y="72063"/>
                        <a:pt x="194702" y="74239"/>
                      </a:cubicBezTo>
                      <a:cubicBezTo>
                        <a:pt x="196878" y="76415"/>
                        <a:pt x="197970" y="79067"/>
                        <a:pt x="197970" y="82177"/>
                      </a:cubicBezTo>
                      <a:cubicBezTo>
                        <a:pt x="197970" y="85286"/>
                        <a:pt x="196878" y="87938"/>
                        <a:pt x="194702" y="90114"/>
                      </a:cubicBezTo>
                      <a:cubicBezTo>
                        <a:pt x="192526" y="92290"/>
                        <a:pt x="189874" y="93383"/>
                        <a:pt x="186764" y="93383"/>
                      </a:cubicBezTo>
                      <a:cubicBezTo>
                        <a:pt x="183655" y="93383"/>
                        <a:pt x="181003" y="92290"/>
                        <a:pt x="178827" y="90114"/>
                      </a:cubicBezTo>
                      <a:cubicBezTo>
                        <a:pt x="176651" y="87938"/>
                        <a:pt x="175559" y="85286"/>
                        <a:pt x="175559" y="82177"/>
                      </a:cubicBezTo>
                      <a:cubicBezTo>
                        <a:pt x="175559" y="79067"/>
                        <a:pt x="176651" y="76415"/>
                        <a:pt x="178827" y="74239"/>
                      </a:cubicBezTo>
                      <a:cubicBezTo>
                        <a:pt x="181003" y="72063"/>
                        <a:pt x="183655" y="70971"/>
                        <a:pt x="186764" y="70971"/>
                      </a:cubicBezTo>
                      <a:close/>
                      <a:moveTo>
                        <a:pt x="0" y="59765"/>
                      </a:moveTo>
                      <a:lnTo>
                        <a:pt x="0" y="104588"/>
                      </a:lnTo>
                      <a:lnTo>
                        <a:pt x="209176" y="104588"/>
                      </a:lnTo>
                      <a:lnTo>
                        <a:pt x="209176" y="59765"/>
                      </a:lnTo>
                      <a:close/>
                      <a:moveTo>
                        <a:pt x="134470" y="134471"/>
                      </a:moveTo>
                      <a:lnTo>
                        <a:pt x="134470" y="149412"/>
                      </a:lnTo>
                      <a:lnTo>
                        <a:pt x="14941" y="149412"/>
                      </a:lnTo>
                      <a:lnTo>
                        <a:pt x="14941" y="134471"/>
                      </a:lnTo>
                      <a:close/>
                      <a:moveTo>
                        <a:pt x="186764" y="130735"/>
                      </a:moveTo>
                      <a:cubicBezTo>
                        <a:pt x="189874" y="130735"/>
                        <a:pt x="192526" y="131828"/>
                        <a:pt x="194702" y="134004"/>
                      </a:cubicBezTo>
                      <a:cubicBezTo>
                        <a:pt x="196878" y="136180"/>
                        <a:pt x="197970" y="138832"/>
                        <a:pt x="197970" y="141941"/>
                      </a:cubicBezTo>
                      <a:cubicBezTo>
                        <a:pt x="197970" y="145051"/>
                        <a:pt x="196878" y="147703"/>
                        <a:pt x="194702" y="149879"/>
                      </a:cubicBezTo>
                      <a:cubicBezTo>
                        <a:pt x="192526" y="152055"/>
                        <a:pt x="189874" y="153147"/>
                        <a:pt x="186764" y="153147"/>
                      </a:cubicBezTo>
                      <a:cubicBezTo>
                        <a:pt x="183655" y="153147"/>
                        <a:pt x="181003" y="152055"/>
                        <a:pt x="178827" y="149879"/>
                      </a:cubicBezTo>
                      <a:cubicBezTo>
                        <a:pt x="176651" y="147703"/>
                        <a:pt x="175559" y="145051"/>
                        <a:pt x="175559" y="141941"/>
                      </a:cubicBezTo>
                      <a:cubicBezTo>
                        <a:pt x="175559" y="138832"/>
                        <a:pt x="176651" y="136180"/>
                        <a:pt x="178827" y="134004"/>
                      </a:cubicBezTo>
                      <a:cubicBezTo>
                        <a:pt x="181003" y="131828"/>
                        <a:pt x="183655" y="130735"/>
                        <a:pt x="186764" y="130735"/>
                      </a:cubicBezTo>
                      <a:close/>
                      <a:moveTo>
                        <a:pt x="0" y="119530"/>
                      </a:moveTo>
                      <a:lnTo>
                        <a:pt x="0" y="164353"/>
                      </a:lnTo>
                      <a:lnTo>
                        <a:pt x="209176" y="164353"/>
                      </a:lnTo>
                      <a:lnTo>
                        <a:pt x="209176" y="119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wrap="square" lIns="121900" tIns="121900" rIns="121900" bIns="121900" anchor="ctr" anchorCtr="0">
                  <a:noAutofit/>
                </a:bodyPr>
                <a:lstStyle/>
                <a:p>
                  <a:endParaRPr sz="4267"/>
                </a:p>
              </p:txBody>
            </p:sp>
            <p:sp>
              <p:nvSpPr>
                <p:cNvPr id="609" name="Shape 609"/>
                <p:cNvSpPr/>
                <p:nvPr/>
              </p:nvSpPr>
              <p:spPr>
                <a:xfrm>
                  <a:off x="6678725" y="934184"/>
                  <a:ext cx="710679" cy="566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177" h="164354" extrusionOk="0">
                      <a:moveTo>
                        <a:pt x="134470" y="14941"/>
                      </a:moveTo>
                      <a:lnTo>
                        <a:pt x="134470" y="29883"/>
                      </a:lnTo>
                      <a:lnTo>
                        <a:pt x="14941" y="29883"/>
                      </a:lnTo>
                      <a:lnTo>
                        <a:pt x="14941" y="14941"/>
                      </a:lnTo>
                      <a:close/>
                      <a:moveTo>
                        <a:pt x="186764" y="11206"/>
                      </a:moveTo>
                      <a:cubicBezTo>
                        <a:pt x="189874" y="11206"/>
                        <a:pt x="192526" y="12299"/>
                        <a:pt x="194702" y="14474"/>
                      </a:cubicBezTo>
                      <a:cubicBezTo>
                        <a:pt x="196878" y="16650"/>
                        <a:pt x="197970" y="19302"/>
                        <a:pt x="197970" y="22412"/>
                      </a:cubicBezTo>
                      <a:cubicBezTo>
                        <a:pt x="197970" y="25522"/>
                        <a:pt x="196878" y="28174"/>
                        <a:pt x="194702" y="30349"/>
                      </a:cubicBezTo>
                      <a:cubicBezTo>
                        <a:pt x="192526" y="32525"/>
                        <a:pt x="189874" y="33618"/>
                        <a:pt x="186764" y="33618"/>
                      </a:cubicBezTo>
                      <a:cubicBezTo>
                        <a:pt x="183655" y="33618"/>
                        <a:pt x="181003" y="32525"/>
                        <a:pt x="178827" y="30349"/>
                      </a:cubicBezTo>
                      <a:cubicBezTo>
                        <a:pt x="176651" y="28174"/>
                        <a:pt x="175559" y="25522"/>
                        <a:pt x="175559" y="22412"/>
                      </a:cubicBezTo>
                      <a:cubicBezTo>
                        <a:pt x="175559" y="19302"/>
                        <a:pt x="176651" y="16650"/>
                        <a:pt x="178827" y="14474"/>
                      </a:cubicBezTo>
                      <a:cubicBezTo>
                        <a:pt x="181003" y="12299"/>
                        <a:pt x="183655" y="11206"/>
                        <a:pt x="186764" y="11206"/>
                      </a:cubicBezTo>
                      <a:close/>
                      <a:moveTo>
                        <a:pt x="0" y="0"/>
                      </a:moveTo>
                      <a:lnTo>
                        <a:pt x="0" y="44824"/>
                      </a:lnTo>
                      <a:lnTo>
                        <a:pt x="209176" y="44824"/>
                      </a:lnTo>
                      <a:lnTo>
                        <a:pt x="209176" y="0"/>
                      </a:lnTo>
                      <a:close/>
                      <a:moveTo>
                        <a:pt x="134470" y="74706"/>
                      </a:moveTo>
                      <a:lnTo>
                        <a:pt x="134470" y="89647"/>
                      </a:lnTo>
                      <a:lnTo>
                        <a:pt x="14941" y="89647"/>
                      </a:lnTo>
                      <a:lnTo>
                        <a:pt x="14941" y="74706"/>
                      </a:lnTo>
                      <a:close/>
                      <a:moveTo>
                        <a:pt x="186764" y="70971"/>
                      </a:moveTo>
                      <a:cubicBezTo>
                        <a:pt x="189874" y="70971"/>
                        <a:pt x="192526" y="72063"/>
                        <a:pt x="194702" y="74239"/>
                      </a:cubicBezTo>
                      <a:cubicBezTo>
                        <a:pt x="196878" y="76415"/>
                        <a:pt x="197970" y="79067"/>
                        <a:pt x="197970" y="82177"/>
                      </a:cubicBezTo>
                      <a:cubicBezTo>
                        <a:pt x="197970" y="85286"/>
                        <a:pt x="196878" y="87938"/>
                        <a:pt x="194702" y="90114"/>
                      </a:cubicBezTo>
                      <a:cubicBezTo>
                        <a:pt x="192526" y="92290"/>
                        <a:pt x="189874" y="93383"/>
                        <a:pt x="186764" y="93383"/>
                      </a:cubicBezTo>
                      <a:cubicBezTo>
                        <a:pt x="183655" y="93383"/>
                        <a:pt x="181003" y="92290"/>
                        <a:pt x="178827" y="90114"/>
                      </a:cubicBezTo>
                      <a:cubicBezTo>
                        <a:pt x="176651" y="87938"/>
                        <a:pt x="175559" y="85286"/>
                        <a:pt x="175559" y="82177"/>
                      </a:cubicBezTo>
                      <a:cubicBezTo>
                        <a:pt x="175559" y="79067"/>
                        <a:pt x="176651" y="76415"/>
                        <a:pt x="178827" y="74239"/>
                      </a:cubicBezTo>
                      <a:cubicBezTo>
                        <a:pt x="181003" y="72063"/>
                        <a:pt x="183655" y="70971"/>
                        <a:pt x="186764" y="70971"/>
                      </a:cubicBezTo>
                      <a:close/>
                      <a:moveTo>
                        <a:pt x="0" y="59765"/>
                      </a:moveTo>
                      <a:lnTo>
                        <a:pt x="0" y="104588"/>
                      </a:lnTo>
                      <a:lnTo>
                        <a:pt x="209176" y="104588"/>
                      </a:lnTo>
                      <a:lnTo>
                        <a:pt x="209176" y="59765"/>
                      </a:lnTo>
                      <a:close/>
                      <a:moveTo>
                        <a:pt x="134470" y="134471"/>
                      </a:moveTo>
                      <a:lnTo>
                        <a:pt x="134470" y="149412"/>
                      </a:lnTo>
                      <a:lnTo>
                        <a:pt x="14941" y="149412"/>
                      </a:lnTo>
                      <a:lnTo>
                        <a:pt x="14941" y="134471"/>
                      </a:lnTo>
                      <a:close/>
                      <a:moveTo>
                        <a:pt x="186764" y="130735"/>
                      </a:moveTo>
                      <a:cubicBezTo>
                        <a:pt x="189874" y="130735"/>
                        <a:pt x="192526" y="131828"/>
                        <a:pt x="194702" y="134004"/>
                      </a:cubicBezTo>
                      <a:cubicBezTo>
                        <a:pt x="196878" y="136180"/>
                        <a:pt x="197970" y="138832"/>
                        <a:pt x="197970" y="141941"/>
                      </a:cubicBezTo>
                      <a:cubicBezTo>
                        <a:pt x="197970" y="145051"/>
                        <a:pt x="196878" y="147703"/>
                        <a:pt x="194702" y="149879"/>
                      </a:cubicBezTo>
                      <a:cubicBezTo>
                        <a:pt x="192526" y="152055"/>
                        <a:pt x="189874" y="153147"/>
                        <a:pt x="186764" y="153147"/>
                      </a:cubicBezTo>
                      <a:cubicBezTo>
                        <a:pt x="183655" y="153147"/>
                        <a:pt x="181003" y="152055"/>
                        <a:pt x="178827" y="149879"/>
                      </a:cubicBezTo>
                      <a:cubicBezTo>
                        <a:pt x="176651" y="147703"/>
                        <a:pt x="175559" y="145051"/>
                        <a:pt x="175559" y="141941"/>
                      </a:cubicBezTo>
                      <a:cubicBezTo>
                        <a:pt x="175559" y="138832"/>
                        <a:pt x="176651" y="136180"/>
                        <a:pt x="178827" y="134004"/>
                      </a:cubicBezTo>
                      <a:cubicBezTo>
                        <a:pt x="181003" y="131828"/>
                        <a:pt x="183655" y="130735"/>
                        <a:pt x="186764" y="130735"/>
                      </a:cubicBezTo>
                      <a:close/>
                      <a:moveTo>
                        <a:pt x="0" y="119530"/>
                      </a:moveTo>
                      <a:lnTo>
                        <a:pt x="0" y="164353"/>
                      </a:lnTo>
                      <a:lnTo>
                        <a:pt x="209176" y="164353"/>
                      </a:lnTo>
                      <a:lnTo>
                        <a:pt x="209176" y="119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wrap="square" lIns="121900" tIns="121900" rIns="121900" bIns="121900" anchor="ctr" anchorCtr="0">
                  <a:noAutofit/>
                </a:bodyPr>
                <a:lstStyle/>
                <a:p>
                  <a:endParaRPr sz="4267"/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7087600" y="317834"/>
                  <a:ext cx="710679" cy="566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177" h="164354" extrusionOk="0">
                      <a:moveTo>
                        <a:pt x="134470" y="14941"/>
                      </a:moveTo>
                      <a:lnTo>
                        <a:pt x="134470" y="29883"/>
                      </a:lnTo>
                      <a:lnTo>
                        <a:pt x="14941" y="29883"/>
                      </a:lnTo>
                      <a:lnTo>
                        <a:pt x="14941" y="14941"/>
                      </a:lnTo>
                      <a:close/>
                      <a:moveTo>
                        <a:pt x="186764" y="11206"/>
                      </a:moveTo>
                      <a:cubicBezTo>
                        <a:pt x="189874" y="11206"/>
                        <a:pt x="192526" y="12299"/>
                        <a:pt x="194702" y="14474"/>
                      </a:cubicBezTo>
                      <a:cubicBezTo>
                        <a:pt x="196878" y="16650"/>
                        <a:pt x="197970" y="19302"/>
                        <a:pt x="197970" y="22412"/>
                      </a:cubicBezTo>
                      <a:cubicBezTo>
                        <a:pt x="197970" y="25522"/>
                        <a:pt x="196878" y="28174"/>
                        <a:pt x="194702" y="30349"/>
                      </a:cubicBezTo>
                      <a:cubicBezTo>
                        <a:pt x="192526" y="32525"/>
                        <a:pt x="189874" y="33618"/>
                        <a:pt x="186764" y="33618"/>
                      </a:cubicBezTo>
                      <a:cubicBezTo>
                        <a:pt x="183655" y="33618"/>
                        <a:pt x="181003" y="32525"/>
                        <a:pt x="178827" y="30349"/>
                      </a:cubicBezTo>
                      <a:cubicBezTo>
                        <a:pt x="176651" y="28174"/>
                        <a:pt x="175559" y="25522"/>
                        <a:pt x="175559" y="22412"/>
                      </a:cubicBezTo>
                      <a:cubicBezTo>
                        <a:pt x="175559" y="19302"/>
                        <a:pt x="176651" y="16650"/>
                        <a:pt x="178827" y="14474"/>
                      </a:cubicBezTo>
                      <a:cubicBezTo>
                        <a:pt x="181003" y="12299"/>
                        <a:pt x="183655" y="11206"/>
                        <a:pt x="186764" y="11206"/>
                      </a:cubicBezTo>
                      <a:close/>
                      <a:moveTo>
                        <a:pt x="0" y="0"/>
                      </a:moveTo>
                      <a:lnTo>
                        <a:pt x="0" y="44824"/>
                      </a:lnTo>
                      <a:lnTo>
                        <a:pt x="209176" y="44824"/>
                      </a:lnTo>
                      <a:lnTo>
                        <a:pt x="209176" y="0"/>
                      </a:lnTo>
                      <a:close/>
                      <a:moveTo>
                        <a:pt x="134470" y="74706"/>
                      </a:moveTo>
                      <a:lnTo>
                        <a:pt x="134470" y="89647"/>
                      </a:lnTo>
                      <a:lnTo>
                        <a:pt x="14941" y="89647"/>
                      </a:lnTo>
                      <a:lnTo>
                        <a:pt x="14941" y="74706"/>
                      </a:lnTo>
                      <a:close/>
                      <a:moveTo>
                        <a:pt x="186764" y="70971"/>
                      </a:moveTo>
                      <a:cubicBezTo>
                        <a:pt x="189874" y="70971"/>
                        <a:pt x="192526" y="72063"/>
                        <a:pt x="194702" y="74239"/>
                      </a:cubicBezTo>
                      <a:cubicBezTo>
                        <a:pt x="196878" y="76415"/>
                        <a:pt x="197970" y="79067"/>
                        <a:pt x="197970" y="82177"/>
                      </a:cubicBezTo>
                      <a:cubicBezTo>
                        <a:pt x="197970" y="85286"/>
                        <a:pt x="196878" y="87938"/>
                        <a:pt x="194702" y="90114"/>
                      </a:cubicBezTo>
                      <a:cubicBezTo>
                        <a:pt x="192526" y="92290"/>
                        <a:pt x="189874" y="93383"/>
                        <a:pt x="186764" y="93383"/>
                      </a:cubicBezTo>
                      <a:cubicBezTo>
                        <a:pt x="183655" y="93383"/>
                        <a:pt x="181003" y="92290"/>
                        <a:pt x="178827" y="90114"/>
                      </a:cubicBezTo>
                      <a:cubicBezTo>
                        <a:pt x="176651" y="87938"/>
                        <a:pt x="175559" y="85286"/>
                        <a:pt x="175559" y="82177"/>
                      </a:cubicBezTo>
                      <a:cubicBezTo>
                        <a:pt x="175559" y="79067"/>
                        <a:pt x="176651" y="76415"/>
                        <a:pt x="178827" y="74239"/>
                      </a:cubicBezTo>
                      <a:cubicBezTo>
                        <a:pt x="181003" y="72063"/>
                        <a:pt x="183655" y="70971"/>
                        <a:pt x="186764" y="70971"/>
                      </a:cubicBezTo>
                      <a:close/>
                      <a:moveTo>
                        <a:pt x="0" y="59765"/>
                      </a:moveTo>
                      <a:lnTo>
                        <a:pt x="0" y="104588"/>
                      </a:lnTo>
                      <a:lnTo>
                        <a:pt x="209176" y="104588"/>
                      </a:lnTo>
                      <a:lnTo>
                        <a:pt x="209176" y="59765"/>
                      </a:lnTo>
                      <a:close/>
                      <a:moveTo>
                        <a:pt x="134470" y="134471"/>
                      </a:moveTo>
                      <a:lnTo>
                        <a:pt x="134470" y="149412"/>
                      </a:lnTo>
                      <a:lnTo>
                        <a:pt x="14941" y="149412"/>
                      </a:lnTo>
                      <a:lnTo>
                        <a:pt x="14941" y="134471"/>
                      </a:lnTo>
                      <a:close/>
                      <a:moveTo>
                        <a:pt x="186764" y="130735"/>
                      </a:moveTo>
                      <a:cubicBezTo>
                        <a:pt x="189874" y="130735"/>
                        <a:pt x="192526" y="131828"/>
                        <a:pt x="194702" y="134004"/>
                      </a:cubicBezTo>
                      <a:cubicBezTo>
                        <a:pt x="196878" y="136180"/>
                        <a:pt x="197970" y="138832"/>
                        <a:pt x="197970" y="141941"/>
                      </a:cubicBezTo>
                      <a:cubicBezTo>
                        <a:pt x="197970" y="145051"/>
                        <a:pt x="196878" y="147703"/>
                        <a:pt x="194702" y="149879"/>
                      </a:cubicBezTo>
                      <a:cubicBezTo>
                        <a:pt x="192526" y="152055"/>
                        <a:pt x="189874" y="153147"/>
                        <a:pt x="186764" y="153147"/>
                      </a:cubicBezTo>
                      <a:cubicBezTo>
                        <a:pt x="183655" y="153147"/>
                        <a:pt x="181003" y="152055"/>
                        <a:pt x="178827" y="149879"/>
                      </a:cubicBezTo>
                      <a:cubicBezTo>
                        <a:pt x="176651" y="147703"/>
                        <a:pt x="175559" y="145051"/>
                        <a:pt x="175559" y="141941"/>
                      </a:cubicBezTo>
                      <a:cubicBezTo>
                        <a:pt x="175559" y="138832"/>
                        <a:pt x="176651" y="136180"/>
                        <a:pt x="178827" y="134004"/>
                      </a:cubicBezTo>
                      <a:cubicBezTo>
                        <a:pt x="181003" y="131828"/>
                        <a:pt x="183655" y="130735"/>
                        <a:pt x="186764" y="130735"/>
                      </a:cubicBezTo>
                      <a:close/>
                      <a:moveTo>
                        <a:pt x="0" y="119530"/>
                      </a:moveTo>
                      <a:lnTo>
                        <a:pt x="0" y="164353"/>
                      </a:lnTo>
                      <a:lnTo>
                        <a:pt x="209176" y="164353"/>
                      </a:lnTo>
                      <a:lnTo>
                        <a:pt x="209176" y="119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wrap="square" lIns="121900" tIns="121900" rIns="121900" bIns="121900" anchor="ctr" anchorCtr="0">
                  <a:noAutofit/>
                </a:bodyPr>
                <a:lstStyle/>
                <a:p>
                  <a:endParaRPr sz="4267"/>
                </a:p>
              </p:txBody>
            </p:sp>
          </p:grpSp>
          <p:sp>
            <p:nvSpPr>
              <p:cNvPr id="611" name="Shape 611"/>
              <p:cNvSpPr/>
              <p:nvPr/>
            </p:nvSpPr>
            <p:spPr>
              <a:xfrm>
                <a:off x="7140613" y="727725"/>
                <a:ext cx="489471" cy="307043"/>
              </a:xfrm>
              <a:custGeom>
                <a:avLst/>
                <a:gdLst/>
                <a:ahLst/>
                <a:cxnLst/>
                <a:rect l="0" t="0" r="0" b="0"/>
                <a:pathLst>
                  <a:path w="239058" h="179295" extrusionOk="0">
                    <a:moveTo>
                      <a:pt x="169610" y="14941"/>
                    </a:moveTo>
                    <a:cubicBezTo>
                      <a:pt x="167976" y="14941"/>
                      <a:pt x="166827" y="15698"/>
                      <a:pt x="166164" y="17220"/>
                    </a:cubicBezTo>
                    <a:cubicBezTo>
                      <a:pt x="165501" y="18733"/>
                      <a:pt x="165790" y="20115"/>
                      <a:pt x="167042" y="21366"/>
                    </a:cubicBezTo>
                    <a:lnTo>
                      <a:pt x="181161" y="35485"/>
                    </a:lnTo>
                    <a:lnTo>
                      <a:pt x="127000" y="89647"/>
                    </a:lnTo>
                    <a:lnTo>
                      <a:pt x="99807" y="62454"/>
                    </a:lnTo>
                    <a:cubicBezTo>
                      <a:pt x="99022" y="61670"/>
                      <a:pt x="98126" y="61287"/>
                      <a:pt x="97117" y="61287"/>
                    </a:cubicBezTo>
                    <a:cubicBezTo>
                      <a:pt x="96109" y="61287"/>
                      <a:pt x="95212" y="61670"/>
                      <a:pt x="94437" y="62454"/>
                    </a:cubicBezTo>
                    <a:lnTo>
                      <a:pt x="26147" y="130735"/>
                    </a:lnTo>
                    <a:lnTo>
                      <a:pt x="48559" y="153147"/>
                    </a:lnTo>
                    <a:lnTo>
                      <a:pt x="97117" y="104588"/>
                    </a:lnTo>
                    <a:lnTo>
                      <a:pt x="124319" y="131791"/>
                    </a:lnTo>
                    <a:cubicBezTo>
                      <a:pt x="125095" y="132566"/>
                      <a:pt x="125991" y="132958"/>
                      <a:pt x="127000" y="132958"/>
                    </a:cubicBezTo>
                    <a:cubicBezTo>
                      <a:pt x="128008" y="132958"/>
                      <a:pt x="128905" y="132566"/>
                      <a:pt x="129689" y="131791"/>
                    </a:cubicBezTo>
                    <a:lnTo>
                      <a:pt x="203573" y="57897"/>
                    </a:lnTo>
                    <a:lnTo>
                      <a:pt x="217702" y="72026"/>
                    </a:lnTo>
                    <a:cubicBezTo>
                      <a:pt x="218511" y="72836"/>
                      <a:pt x="219380" y="73241"/>
                      <a:pt x="220307" y="73241"/>
                    </a:cubicBezTo>
                    <a:cubicBezTo>
                      <a:pt x="220801" y="73241"/>
                      <a:pt x="221312" y="73125"/>
                      <a:pt x="221838" y="72894"/>
                    </a:cubicBezTo>
                    <a:cubicBezTo>
                      <a:pt x="223360" y="72231"/>
                      <a:pt x="224117" y="71092"/>
                      <a:pt x="224117" y="69458"/>
                    </a:cubicBezTo>
                    <a:lnTo>
                      <a:pt x="224117" y="18677"/>
                    </a:lnTo>
                    <a:cubicBezTo>
                      <a:pt x="224117" y="17584"/>
                      <a:pt x="223771" y="16697"/>
                      <a:pt x="223071" y="15997"/>
                    </a:cubicBezTo>
                    <a:cubicBezTo>
                      <a:pt x="222371" y="15296"/>
                      <a:pt x="221474" y="14941"/>
                      <a:pt x="220382" y="14941"/>
                    </a:cubicBezTo>
                    <a:close/>
                    <a:moveTo>
                      <a:pt x="0" y="0"/>
                    </a:moveTo>
                    <a:lnTo>
                      <a:pt x="0" y="179294"/>
                    </a:lnTo>
                    <a:lnTo>
                      <a:pt x="239058" y="179294"/>
                    </a:lnTo>
                    <a:lnTo>
                      <a:pt x="239058" y="164353"/>
                    </a:lnTo>
                    <a:lnTo>
                      <a:pt x="14941" y="164353"/>
                    </a:lnTo>
                    <a:lnTo>
                      <a:pt x="14941" y="0"/>
                    </a:ln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</p:grpSp>
        <p:sp>
          <p:nvSpPr>
            <p:cNvPr id="612" name="Shape 612"/>
            <p:cNvSpPr/>
            <p:nvPr/>
          </p:nvSpPr>
          <p:spPr>
            <a:xfrm>
              <a:off x="537201" y="596215"/>
              <a:ext cx="489473" cy="436135"/>
            </a:xfrm>
            <a:custGeom>
              <a:avLst/>
              <a:gdLst/>
              <a:ahLst/>
              <a:cxnLst/>
              <a:rect l="0" t="0" r="0" b="0"/>
              <a:pathLst>
                <a:path w="179294" h="179295" extrusionOk="0">
                  <a:moveTo>
                    <a:pt x="59765" y="44824"/>
                  </a:moveTo>
                  <a:cubicBezTo>
                    <a:pt x="55637" y="44824"/>
                    <a:pt x="52117" y="46280"/>
                    <a:pt x="49203" y="49203"/>
                  </a:cubicBezTo>
                  <a:cubicBezTo>
                    <a:pt x="46280" y="52117"/>
                    <a:pt x="44824" y="55637"/>
                    <a:pt x="44824" y="59765"/>
                  </a:cubicBezTo>
                  <a:cubicBezTo>
                    <a:pt x="44824" y="63892"/>
                    <a:pt x="46280" y="67413"/>
                    <a:pt x="49203" y="70326"/>
                  </a:cubicBezTo>
                  <a:cubicBezTo>
                    <a:pt x="52117" y="73249"/>
                    <a:pt x="55637" y="74706"/>
                    <a:pt x="59765" y="74706"/>
                  </a:cubicBezTo>
                  <a:cubicBezTo>
                    <a:pt x="63892" y="74706"/>
                    <a:pt x="67413" y="73249"/>
                    <a:pt x="70326" y="70326"/>
                  </a:cubicBezTo>
                  <a:cubicBezTo>
                    <a:pt x="73249" y="67413"/>
                    <a:pt x="74706" y="63892"/>
                    <a:pt x="74706" y="59765"/>
                  </a:cubicBezTo>
                  <a:cubicBezTo>
                    <a:pt x="74706" y="55637"/>
                    <a:pt x="73249" y="52117"/>
                    <a:pt x="70326" y="49203"/>
                  </a:cubicBezTo>
                  <a:cubicBezTo>
                    <a:pt x="67413" y="46280"/>
                    <a:pt x="63892" y="44824"/>
                    <a:pt x="59765" y="44824"/>
                  </a:cubicBezTo>
                  <a:close/>
                  <a:moveTo>
                    <a:pt x="119529" y="44824"/>
                  </a:moveTo>
                  <a:cubicBezTo>
                    <a:pt x="115402" y="44824"/>
                    <a:pt x="111881" y="46280"/>
                    <a:pt x="108968" y="49203"/>
                  </a:cubicBezTo>
                  <a:cubicBezTo>
                    <a:pt x="106045" y="52117"/>
                    <a:pt x="104588" y="55637"/>
                    <a:pt x="104588" y="59765"/>
                  </a:cubicBezTo>
                  <a:cubicBezTo>
                    <a:pt x="104588" y="63892"/>
                    <a:pt x="106045" y="67413"/>
                    <a:pt x="108968" y="70326"/>
                  </a:cubicBezTo>
                  <a:cubicBezTo>
                    <a:pt x="111881" y="73249"/>
                    <a:pt x="115402" y="74706"/>
                    <a:pt x="119529" y="74706"/>
                  </a:cubicBezTo>
                  <a:cubicBezTo>
                    <a:pt x="123657" y="74706"/>
                    <a:pt x="127177" y="73249"/>
                    <a:pt x="130091" y="70326"/>
                  </a:cubicBezTo>
                  <a:cubicBezTo>
                    <a:pt x="133014" y="67413"/>
                    <a:pt x="134471" y="63892"/>
                    <a:pt x="134471" y="59765"/>
                  </a:cubicBezTo>
                  <a:cubicBezTo>
                    <a:pt x="134471" y="55637"/>
                    <a:pt x="133014" y="52117"/>
                    <a:pt x="130091" y="49203"/>
                  </a:cubicBezTo>
                  <a:cubicBezTo>
                    <a:pt x="127177" y="46280"/>
                    <a:pt x="123657" y="44824"/>
                    <a:pt x="119529" y="44824"/>
                  </a:cubicBezTo>
                  <a:close/>
                  <a:moveTo>
                    <a:pt x="54130" y="100833"/>
                  </a:moveTo>
                  <a:cubicBezTo>
                    <a:pt x="53371" y="100833"/>
                    <a:pt x="52604" y="100958"/>
                    <a:pt x="51827" y="101208"/>
                  </a:cubicBezTo>
                  <a:cubicBezTo>
                    <a:pt x="49801" y="101824"/>
                    <a:pt x="48325" y="103048"/>
                    <a:pt x="47392" y="104878"/>
                  </a:cubicBezTo>
                  <a:cubicBezTo>
                    <a:pt x="46458" y="106708"/>
                    <a:pt x="46299" y="108595"/>
                    <a:pt x="46925" y="110546"/>
                  </a:cubicBezTo>
                  <a:cubicBezTo>
                    <a:pt x="49801" y="119959"/>
                    <a:pt x="55170" y="127542"/>
                    <a:pt x="63033" y="133303"/>
                  </a:cubicBezTo>
                  <a:cubicBezTo>
                    <a:pt x="70896" y="139065"/>
                    <a:pt x="79767" y="141941"/>
                    <a:pt x="89647" y="141941"/>
                  </a:cubicBezTo>
                  <a:cubicBezTo>
                    <a:pt x="99527" y="141941"/>
                    <a:pt x="108398" y="139065"/>
                    <a:pt x="116261" y="133303"/>
                  </a:cubicBezTo>
                  <a:cubicBezTo>
                    <a:pt x="124124" y="127542"/>
                    <a:pt x="129493" y="119959"/>
                    <a:pt x="132369" y="110546"/>
                  </a:cubicBezTo>
                  <a:cubicBezTo>
                    <a:pt x="132995" y="108595"/>
                    <a:pt x="132836" y="106708"/>
                    <a:pt x="131903" y="104878"/>
                  </a:cubicBezTo>
                  <a:cubicBezTo>
                    <a:pt x="130969" y="103048"/>
                    <a:pt x="129531" y="101824"/>
                    <a:pt x="127588" y="101208"/>
                  </a:cubicBezTo>
                  <a:cubicBezTo>
                    <a:pt x="126808" y="100958"/>
                    <a:pt x="126035" y="100833"/>
                    <a:pt x="125269" y="100833"/>
                  </a:cubicBezTo>
                  <a:cubicBezTo>
                    <a:pt x="124119" y="100833"/>
                    <a:pt x="122985" y="101114"/>
                    <a:pt x="121864" y="101675"/>
                  </a:cubicBezTo>
                  <a:cubicBezTo>
                    <a:pt x="119996" y="102609"/>
                    <a:pt x="118754" y="104084"/>
                    <a:pt x="118129" y="106111"/>
                  </a:cubicBezTo>
                  <a:cubicBezTo>
                    <a:pt x="116186" y="112330"/>
                    <a:pt x="112582" y="117372"/>
                    <a:pt x="107334" y="121220"/>
                  </a:cubicBezTo>
                  <a:cubicBezTo>
                    <a:pt x="102076" y="125077"/>
                    <a:pt x="96184" y="127000"/>
                    <a:pt x="89647" y="127000"/>
                  </a:cubicBezTo>
                  <a:cubicBezTo>
                    <a:pt x="83110" y="127000"/>
                    <a:pt x="77218" y="125077"/>
                    <a:pt x="71960" y="121220"/>
                  </a:cubicBezTo>
                  <a:cubicBezTo>
                    <a:pt x="66712" y="117372"/>
                    <a:pt x="63108" y="112330"/>
                    <a:pt x="61165" y="106111"/>
                  </a:cubicBezTo>
                  <a:cubicBezTo>
                    <a:pt x="60540" y="104084"/>
                    <a:pt x="59317" y="102609"/>
                    <a:pt x="57486" y="101675"/>
                  </a:cubicBezTo>
                  <a:cubicBezTo>
                    <a:pt x="56388" y="101114"/>
                    <a:pt x="55269" y="100833"/>
                    <a:pt x="54130" y="100833"/>
                  </a:cubicBezTo>
                  <a:close/>
                  <a:moveTo>
                    <a:pt x="89647" y="14941"/>
                  </a:moveTo>
                  <a:cubicBezTo>
                    <a:pt x="99760" y="14941"/>
                    <a:pt x="109435" y="16930"/>
                    <a:pt x="118652" y="20899"/>
                  </a:cubicBezTo>
                  <a:cubicBezTo>
                    <a:pt x="127878" y="24868"/>
                    <a:pt x="135815" y="30172"/>
                    <a:pt x="142464" y="36830"/>
                  </a:cubicBezTo>
                  <a:cubicBezTo>
                    <a:pt x="149122" y="43479"/>
                    <a:pt x="154436" y="51417"/>
                    <a:pt x="158404" y="60643"/>
                  </a:cubicBezTo>
                  <a:cubicBezTo>
                    <a:pt x="162373" y="69860"/>
                    <a:pt x="164353" y="79534"/>
                    <a:pt x="164353" y="89647"/>
                  </a:cubicBezTo>
                  <a:cubicBezTo>
                    <a:pt x="164353" y="99761"/>
                    <a:pt x="162373" y="109435"/>
                    <a:pt x="158404" y="118652"/>
                  </a:cubicBezTo>
                  <a:cubicBezTo>
                    <a:pt x="154436" y="127878"/>
                    <a:pt x="149122" y="135815"/>
                    <a:pt x="142464" y="142464"/>
                  </a:cubicBezTo>
                  <a:cubicBezTo>
                    <a:pt x="135815" y="149122"/>
                    <a:pt x="127878" y="154436"/>
                    <a:pt x="118652" y="158405"/>
                  </a:cubicBezTo>
                  <a:cubicBezTo>
                    <a:pt x="109435" y="162373"/>
                    <a:pt x="99760" y="164353"/>
                    <a:pt x="89647" y="164353"/>
                  </a:cubicBezTo>
                  <a:cubicBezTo>
                    <a:pt x="79534" y="164353"/>
                    <a:pt x="69859" y="162373"/>
                    <a:pt x="60643" y="158405"/>
                  </a:cubicBezTo>
                  <a:cubicBezTo>
                    <a:pt x="51416" y="154436"/>
                    <a:pt x="43479" y="149122"/>
                    <a:pt x="36830" y="142464"/>
                  </a:cubicBezTo>
                  <a:cubicBezTo>
                    <a:pt x="30172" y="135815"/>
                    <a:pt x="24868" y="127878"/>
                    <a:pt x="20899" y="118652"/>
                  </a:cubicBezTo>
                  <a:cubicBezTo>
                    <a:pt x="16930" y="109435"/>
                    <a:pt x="14941" y="99761"/>
                    <a:pt x="14941" y="89647"/>
                  </a:cubicBezTo>
                  <a:cubicBezTo>
                    <a:pt x="14941" y="79534"/>
                    <a:pt x="16930" y="69860"/>
                    <a:pt x="20899" y="60643"/>
                  </a:cubicBezTo>
                  <a:cubicBezTo>
                    <a:pt x="24868" y="51417"/>
                    <a:pt x="30172" y="43479"/>
                    <a:pt x="36830" y="36830"/>
                  </a:cubicBezTo>
                  <a:cubicBezTo>
                    <a:pt x="43479" y="30172"/>
                    <a:pt x="51416" y="24868"/>
                    <a:pt x="60643" y="20899"/>
                  </a:cubicBezTo>
                  <a:cubicBezTo>
                    <a:pt x="69859" y="16930"/>
                    <a:pt x="79534" y="14941"/>
                    <a:pt x="89647" y="14941"/>
                  </a:cubicBezTo>
                  <a:close/>
                  <a:moveTo>
                    <a:pt x="89647" y="0"/>
                  </a:moveTo>
                  <a:cubicBezTo>
                    <a:pt x="73380" y="0"/>
                    <a:pt x="58383" y="4006"/>
                    <a:pt x="44646" y="12028"/>
                  </a:cubicBezTo>
                  <a:cubicBezTo>
                    <a:pt x="30910" y="20040"/>
                    <a:pt x="20040" y="30910"/>
                    <a:pt x="12028" y="44646"/>
                  </a:cubicBezTo>
                  <a:cubicBezTo>
                    <a:pt x="4006" y="58383"/>
                    <a:pt x="0" y="73380"/>
                    <a:pt x="0" y="89647"/>
                  </a:cubicBezTo>
                  <a:cubicBezTo>
                    <a:pt x="0" y="105914"/>
                    <a:pt x="4006" y="120912"/>
                    <a:pt x="12028" y="134648"/>
                  </a:cubicBezTo>
                  <a:cubicBezTo>
                    <a:pt x="20040" y="148385"/>
                    <a:pt x="30910" y="159254"/>
                    <a:pt x="44646" y="167276"/>
                  </a:cubicBezTo>
                  <a:cubicBezTo>
                    <a:pt x="58383" y="175288"/>
                    <a:pt x="73380" y="179294"/>
                    <a:pt x="89647" y="179294"/>
                  </a:cubicBezTo>
                  <a:cubicBezTo>
                    <a:pt x="105914" y="179294"/>
                    <a:pt x="120911" y="175288"/>
                    <a:pt x="134648" y="167276"/>
                  </a:cubicBezTo>
                  <a:cubicBezTo>
                    <a:pt x="148384" y="159254"/>
                    <a:pt x="159254" y="148385"/>
                    <a:pt x="167276" y="134648"/>
                  </a:cubicBezTo>
                  <a:cubicBezTo>
                    <a:pt x="175288" y="120912"/>
                    <a:pt x="179294" y="105914"/>
                    <a:pt x="179294" y="89647"/>
                  </a:cubicBezTo>
                  <a:cubicBezTo>
                    <a:pt x="179294" y="73380"/>
                    <a:pt x="175288" y="58383"/>
                    <a:pt x="167276" y="44646"/>
                  </a:cubicBezTo>
                  <a:cubicBezTo>
                    <a:pt x="159254" y="30910"/>
                    <a:pt x="148384" y="20040"/>
                    <a:pt x="134648" y="12028"/>
                  </a:cubicBezTo>
                  <a:cubicBezTo>
                    <a:pt x="120911" y="4006"/>
                    <a:pt x="105914" y="0"/>
                    <a:pt x="89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grpSp>
          <p:nvGrpSpPr>
            <p:cNvPr id="613" name="Shape 613"/>
            <p:cNvGrpSpPr/>
            <p:nvPr/>
          </p:nvGrpSpPr>
          <p:grpSpPr>
            <a:xfrm>
              <a:off x="1669877" y="1554091"/>
              <a:ext cx="1147232" cy="307043"/>
              <a:chOff x="3517125" y="1647339"/>
              <a:chExt cx="1147231" cy="307043"/>
            </a:xfrm>
          </p:grpSpPr>
          <p:sp>
            <p:nvSpPr>
              <p:cNvPr id="614" name="Shape 614"/>
              <p:cNvSpPr/>
              <p:nvPr/>
            </p:nvSpPr>
            <p:spPr>
              <a:xfrm>
                <a:off x="4303975" y="1647339"/>
                <a:ext cx="360381" cy="307043"/>
              </a:xfrm>
              <a:custGeom>
                <a:avLst/>
                <a:gdLst/>
                <a:ahLst/>
                <a:cxnLst/>
                <a:rect l="0" t="0" r="0" b="0"/>
                <a:pathLst>
                  <a:path w="179294" h="179295" extrusionOk="0">
                    <a:moveTo>
                      <a:pt x="91982" y="31750"/>
                    </a:moveTo>
                    <a:cubicBezTo>
                      <a:pt x="74314" y="31750"/>
                      <a:pt x="60736" y="39221"/>
                      <a:pt x="51248" y="54162"/>
                    </a:cubicBezTo>
                    <a:cubicBezTo>
                      <a:pt x="50697" y="54937"/>
                      <a:pt x="50501" y="55833"/>
                      <a:pt x="50660" y="56851"/>
                    </a:cubicBezTo>
                    <a:cubicBezTo>
                      <a:pt x="50819" y="57860"/>
                      <a:pt x="51286" y="58635"/>
                      <a:pt x="52061" y="59186"/>
                    </a:cubicBezTo>
                    <a:lnTo>
                      <a:pt x="64667" y="68758"/>
                    </a:lnTo>
                    <a:cubicBezTo>
                      <a:pt x="65293" y="69225"/>
                      <a:pt x="66031" y="69458"/>
                      <a:pt x="66890" y="69458"/>
                    </a:cubicBezTo>
                    <a:cubicBezTo>
                      <a:pt x="68132" y="69458"/>
                      <a:pt x="69103" y="68991"/>
                      <a:pt x="69803" y="68057"/>
                    </a:cubicBezTo>
                    <a:cubicBezTo>
                      <a:pt x="73772" y="63155"/>
                      <a:pt x="76882" y="59924"/>
                      <a:pt x="79142" y="58364"/>
                    </a:cubicBezTo>
                    <a:cubicBezTo>
                      <a:pt x="82176" y="56263"/>
                      <a:pt x="85874" y="55217"/>
                      <a:pt x="90235" y="55217"/>
                    </a:cubicBezTo>
                    <a:cubicBezTo>
                      <a:pt x="94279" y="55217"/>
                      <a:pt x="97995" y="56356"/>
                      <a:pt x="101376" y="58654"/>
                    </a:cubicBezTo>
                    <a:cubicBezTo>
                      <a:pt x="104766" y="60951"/>
                      <a:pt x="106456" y="63734"/>
                      <a:pt x="106456" y="67002"/>
                    </a:cubicBezTo>
                    <a:cubicBezTo>
                      <a:pt x="106456" y="69411"/>
                      <a:pt x="105597" y="71326"/>
                      <a:pt x="103888" y="72726"/>
                    </a:cubicBezTo>
                    <a:cubicBezTo>
                      <a:pt x="102179" y="74127"/>
                      <a:pt x="99256" y="75799"/>
                      <a:pt x="95138" y="77741"/>
                    </a:cubicBezTo>
                    <a:cubicBezTo>
                      <a:pt x="92878" y="78750"/>
                      <a:pt x="91141" y="79571"/>
                      <a:pt x="89937" y="80197"/>
                    </a:cubicBezTo>
                    <a:cubicBezTo>
                      <a:pt x="88732" y="80813"/>
                      <a:pt x="87135" y="81803"/>
                      <a:pt x="85155" y="83167"/>
                    </a:cubicBezTo>
                    <a:cubicBezTo>
                      <a:pt x="83166" y="84530"/>
                      <a:pt x="81654" y="85912"/>
                      <a:pt x="80598" y="87313"/>
                    </a:cubicBezTo>
                    <a:cubicBezTo>
                      <a:pt x="79552" y="88713"/>
                      <a:pt x="78619" y="90562"/>
                      <a:pt x="77797" y="92860"/>
                    </a:cubicBezTo>
                    <a:cubicBezTo>
                      <a:pt x="76984" y="95157"/>
                      <a:pt x="76574" y="97659"/>
                      <a:pt x="76574" y="100386"/>
                    </a:cubicBezTo>
                    <a:lnTo>
                      <a:pt x="76574" y="108324"/>
                    </a:lnTo>
                    <a:cubicBezTo>
                      <a:pt x="76574" y="109416"/>
                      <a:pt x="76928" y="110313"/>
                      <a:pt x="77629" y="111013"/>
                    </a:cubicBezTo>
                    <a:cubicBezTo>
                      <a:pt x="78329" y="111713"/>
                      <a:pt x="79216" y="112059"/>
                      <a:pt x="80309" y="112059"/>
                    </a:cubicBezTo>
                    <a:lnTo>
                      <a:pt x="98985" y="112059"/>
                    </a:lnTo>
                    <a:cubicBezTo>
                      <a:pt x="100078" y="112059"/>
                      <a:pt x="100974" y="111713"/>
                      <a:pt x="101675" y="111013"/>
                    </a:cubicBezTo>
                    <a:cubicBezTo>
                      <a:pt x="102375" y="110313"/>
                      <a:pt x="102721" y="109416"/>
                      <a:pt x="102721" y="108324"/>
                    </a:cubicBezTo>
                    <a:lnTo>
                      <a:pt x="102721" y="104588"/>
                    </a:lnTo>
                    <a:cubicBezTo>
                      <a:pt x="102721" y="103421"/>
                      <a:pt x="103169" y="102291"/>
                      <a:pt x="104065" y="101208"/>
                    </a:cubicBezTo>
                    <a:cubicBezTo>
                      <a:pt x="104962" y="100115"/>
                      <a:pt x="105970" y="99182"/>
                      <a:pt x="107100" y="98407"/>
                    </a:cubicBezTo>
                    <a:cubicBezTo>
                      <a:pt x="108230" y="97622"/>
                      <a:pt x="110032" y="96539"/>
                      <a:pt x="112526" y="95138"/>
                    </a:cubicBezTo>
                    <a:cubicBezTo>
                      <a:pt x="115486" y="93504"/>
                      <a:pt x="117802" y="92103"/>
                      <a:pt x="119473" y="90936"/>
                    </a:cubicBezTo>
                    <a:cubicBezTo>
                      <a:pt x="121145" y="89769"/>
                      <a:pt x="123171" y="88050"/>
                      <a:pt x="125543" y="85800"/>
                    </a:cubicBezTo>
                    <a:cubicBezTo>
                      <a:pt x="127915" y="83540"/>
                      <a:pt x="129689" y="80851"/>
                      <a:pt x="130857" y="77741"/>
                    </a:cubicBezTo>
                    <a:cubicBezTo>
                      <a:pt x="132024" y="74631"/>
                      <a:pt x="132603" y="71130"/>
                      <a:pt x="132603" y="67235"/>
                    </a:cubicBezTo>
                    <a:cubicBezTo>
                      <a:pt x="132603" y="57505"/>
                      <a:pt x="128345" y="49166"/>
                      <a:pt x="119819" y="42200"/>
                    </a:cubicBezTo>
                    <a:cubicBezTo>
                      <a:pt x="111302" y="35233"/>
                      <a:pt x="102020" y="31750"/>
                      <a:pt x="91982" y="31750"/>
                    </a:cubicBezTo>
                    <a:close/>
                    <a:moveTo>
                      <a:pt x="80309" y="121397"/>
                    </a:moveTo>
                    <a:cubicBezTo>
                      <a:pt x="79216" y="121397"/>
                      <a:pt x="78329" y="121752"/>
                      <a:pt x="77629" y="122452"/>
                    </a:cubicBezTo>
                    <a:cubicBezTo>
                      <a:pt x="76928" y="123153"/>
                      <a:pt x="76574" y="124040"/>
                      <a:pt x="76574" y="125133"/>
                    </a:cubicBezTo>
                    <a:lnTo>
                      <a:pt x="76574" y="143809"/>
                    </a:lnTo>
                    <a:cubicBezTo>
                      <a:pt x="76574" y="144902"/>
                      <a:pt x="76928" y="145798"/>
                      <a:pt x="77629" y="146498"/>
                    </a:cubicBezTo>
                    <a:cubicBezTo>
                      <a:pt x="78329" y="147199"/>
                      <a:pt x="79216" y="147544"/>
                      <a:pt x="80309" y="147544"/>
                    </a:cubicBezTo>
                    <a:lnTo>
                      <a:pt x="98985" y="147544"/>
                    </a:lnTo>
                    <a:cubicBezTo>
                      <a:pt x="100078" y="147544"/>
                      <a:pt x="100974" y="147199"/>
                      <a:pt x="101675" y="146498"/>
                    </a:cubicBezTo>
                    <a:cubicBezTo>
                      <a:pt x="102375" y="145798"/>
                      <a:pt x="102721" y="144902"/>
                      <a:pt x="102721" y="143809"/>
                    </a:cubicBezTo>
                    <a:lnTo>
                      <a:pt x="102721" y="125133"/>
                    </a:lnTo>
                    <a:cubicBezTo>
                      <a:pt x="102721" y="124040"/>
                      <a:pt x="102375" y="123153"/>
                      <a:pt x="101675" y="122452"/>
                    </a:cubicBezTo>
                    <a:cubicBezTo>
                      <a:pt x="100974" y="121752"/>
                      <a:pt x="100078" y="121397"/>
                      <a:pt x="98985" y="121397"/>
                    </a:cubicBezTo>
                    <a:close/>
                    <a:moveTo>
                      <a:pt x="89647" y="14941"/>
                    </a:moveTo>
                    <a:cubicBezTo>
                      <a:pt x="99760" y="14941"/>
                      <a:pt x="109435" y="16930"/>
                      <a:pt x="118652" y="20899"/>
                    </a:cubicBezTo>
                    <a:cubicBezTo>
                      <a:pt x="127878" y="24868"/>
                      <a:pt x="135815" y="30172"/>
                      <a:pt x="142464" y="36830"/>
                    </a:cubicBezTo>
                    <a:cubicBezTo>
                      <a:pt x="149122" y="43479"/>
                      <a:pt x="154436" y="51417"/>
                      <a:pt x="158404" y="60643"/>
                    </a:cubicBezTo>
                    <a:cubicBezTo>
                      <a:pt x="162373" y="69860"/>
                      <a:pt x="164353" y="79534"/>
                      <a:pt x="164353" y="89647"/>
                    </a:cubicBezTo>
                    <a:cubicBezTo>
                      <a:pt x="164353" y="99761"/>
                      <a:pt x="162373" y="109435"/>
                      <a:pt x="158404" y="118652"/>
                    </a:cubicBezTo>
                    <a:cubicBezTo>
                      <a:pt x="154436" y="127878"/>
                      <a:pt x="149122" y="135815"/>
                      <a:pt x="142464" y="142464"/>
                    </a:cubicBezTo>
                    <a:cubicBezTo>
                      <a:pt x="135815" y="149122"/>
                      <a:pt x="127878" y="154436"/>
                      <a:pt x="118652" y="158405"/>
                    </a:cubicBezTo>
                    <a:cubicBezTo>
                      <a:pt x="109435" y="162373"/>
                      <a:pt x="99760" y="164353"/>
                      <a:pt x="89647" y="164353"/>
                    </a:cubicBezTo>
                    <a:cubicBezTo>
                      <a:pt x="79534" y="164353"/>
                      <a:pt x="69859" y="162373"/>
                      <a:pt x="60643" y="158405"/>
                    </a:cubicBezTo>
                    <a:cubicBezTo>
                      <a:pt x="51416" y="154436"/>
                      <a:pt x="43479" y="149122"/>
                      <a:pt x="36830" y="142464"/>
                    </a:cubicBezTo>
                    <a:cubicBezTo>
                      <a:pt x="30172" y="135815"/>
                      <a:pt x="24868" y="127878"/>
                      <a:pt x="20899" y="118652"/>
                    </a:cubicBezTo>
                    <a:cubicBezTo>
                      <a:pt x="16930" y="109435"/>
                      <a:pt x="14941" y="99761"/>
                      <a:pt x="14941" y="89647"/>
                    </a:cubicBezTo>
                    <a:cubicBezTo>
                      <a:pt x="14941" y="79534"/>
                      <a:pt x="16930" y="69860"/>
                      <a:pt x="20899" y="60643"/>
                    </a:cubicBezTo>
                    <a:cubicBezTo>
                      <a:pt x="24868" y="51417"/>
                      <a:pt x="30172" y="43479"/>
                      <a:pt x="36830" y="36830"/>
                    </a:cubicBezTo>
                    <a:cubicBezTo>
                      <a:pt x="43479" y="30172"/>
                      <a:pt x="51416" y="24868"/>
                      <a:pt x="60643" y="20899"/>
                    </a:cubicBezTo>
                    <a:cubicBezTo>
                      <a:pt x="69859" y="16930"/>
                      <a:pt x="79534" y="14941"/>
                      <a:pt x="89647" y="14941"/>
                    </a:cubicBezTo>
                    <a:close/>
                    <a:moveTo>
                      <a:pt x="89647" y="0"/>
                    </a:moveTo>
                    <a:cubicBezTo>
                      <a:pt x="73380" y="0"/>
                      <a:pt x="58383" y="4006"/>
                      <a:pt x="44646" y="12028"/>
                    </a:cubicBezTo>
                    <a:cubicBezTo>
                      <a:pt x="30910" y="20040"/>
                      <a:pt x="20040" y="30910"/>
                      <a:pt x="12028" y="44646"/>
                    </a:cubicBezTo>
                    <a:cubicBezTo>
                      <a:pt x="4006" y="58383"/>
                      <a:pt x="0" y="73380"/>
                      <a:pt x="0" y="89647"/>
                    </a:cubicBezTo>
                    <a:cubicBezTo>
                      <a:pt x="0" y="105914"/>
                      <a:pt x="4006" y="120912"/>
                      <a:pt x="12028" y="134648"/>
                    </a:cubicBezTo>
                    <a:cubicBezTo>
                      <a:pt x="20040" y="148385"/>
                      <a:pt x="30910" y="159254"/>
                      <a:pt x="44646" y="167276"/>
                    </a:cubicBezTo>
                    <a:cubicBezTo>
                      <a:pt x="58383" y="175288"/>
                      <a:pt x="73380" y="179294"/>
                      <a:pt x="89647" y="179294"/>
                    </a:cubicBezTo>
                    <a:cubicBezTo>
                      <a:pt x="105914" y="179294"/>
                      <a:pt x="120911" y="175288"/>
                      <a:pt x="134648" y="167276"/>
                    </a:cubicBezTo>
                    <a:cubicBezTo>
                      <a:pt x="148384" y="159254"/>
                      <a:pt x="159254" y="148385"/>
                      <a:pt x="167276" y="134648"/>
                    </a:cubicBezTo>
                    <a:cubicBezTo>
                      <a:pt x="175288" y="120912"/>
                      <a:pt x="179294" y="105914"/>
                      <a:pt x="179294" y="89647"/>
                    </a:cubicBezTo>
                    <a:cubicBezTo>
                      <a:pt x="179294" y="73380"/>
                      <a:pt x="175288" y="58383"/>
                      <a:pt x="167276" y="44646"/>
                    </a:cubicBezTo>
                    <a:cubicBezTo>
                      <a:pt x="159254" y="30910"/>
                      <a:pt x="148384" y="20040"/>
                      <a:pt x="134648" y="12028"/>
                    </a:cubicBezTo>
                    <a:cubicBezTo>
                      <a:pt x="120911" y="4006"/>
                      <a:pt x="105914" y="0"/>
                      <a:pt x="896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3517125" y="1647379"/>
                <a:ext cx="360307" cy="306967"/>
              </a:xfrm>
              <a:custGeom>
                <a:avLst/>
                <a:gdLst/>
                <a:ahLst/>
                <a:cxnLst/>
                <a:rect l="0" t="0" r="0" b="0"/>
                <a:pathLst>
                  <a:path w="209177" h="209177" extrusionOk="0">
                    <a:moveTo>
                      <a:pt x="104588" y="37353"/>
                    </a:moveTo>
                    <a:cubicBezTo>
                      <a:pt x="92215" y="37353"/>
                      <a:pt x="81653" y="41733"/>
                      <a:pt x="72894" y="50483"/>
                    </a:cubicBezTo>
                    <a:cubicBezTo>
                      <a:pt x="64144" y="59242"/>
                      <a:pt x="59765" y="69803"/>
                      <a:pt x="59765" y="82176"/>
                    </a:cubicBezTo>
                    <a:cubicBezTo>
                      <a:pt x="59765" y="94550"/>
                      <a:pt x="64144" y="105111"/>
                      <a:pt x="72894" y="113870"/>
                    </a:cubicBezTo>
                    <a:cubicBezTo>
                      <a:pt x="81653" y="122620"/>
                      <a:pt x="92215" y="127000"/>
                      <a:pt x="104588" y="127000"/>
                    </a:cubicBezTo>
                    <a:cubicBezTo>
                      <a:pt x="116961" y="127000"/>
                      <a:pt x="127523" y="122620"/>
                      <a:pt x="136282" y="113870"/>
                    </a:cubicBezTo>
                    <a:cubicBezTo>
                      <a:pt x="145032" y="105111"/>
                      <a:pt x="149412" y="94550"/>
                      <a:pt x="149412" y="82176"/>
                    </a:cubicBezTo>
                    <a:cubicBezTo>
                      <a:pt x="149412" y="69803"/>
                      <a:pt x="145032" y="59242"/>
                      <a:pt x="136282" y="50483"/>
                    </a:cubicBezTo>
                    <a:cubicBezTo>
                      <a:pt x="127523" y="41733"/>
                      <a:pt x="116961" y="37353"/>
                      <a:pt x="104588" y="37353"/>
                    </a:cubicBezTo>
                    <a:close/>
                    <a:moveTo>
                      <a:pt x="104588" y="14941"/>
                    </a:moveTo>
                    <a:cubicBezTo>
                      <a:pt x="116728" y="14941"/>
                      <a:pt x="128326" y="17313"/>
                      <a:pt x="139373" y="22066"/>
                    </a:cubicBezTo>
                    <a:cubicBezTo>
                      <a:pt x="150420" y="26810"/>
                      <a:pt x="159954" y="33188"/>
                      <a:pt x="167976" y="41210"/>
                    </a:cubicBezTo>
                    <a:cubicBezTo>
                      <a:pt x="175988" y="49222"/>
                      <a:pt x="182366" y="58756"/>
                      <a:pt x="187119" y="69803"/>
                    </a:cubicBezTo>
                    <a:cubicBezTo>
                      <a:pt x="191863" y="80850"/>
                      <a:pt x="194235" y="92449"/>
                      <a:pt x="194235" y="104588"/>
                    </a:cubicBezTo>
                    <a:cubicBezTo>
                      <a:pt x="194235" y="124040"/>
                      <a:pt x="188436" y="141745"/>
                      <a:pt x="176847" y="157704"/>
                    </a:cubicBezTo>
                    <a:cubicBezTo>
                      <a:pt x="171711" y="132257"/>
                      <a:pt x="159805" y="119529"/>
                      <a:pt x="141129" y="119529"/>
                    </a:cubicBezTo>
                    <a:cubicBezTo>
                      <a:pt x="130931" y="129493"/>
                      <a:pt x="118754" y="134471"/>
                      <a:pt x="104588" y="134471"/>
                    </a:cubicBezTo>
                    <a:cubicBezTo>
                      <a:pt x="90422" y="134471"/>
                      <a:pt x="78245" y="129493"/>
                      <a:pt x="68057" y="119529"/>
                    </a:cubicBezTo>
                    <a:cubicBezTo>
                      <a:pt x="49381" y="119529"/>
                      <a:pt x="37474" y="132257"/>
                      <a:pt x="32338" y="157704"/>
                    </a:cubicBezTo>
                    <a:cubicBezTo>
                      <a:pt x="20740" y="141745"/>
                      <a:pt x="14941" y="124040"/>
                      <a:pt x="14941" y="104588"/>
                    </a:cubicBezTo>
                    <a:cubicBezTo>
                      <a:pt x="14941" y="92449"/>
                      <a:pt x="17313" y="80850"/>
                      <a:pt x="22066" y="69803"/>
                    </a:cubicBezTo>
                    <a:cubicBezTo>
                      <a:pt x="26810" y="58756"/>
                      <a:pt x="33188" y="49222"/>
                      <a:pt x="41210" y="41210"/>
                    </a:cubicBezTo>
                    <a:cubicBezTo>
                      <a:pt x="49222" y="33188"/>
                      <a:pt x="58756" y="26810"/>
                      <a:pt x="69803" y="22066"/>
                    </a:cubicBezTo>
                    <a:cubicBezTo>
                      <a:pt x="80850" y="17313"/>
                      <a:pt x="92448" y="14941"/>
                      <a:pt x="104588" y="14941"/>
                    </a:cubicBezTo>
                    <a:close/>
                    <a:moveTo>
                      <a:pt x="104588" y="0"/>
                    </a:moveTo>
                    <a:cubicBezTo>
                      <a:pt x="90422" y="0"/>
                      <a:pt x="76882" y="2764"/>
                      <a:pt x="63967" y="8292"/>
                    </a:cubicBezTo>
                    <a:cubicBezTo>
                      <a:pt x="51052" y="13811"/>
                      <a:pt x="39921" y="21244"/>
                      <a:pt x="30583" y="30583"/>
                    </a:cubicBezTo>
                    <a:cubicBezTo>
                      <a:pt x="21244" y="39921"/>
                      <a:pt x="13811" y="51052"/>
                      <a:pt x="8292" y="63967"/>
                    </a:cubicBezTo>
                    <a:cubicBezTo>
                      <a:pt x="2764" y="76882"/>
                      <a:pt x="0" y="90422"/>
                      <a:pt x="0" y="104588"/>
                    </a:cubicBezTo>
                    <a:cubicBezTo>
                      <a:pt x="0" y="118754"/>
                      <a:pt x="2764" y="132276"/>
                      <a:pt x="8292" y="145154"/>
                    </a:cubicBezTo>
                    <a:cubicBezTo>
                      <a:pt x="13811" y="158031"/>
                      <a:pt x="21226" y="169162"/>
                      <a:pt x="30527" y="178538"/>
                    </a:cubicBezTo>
                    <a:cubicBezTo>
                      <a:pt x="39828" y="187913"/>
                      <a:pt x="50931" y="195365"/>
                      <a:pt x="63855" y="200893"/>
                    </a:cubicBezTo>
                    <a:cubicBezTo>
                      <a:pt x="76770" y="206412"/>
                      <a:pt x="90347" y="209176"/>
                      <a:pt x="104588" y="209176"/>
                    </a:cubicBezTo>
                    <a:cubicBezTo>
                      <a:pt x="118829" y="209176"/>
                      <a:pt x="132407" y="206394"/>
                      <a:pt x="145331" y="200828"/>
                    </a:cubicBezTo>
                    <a:cubicBezTo>
                      <a:pt x="158245" y="195263"/>
                      <a:pt x="169377" y="187820"/>
                      <a:pt x="178715" y="178482"/>
                    </a:cubicBezTo>
                    <a:cubicBezTo>
                      <a:pt x="188053" y="169143"/>
                      <a:pt x="195458" y="158012"/>
                      <a:pt x="200949" y="145098"/>
                    </a:cubicBezTo>
                    <a:cubicBezTo>
                      <a:pt x="206431" y="132173"/>
                      <a:pt x="209176" y="118670"/>
                      <a:pt x="209176" y="104588"/>
                    </a:cubicBezTo>
                    <a:cubicBezTo>
                      <a:pt x="209176" y="90422"/>
                      <a:pt x="206412" y="76882"/>
                      <a:pt x="200893" y="63967"/>
                    </a:cubicBezTo>
                    <a:cubicBezTo>
                      <a:pt x="195365" y="51052"/>
                      <a:pt x="187932" y="39921"/>
                      <a:pt x="178593" y="30583"/>
                    </a:cubicBezTo>
                    <a:cubicBezTo>
                      <a:pt x="169255" y="21244"/>
                      <a:pt x="158124" y="13811"/>
                      <a:pt x="145209" y="8292"/>
                    </a:cubicBezTo>
                    <a:cubicBezTo>
                      <a:pt x="132295" y="2764"/>
                      <a:pt x="118754" y="0"/>
                      <a:pt x="1045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  <p:cxnSp>
            <p:nvCxnSpPr>
              <p:cNvPr id="616" name="Shape 616"/>
              <p:cNvCxnSpPr/>
              <p:nvPr/>
            </p:nvCxnSpPr>
            <p:spPr>
              <a:xfrm>
                <a:off x="3879775" y="1796375"/>
                <a:ext cx="435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sp>
          <p:nvSpPr>
            <p:cNvPr id="617" name="Shape 617"/>
            <p:cNvSpPr txBox="1"/>
            <p:nvPr/>
          </p:nvSpPr>
          <p:spPr>
            <a:xfrm>
              <a:off x="3871404" y="2717240"/>
              <a:ext cx="1701901" cy="384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l"/>
              <a:r>
                <a:rPr lang="de" sz="1600"/>
                <a:t>Metadata-Index</a:t>
              </a:r>
            </a:p>
          </p:txBody>
        </p:sp>
        <p:grpSp>
          <p:nvGrpSpPr>
            <p:cNvPr id="618" name="Shape 618"/>
            <p:cNvGrpSpPr/>
            <p:nvPr/>
          </p:nvGrpSpPr>
          <p:grpSpPr>
            <a:xfrm>
              <a:off x="3798446" y="3367873"/>
              <a:ext cx="2007002" cy="703541"/>
              <a:chOff x="3682342" y="3147321"/>
              <a:chExt cx="2007000" cy="703542"/>
            </a:xfrm>
          </p:grpSpPr>
          <p:sp>
            <p:nvSpPr>
              <p:cNvPr id="619" name="Shape 619"/>
              <p:cNvSpPr/>
              <p:nvPr/>
            </p:nvSpPr>
            <p:spPr>
              <a:xfrm>
                <a:off x="4304063" y="3147321"/>
                <a:ext cx="710452" cy="436134"/>
              </a:xfrm>
              <a:custGeom>
                <a:avLst/>
                <a:gdLst/>
                <a:ahLst/>
                <a:cxnLst/>
                <a:rect l="0" t="0" r="0" b="0"/>
                <a:pathLst>
                  <a:path w="179294" h="209177" extrusionOk="0">
                    <a:moveTo>
                      <a:pt x="89647" y="0"/>
                    </a:moveTo>
                    <a:cubicBezTo>
                      <a:pt x="73464" y="0"/>
                      <a:pt x="58485" y="1345"/>
                      <a:pt x="44712" y="4025"/>
                    </a:cubicBezTo>
                    <a:cubicBezTo>
                      <a:pt x="30938" y="6714"/>
                      <a:pt x="20040" y="10347"/>
                      <a:pt x="12028" y="14941"/>
                    </a:cubicBezTo>
                    <a:cubicBezTo>
                      <a:pt x="4006" y="19536"/>
                      <a:pt x="0" y="24513"/>
                      <a:pt x="0" y="29882"/>
                    </a:cubicBezTo>
                    <a:lnTo>
                      <a:pt x="0" y="44824"/>
                    </a:lnTo>
                    <a:cubicBezTo>
                      <a:pt x="0" y="50193"/>
                      <a:pt x="4006" y="55170"/>
                      <a:pt x="12028" y="59765"/>
                    </a:cubicBezTo>
                    <a:cubicBezTo>
                      <a:pt x="20040" y="64359"/>
                      <a:pt x="30938" y="67992"/>
                      <a:pt x="44712" y="70681"/>
                    </a:cubicBezTo>
                    <a:cubicBezTo>
                      <a:pt x="58485" y="73361"/>
                      <a:pt x="73464" y="74706"/>
                      <a:pt x="89647" y="74706"/>
                    </a:cubicBezTo>
                    <a:cubicBezTo>
                      <a:pt x="105830" y="74706"/>
                      <a:pt x="120818" y="73361"/>
                      <a:pt x="134592" y="70681"/>
                    </a:cubicBezTo>
                    <a:cubicBezTo>
                      <a:pt x="148366" y="67992"/>
                      <a:pt x="159254" y="64359"/>
                      <a:pt x="167276" y="59765"/>
                    </a:cubicBezTo>
                    <a:cubicBezTo>
                      <a:pt x="175288" y="55170"/>
                      <a:pt x="179294" y="50193"/>
                      <a:pt x="179294" y="44824"/>
                    </a:cubicBezTo>
                    <a:lnTo>
                      <a:pt x="179294" y="29882"/>
                    </a:lnTo>
                    <a:cubicBezTo>
                      <a:pt x="179294" y="24513"/>
                      <a:pt x="175288" y="19536"/>
                      <a:pt x="167276" y="14941"/>
                    </a:cubicBezTo>
                    <a:cubicBezTo>
                      <a:pt x="159254" y="10347"/>
                      <a:pt x="148366" y="6714"/>
                      <a:pt x="134592" y="4025"/>
                    </a:cubicBezTo>
                    <a:cubicBezTo>
                      <a:pt x="120818" y="1345"/>
                      <a:pt x="105830" y="0"/>
                      <a:pt x="89647" y="0"/>
                    </a:cubicBezTo>
                    <a:close/>
                    <a:moveTo>
                      <a:pt x="0" y="69803"/>
                    </a:moveTo>
                    <a:lnTo>
                      <a:pt x="0" y="89647"/>
                    </a:lnTo>
                    <a:cubicBezTo>
                      <a:pt x="0" y="95017"/>
                      <a:pt x="4006" y="99994"/>
                      <a:pt x="12028" y="104588"/>
                    </a:cubicBezTo>
                    <a:cubicBezTo>
                      <a:pt x="20040" y="109183"/>
                      <a:pt x="30938" y="112815"/>
                      <a:pt x="44712" y="115505"/>
                    </a:cubicBezTo>
                    <a:cubicBezTo>
                      <a:pt x="58485" y="118185"/>
                      <a:pt x="73464" y="119529"/>
                      <a:pt x="89647" y="119529"/>
                    </a:cubicBezTo>
                    <a:cubicBezTo>
                      <a:pt x="105830" y="119529"/>
                      <a:pt x="120818" y="118185"/>
                      <a:pt x="134592" y="115505"/>
                    </a:cubicBezTo>
                    <a:cubicBezTo>
                      <a:pt x="148366" y="112815"/>
                      <a:pt x="159254" y="109183"/>
                      <a:pt x="167276" y="104588"/>
                    </a:cubicBezTo>
                    <a:cubicBezTo>
                      <a:pt x="175288" y="99994"/>
                      <a:pt x="179294" y="95017"/>
                      <a:pt x="179294" y="89647"/>
                    </a:cubicBezTo>
                    <a:lnTo>
                      <a:pt x="179294" y="69803"/>
                    </a:lnTo>
                    <a:cubicBezTo>
                      <a:pt x="170030" y="76340"/>
                      <a:pt x="157387" y="81280"/>
                      <a:pt x="141362" y="84632"/>
                    </a:cubicBezTo>
                    <a:cubicBezTo>
                      <a:pt x="125328" y="87976"/>
                      <a:pt x="108090" y="89647"/>
                      <a:pt x="89647" y="89647"/>
                    </a:cubicBezTo>
                    <a:cubicBezTo>
                      <a:pt x="71204" y="89647"/>
                      <a:pt x="53966" y="87976"/>
                      <a:pt x="37941" y="84632"/>
                    </a:cubicBezTo>
                    <a:cubicBezTo>
                      <a:pt x="21908" y="81280"/>
                      <a:pt x="9264" y="76340"/>
                      <a:pt x="0" y="69803"/>
                    </a:cubicBezTo>
                    <a:close/>
                    <a:moveTo>
                      <a:pt x="0" y="114627"/>
                    </a:moveTo>
                    <a:lnTo>
                      <a:pt x="0" y="134471"/>
                    </a:lnTo>
                    <a:cubicBezTo>
                      <a:pt x="0" y="139840"/>
                      <a:pt x="4006" y="144817"/>
                      <a:pt x="12028" y="149412"/>
                    </a:cubicBezTo>
                    <a:cubicBezTo>
                      <a:pt x="20040" y="154006"/>
                      <a:pt x="30938" y="157639"/>
                      <a:pt x="44712" y="160328"/>
                    </a:cubicBezTo>
                    <a:cubicBezTo>
                      <a:pt x="58485" y="163008"/>
                      <a:pt x="73464" y="164353"/>
                      <a:pt x="89647" y="164353"/>
                    </a:cubicBezTo>
                    <a:cubicBezTo>
                      <a:pt x="105830" y="164353"/>
                      <a:pt x="120818" y="163008"/>
                      <a:pt x="134592" y="160328"/>
                    </a:cubicBezTo>
                    <a:cubicBezTo>
                      <a:pt x="148366" y="157639"/>
                      <a:pt x="159254" y="154006"/>
                      <a:pt x="167276" y="149412"/>
                    </a:cubicBezTo>
                    <a:cubicBezTo>
                      <a:pt x="175288" y="144817"/>
                      <a:pt x="179294" y="139840"/>
                      <a:pt x="179294" y="134471"/>
                    </a:cubicBezTo>
                    <a:lnTo>
                      <a:pt x="179294" y="114627"/>
                    </a:lnTo>
                    <a:cubicBezTo>
                      <a:pt x="170030" y="121164"/>
                      <a:pt x="157387" y="126104"/>
                      <a:pt x="141362" y="129456"/>
                    </a:cubicBezTo>
                    <a:cubicBezTo>
                      <a:pt x="125328" y="132799"/>
                      <a:pt x="108090" y="134471"/>
                      <a:pt x="89647" y="134471"/>
                    </a:cubicBezTo>
                    <a:cubicBezTo>
                      <a:pt x="71204" y="134471"/>
                      <a:pt x="53966" y="132799"/>
                      <a:pt x="37941" y="129456"/>
                    </a:cubicBezTo>
                    <a:cubicBezTo>
                      <a:pt x="21908" y="126104"/>
                      <a:pt x="9264" y="121164"/>
                      <a:pt x="0" y="114627"/>
                    </a:cubicBezTo>
                    <a:close/>
                    <a:moveTo>
                      <a:pt x="0" y="159450"/>
                    </a:moveTo>
                    <a:lnTo>
                      <a:pt x="0" y="179294"/>
                    </a:lnTo>
                    <a:cubicBezTo>
                      <a:pt x="0" y="184664"/>
                      <a:pt x="4006" y="189641"/>
                      <a:pt x="12028" y="194235"/>
                    </a:cubicBezTo>
                    <a:cubicBezTo>
                      <a:pt x="20040" y="198830"/>
                      <a:pt x="30938" y="202462"/>
                      <a:pt x="44712" y="205152"/>
                    </a:cubicBezTo>
                    <a:cubicBezTo>
                      <a:pt x="58485" y="207832"/>
                      <a:pt x="73464" y="209176"/>
                      <a:pt x="89647" y="209176"/>
                    </a:cubicBezTo>
                    <a:cubicBezTo>
                      <a:pt x="105830" y="209176"/>
                      <a:pt x="120818" y="207832"/>
                      <a:pt x="134592" y="205152"/>
                    </a:cubicBezTo>
                    <a:cubicBezTo>
                      <a:pt x="148366" y="202462"/>
                      <a:pt x="159254" y="198830"/>
                      <a:pt x="167276" y="194235"/>
                    </a:cubicBezTo>
                    <a:cubicBezTo>
                      <a:pt x="175288" y="189641"/>
                      <a:pt x="179294" y="184664"/>
                      <a:pt x="179294" y="179294"/>
                    </a:cubicBezTo>
                    <a:lnTo>
                      <a:pt x="179294" y="159450"/>
                    </a:lnTo>
                    <a:cubicBezTo>
                      <a:pt x="170030" y="165987"/>
                      <a:pt x="157387" y="170927"/>
                      <a:pt x="141362" y="174279"/>
                    </a:cubicBezTo>
                    <a:cubicBezTo>
                      <a:pt x="125328" y="177623"/>
                      <a:pt x="108090" y="179294"/>
                      <a:pt x="89647" y="179294"/>
                    </a:cubicBezTo>
                    <a:cubicBezTo>
                      <a:pt x="71204" y="179294"/>
                      <a:pt x="53966" y="177623"/>
                      <a:pt x="37941" y="174279"/>
                    </a:cubicBezTo>
                    <a:cubicBezTo>
                      <a:pt x="21908" y="170927"/>
                      <a:pt x="9264" y="165987"/>
                      <a:pt x="0" y="159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  <p:sp>
            <p:nvSpPr>
              <p:cNvPr id="620" name="Shape 620"/>
              <p:cNvSpPr txBox="1"/>
              <p:nvPr/>
            </p:nvSpPr>
            <p:spPr>
              <a:xfrm>
                <a:off x="3682342" y="3466863"/>
                <a:ext cx="2007000" cy="3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0" tIns="121900" rIns="121900" bIns="121900" anchor="t" anchorCtr="0">
                <a:noAutofit/>
              </a:bodyPr>
              <a:lstStyle/>
              <a:p>
                <a:pPr algn="l"/>
                <a:r>
                  <a:rPr lang="de" sz="1600"/>
                  <a:t>UsageStatistics-DB</a:t>
                </a:r>
              </a:p>
            </p:txBody>
          </p:sp>
        </p:grpSp>
        <p:grpSp>
          <p:nvGrpSpPr>
            <p:cNvPr id="621" name="Shape 621"/>
            <p:cNvGrpSpPr/>
            <p:nvPr/>
          </p:nvGrpSpPr>
          <p:grpSpPr>
            <a:xfrm>
              <a:off x="2817127" y="328010"/>
              <a:ext cx="1871645" cy="971101"/>
              <a:chOff x="2817125" y="328009"/>
              <a:chExt cx="1871644" cy="971100"/>
            </a:xfrm>
          </p:grpSpPr>
          <p:sp>
            <p:nvSpPr>
              <p:cNvPr id="622" name="Shape 622"/>
              <p:cNvSpPr txBox="1"/>
              <p:nvPr/>
            </p:nvSpPr>
            <p:spPr>
              <a:xfrm>
                <a:off x="2907369" y="328009"/>
                <a:ext cx="1781400" cy="97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0" tIns="121900" rIns="121900" bIns="121900" anchor="t" anchorCtr="0">
                <a:noAutofit/>
              </a:bodyPr>
              <a:lstStyle/>
              <a:p>
                <a:pPr marL="609608" indent="-397938">
                  <a:buSzPts val="1100"/>
                  <a:buChar char="●"/>
                </a:pPr>
                <a:r>
                  <a:rPr lang="de" sz="1467"/>
                  <a:t>Repository</a:t>
                </a:r>
              </a:p>
              <a:p>
                <a:pPr marL="609608" indent="-397938">
                  <a:buSzPts val="1100"/>
                  <a:buChar char="●"/>
                </a:pPr>
                <a:r>
                  <a:rPr lang="de" sz="1467"/>
                  <a:t>CRIS</a:t>
                </a:r>
              </a:p>
              <a:p>
                <a:pPr marL="609608" indent="-397938">
                  <a:buSzPts val="1100"/>
                  <a:buChar char="●"/>
                </a:pPr>
                <a:r>
                  <a:rPr lang="de" sz="1467"/>
                  <a:t>eJournal</a:t>
                </a:r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2817125" y="384238"/>
                <a:ext cx="261600" cy="8601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</p:grpSp>
        <p:cxnSp>
          <p:nvCxnSpPr>
            <p:cNvPr id="624" name="Shape 624"/>
            <p:cNvCxnSpPr/>
            <p:nvPr/>
          </p:nvCxnSpPr>
          <p:spPr>
            <a:xfrm rot="10800000" flipH="1">
              <a:off x="1043401" y="570551"/>
              <a:ext cx="456000" cy="23310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cxnSp>
          <p:nvCxnSpPr>
            <p:cNvPr id="625" name="Shape 625"/>
            <p:cNvCxnSpPr/>
            <p:nvPr/>
          </p:nvCxnSpPr>
          <p:spPr>
            <a:xfrm>
              <a:off x="1043401" y="813776"/>
              <a:ext cx="435600" cy="182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grpSp>
          <p:nvGrpSpPr>
            <p:cNvPr id="626" name="Shape 626"/>
            <p:cNvGrpSpPr/>
            <p:nvPr/>
          </p:nvGrpSpPr>
          <p:grpSpPr>
            <a:xfrm>
              <a:off x="7090719" y="319880"/>
              <a:ext cx="2222115" cy="924435"/>
              <a:chOff x="7090713" y="319879"/>
              <a:chExt cx="2222113" cy="924434"/>
            </a:xfrm>
          </p:grpSpPr>
          <p:sp>
            <p:nvSpPr>
              <p:cNvPr id="627" name="Shape 627"/>
              <p:cNvSpPr txBox="1"/>
              <p:nvPr/>
            </p:nvSpPr>
            <p:spPr>
              <a:xfrm>
                <a:off x="7090725" y="319879"/>
                <a:ext cx="2222100" cy="86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0" tIns="121900" rIns="121900" bIns="121900" anchor="t" anchorCtr="0">
                <a:noAutofit/>
              </a:bodyPr>
              <a:lstStyle/>
              <a:p>
                <a:pPr marL="609608" indent="-397938">
                  <a:buSzPts val="1100"/>
                  <a:buChar char="●"/>
                </a:pPr>
                <a:r>
                  <a:rPr lang="de" sz="1467"/>
                  <a:t>National Statistics Node</a:t>
                </a:r>
              </a:p>
              <a:p>
                <a:pPr marL="609608" indent="-397938">
                  <a:buSzPts val="1100"/>
                  <a:buChar char="●"/>
                </a:pPr>
                <a:r>
                  <a:rPr lang="de" sz="1467"/>
                  <a:t>Publisher</a:t>
                </a:r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7090713" y="384213"/>
                <a:ext cx="261600" cy="8601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</p:grpSp>
        <p:cxnSp>
          <p:nvCxnSpPr>
            <p:cNvPr id="629" name="Shape 629"/>
            <p:cNvCxnSpPr/>
            <p:nvPr/>
          </p:nvCxnSpPr>
          <p:spPr>
            <a:xfrm>
              <a:off x="4892779" y="155326"/>
              <a:ext cx="0" cy="166140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lg" len="lg"/>
              <a:tailEnd type="none" w="lg" len="lg"/>
            </a:ln>
          </p:spPr>
        </p:cxnSp>
        <p:grpSp>
          <p:nvGrpSpPr>
            <p:cNvPr id="630" name="Shape 630"/>
            <p:cNvGrpSpPr/>
            <p:nvPr/>
          </p:nvGrpSpPr>
          <p:grpSpPr>
            <a:xfrm>
              <a:off x="6630181" y="1388374"/>
              <a:ext cx="1983677" cy="414815"/>
              <a:chOff x="6630175" y="1388373"/>
              <a:chExt cx="1983675" cy="414814"/>
            </a:xfrm>
          </p:grpSpPr>
          <p:sp>
            <p:nvSpPr>
              <p:cNvPr id="631" name="Shape 631"/>
              <p:cNvSpPr/>
              <p:nvPr/>
            </p:nvSpPr>
            <p:spPr>
              <a:xfrm>
                <a:off x="6630175" y="1479174"/>
                <a:ext cx="614137" cy="233197"/>
              </a:xfrm>
              <a:custGeom>
                <a:avLst/>
                <a:gdLst/>
                <a:ahLst/>
                <a:cxnLst/>
                <a:rect l="0" t="0" r="0" b="0"/>
                <a:pathLst>
                  <a:path w="213613" h="160273" extrusionOk="0">
                    <a:moveTo>
                      <a:pt x="58243" y="21893"/>
                    </a:moveTo>
                    <a:cubicBezTo>
                      <a:pt x="57235" y="21893"/>
                      <a:pt x="56338" y="22276"/>
                      <a:pt x="55563" y="23061"/>
                    </a:cubicBezTo>
                    <a:lnTo>
                      <a:pt x="1168" y="77456"/>
                    </a:lnTo>
                    <a:cubicBezTo>
                      <a:pt x="384" y="78231"/>
                      <a:pt x="1" y="79127"/>
                      <a:pt x="1" y="80136"/>
                    </a:cubicBezTo>
                    <a:cubicBezTo>
                      <a:pt x="1" y="81144"/>
                      <a:pt x="384" y="82041"/>
                      <a:pt x="1168" y="82825"/>
                    </a:cubicBezTo>
                    <a:lnTo>
                      <a:pt x="55563" y="137220"/>
                    </a:lnTo>
                    <a:cubicBezTo>
                      <a:pt x="56338" y="137996"/>
                      <a:pt x="57235" y="138388"/>
                      <a:pt x="58243" y="138388"/>
                    </a:cubicBezTo>
                    <a:cubicBezTo>
                      <a:pt x="59252" y="138388"/>
                      <a:pt x="60148" y="137996"/>
                      <a:pt x="60933" y="137220"/>
                    </a:cubicBezTo>
                    <a:lnTo>
                      <a:pt x="66769" y="131384"/>
                    </a:lnTo>
                    <a:cubicBezTo>
                      <a:pt x="67544" y="130600"/>
                      <a:pt x="67936" y="129703"/>
                      <a:pt x="67936" y="128695"/>
                    </a:cubicBezTo>
                    <a:cubicBezTo>
                      <a:pt x="67936" y="127686"/>
                      <a:pt x="67544" y="126790"/>
                      <a:pt x="66769" y="126015"/>
                    </a:cubicBezTo>
                    <a:lnTo>
                      <a:pt x="20891" y="80136"/>
                    </a:lnTo>
                    <a:lnTo>
                      <a:pt x="66769" y="34266"/>
                    </a:lnTo>
                    <a:cubicBezTo>
                      <a:pt x="67544" y="33482"/>
                      <a:pt x="67936" y="32586"/>
                      <a:pt x="67936" y="31577"/>
                    </a:cubicBezTo>
                    <a:cubicBezTo>
                      <a:pt x="67936" y="30568"/>
                      <a:pt x="67544" y="29672"/>
                      <a:pt x="66769" y="28897"/>
                    </a:cubicBezTo>
                    <a:lnTo>
                      <a:pt x="60933" y="23061"/>
                    </a:lnTo>
                    <a:cubicBezTo>
                      <a:pt x="60148" y="22276"/>
                      <a:pt x="59252" y="21893"/>
                      <a:pt x="58243" y="21893"/>
                    </a:cubicBezTo>
                    <a:close/>
                    <a:moveTo>
                      <a:pt x="155361" y="21893"/>
                    </a:moveTo>
                    <a:cubicBezTo>
                      <a:pt x="154352" y="21893"/>
                      <a:pt x="153456" y="22276"/>
                      <a:pt x="152681" y="23061"/>
                    </a:cubicBezTo>
                    <a:lnTo>
                      <a:pt x="146844" y="28897"/>
                    </a:lnTo>
                    <a:cubicBezTo>
                      <a:pt x="146060" y="29672"/>
                      <a:pt x="145677" y="30568"/>
                      <a:pt x="145677" y="31577"/>
                    </a:cubicBezTo>
                    <a:cubicBezTo>
                      <a:pt x="145677" y="32586"/>
                      <a:pt x="146060" y="33482"/>
                      <a:pt x="146844" y="34266"/>
                    </a:cubicBezTo>
                    <a:lnTo>
                      <a:pt x="192713" y="80136"/>
                    </a:lnTo>
                    <a:lnTo>
                      <a:pt x="146844" y="126015"/>
                    </a:lnTo>
                    <a:cubicBezTo>
                      <a:pt x="146060" y="126790"/>
                      <a:pt x="145677" y="127686"/>
                      <a:pt x="145677" y="128695"/>
                    </a:cubicBezTo>
                    <a:cubicBezTo>
                      <a:pt x="145677" y="129703"/>
                      <a:pt x="146060" y="130600"/>
                      <a:pt x="146844" y="131384"/>
                    </a:cubicBezTo>
                    <a:lnTo>
                      <a:pt x="152681" y="137220"/>
                    </a:lnTo>
                    <a:cubicBezTo>
                      <a:pt x="153456" y="137996"/>
                      <a:pt x="154352" y="138388"/>
                      <a:pt x="155361" y="138388"/>
                    </a:cubicBezTo>
                    <a:cubicBezTo>
                      <a:pt x="156369" y="138388"/>
                      <a:pt x="157266" y="137996"/>
                      <a:pt x="158050" y="137220"/>
                    </a:cubicBezTo>
                    <a:lnTo>
                      <a:pt x="212445" y="82825"/>
                    </a:lnTo>
                    <a:cubicBezTo>
                      <a:pt x="213220" y="82041"/>
                      <a:pt x="213612" y="81144"/>
                      <a:pt x="213612" y="80136"/>
                    </a:cubicBezTo>
                    <a:cubicBezTo>
                      <a:pt x="213612" y="79127"/>
                      <a:pt x="213220" y="78231"/>
                      <a:pt x="212445" y="77456"/>
                    </a:cubicBezTo>
                    <a:lnTo>
                      <a:pt x="158050" y="23061"/>
                    </a:lnTo>
                    <a:cubicBezTo>
                      <a:pt x="157266" y="22276"/>
                      <a:pt x="156369" y="21893"/>
                      <a:pt x="155361" y="21893"/>
                    </a:cubicBezTo>
                    <a:close/>
                    <a:moveTo>
                      <a:pt x="124886" y="1"/>
                    </a:moveTo>
                    <a:cubicBezTo>
                      <a:pt x="124317" y="1"/>
                      <a:pt x="123755" y="159"/>
                      <a:pt x="123200" y="471"/>
                    </a:cubicBezTo>
                    <a:cubicBezTo>
                      <a:pt x="122303" y="976"/>
                      <a:pt x="121706" y="1732"/>
                      <a:pt x="121398" y="2750"/>
                    </a:cubicBezTo>
                    <a:lnTo>
                      <a:pt x="77854" y="153441"/>
                    </a:lnTo>
                    <a:cubicBezTo>
                      <a:pt x="77545" y="154450"/>
                      <a:pt x="77639" y="155402"/>
                      <a:pt x="78143" y="156298"/>
                    </a:cubicBezTo>
                    <a:cubicBezTo>
                      <a:pt x="78647" y="157195"/>
                      <a:pt x="79413" y="157802"/>
                      <a:pt x="80422" y="158110"/>
                    </a:cubicBezTo>
                    <a:lnTo>
                      <a:pt x="87659" y="160099"/>
                    </a:lnTo>
                    <a:cubicBezTo>
                      <a:pt x="88010" y="160215"/>
                      <a:pt x="88359" y="160273"/>
                      <a:pt x="88706" y="160273"/>
                    </a:cubicBezTo>
                    <a:cubicBezTo>
                      <a:pt x="89279" y="160273"/>
                      <a:pt x="89845" y="160115"/>
                      <a:pt x="90404" y="159800"/>
                    </a:cubicBezTo>
                    <a:cubicBezTo>
                      <a:pt x="91301" y="159296"/>
                      <a:pt x="91898" y="158540"/>
                      <a:pt x="92216" y="157531"/>
                    </a:cubicBezTo>
                    <a:lnTo>
                      <a:pt x="135750" y="6831"/>
                    </a:lnTo>
                    <a:cubicBezTo>
                      <a:pt x="136059" y="5822"/>
                      <a:pt x="135965" y="4870"/>
                      <a:pt x="135461" y="3973"/>
                    </a:cubicBezTo>
                    <a:cubicBezTo>
                      <a:pt x="134957" y="3077"/>
                      <a:pt x="134191" y="2470"/>
                      <a:pt x="133182" y="2162"/>
                    </a:cubicBezTo>
                    <a:lnTo>
                      <a:pt x="125945" y="182"/>
                    </a:lnTo>
                    <a:cubicBezTo>
                      <a:pt x="125590" y="61"/>
                      <a:pt x="125236" y="1"/>
                      <a:pt x="1248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  <p:pic>
            <p:nvPicPr>
              <p:cNvPr id="632" name="Shape 632" descr="sushi_logo.jp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48975" y="1388373"/>
                <a:ext cx="1364875" cy="414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3" name="Shape 633"/>
            <p:cNvSpPr/>
            <p:nvPr/>
          </p:nvSpPr>
          <p:spPr>
            <a:xfrm>
              <a:off x="6634911" y="2929998"/>
              <a:ext cx="537884" cy="586886"/>
            </a:xfrm>
            <a:custGeom>
              <a:avLst/>
              <a:gdLst/>
              <a:ahLst/>
              <a:cxnLst/>
              <a:rect l="0" t="0" r="0" b="0"/>
              <a:pathLst>
                <a:path w="224118" h="205564" extrusionOk="0">
                  <a:moveTo>
                    <a:pt x="179294" y="28015"/>
                  </a:moveTo>
                  <a:cubicBezTo>
                    <a:pt x="183337" y="28015"/>
                    <a:pt x="186839" y="29491"/>
                    <a:pt x="189800" y="32451"/>
                  </a:cubicBezTo>
                  <a:cubicBezTo>
                    <a:pt x="192760" y="35411"/>
                    <a:pt x="194235" y="38913"/>
                    <a:pt x="194235" y="42957"/>
                  </a:cubicBezTo>
                  <a:cubicBezTo>
                    <a:pt x="194235" y="47084"/>
                    <a:pt x="192778" y="50605"/>
                    <a:pt x="189856" y="53518"/>
                  </a:cubicBezTo>
                  <a:cubicBezTo>
                    <a:pt x="186942" y="56441"/>
                    <a:pt x="183422" y="57898"/>
                    <a:pt x="179294" y="57898"/>
                  </a:cubicBezTo>
                  <a:cubicBezTo>
                    <a:pt x="175167" y="57898"/>
                    <a:pt x="171646" y="56441"/>
                    <a:pt x="168733" y="53518"/>
                  </a:cubicBezTo>
                  <a:cubicBezTo>
                    <a:pt x="165810" y="50605"/>
                    <a:pt x="164353" y="47084"/>
                    <a:pt x="164353" y="42957"/>
                  </a:cubicBezTo>
                  <a:cubicBezTo>
                    <a:pt x="164353" y="38913"/>
                    <a:pt x="165828" y="35411"/>
                    <a:pt x="168789" y="32451"/>
                  </a:cubicBezTo>
                  <a:cubicBezTo>
                    <a:pt x="171749" y="29491"/>
                    <a:pt x="175251" y="28015"/>
                    <a:pt x="179294" y="28015"/>
                  </a:cubicBezTo>
                  <a:close/>
                  <a:moveTo>
                    <a:pt x="164353" y="1"/>
                  </a:moveTo>
                  <a:cubicBezTo>
                    <a:pt x="164194" y="1"/>
                    <a:pt x="163027" y="626"/>
                    <a:pt x="160851" y="1868"/>
                  </a:cubicBezTo>
                  <a:cubicBezTo>
                    <a:pt x="158675" y="3110"/>
                    <a:pt x="156378" y="4436"/>
                    <a:pt x="153969" y="5837"/>
                  </a:cubicBezTo>
                  <a:cubicBezTo>
                    <a:pt x="151550" y="7238"/>
                    <a:pt x="150187" y="8013"/>
                    <a:pt x="149879" y="8172"/>
                  </a:cubicBezTo>
                  <a:cubicBezTo>
                    <a:pt x="149571" y="8405"/>
                    <a:pt x="149412" y="8676"/>
                    <a:pt x="149412" y="8993"/>
                  </a:cubicBezTo>
                  <a:cubicBezTo>
                    <a:pt x="149412" y="10936"/>
                    <a:pt x="151401" y="16305"/>
                    <a:pt x="155370" y="25102"/>
                  </a:cubicBezTo>
                  <a:cubicBezTo>
                    <a:pt x="154044" y="26885"/>
                    <a:pt x="152876" y="28912"/>
                    <a:pt x="151868" y="31172"/>
                  </a:cubicBezTo>
                  <a:cubicBezTo>
                    <a:pt x="140270" y="32339"/>
                    <a:pt x="134471" y="33544"/>
                    <a:pt x="134471" y="34786"/>
                  </a:cubicBezTo>
                  <a:lnTo>
                    <a:pt x="134471" y="51127"/>
                  </a:lnTo>
                  <a:cubicBezTo>
                    <a:pt x="134471" y="52369"/>
                    <a:pt x="140270" y="53583"/>
                    <a:pt x="151868" y="54751"/>
                  </a:cubicBezTo>
                  <a:cubicBezTo>
                    <a:pt x="152802" y="56852"/>
                    <a:pt x="153969" y="58869"/>
                    <a:pt x="155370" y="60821"/>
                  </a:cubicBezTo>
                  <a:cubicBezTo>
                    <a:pt x="151401" y="69608"/>
                    <a:pt x="149412" y="74977"/>
                    <a:pt x="149412" y="76929"/>
                  </a:cubicBezTo>
                  <a:cubicBezTo>
                    <a:pt x="149412" y="77237"/>
                    <a:pt x="149571" y="77508"/>
                    <a:pt x="149879" y="77741"/>
                  </a:cubicBezTo>
                  <a:cubicBezTo>
                    <a:pt x="159376" y="83270"/>
                    <a:pt x="164194" y="86034"/>
                    <a:pt x="164353" y="86034"/>
                  </a:cubicBezTo>
                  <a:cubicBezTo>
                    <a:pt x="164979" y="86034"/>
                    <a:pt x="166762" y="84204"/>
                    <a:pt x="169722" y="80543"/>
                  </a:cubicBezTo>
                  <a:cubicBezTo>
                    <a:pt x="172683" y="76882"/>
                    <a:pt x="174700" y="74240"/>
                    <a:pt x="175792" y="72605"/>
                  </a:cubicBezTo>
                  <a:cubicBezTo>
                    <a:pt x="177352" y="72764"/>
                    <a:pt x="178519" y="72839"/>
                    <a:pt x="179294" y="72839"/>
                  </a:cubicBezTo>
                  <a:cubicBezTo>
                    <a:pt x="180069" y="72839"/>
                    <a:pt x="181236" y="72764"/>
                    <a:pt x="182796" y="72605"/>
                  </a:cubicBezTo>
                  <a:cubicBezTo>
                    <a:pt x="183888" y="74240"/>
                    <a:pt x="185905" y="76882"/>
                    <a:pt x="188866" y="80543"/>
                  </a:cubicBezTo>
                  <a:cubicBezTo>
                    <a:pt x="191826" y="84204"/>
                    <a:pt x="193610" y="86034"/>
                    <a:pt x="194235" y="86034"/>
                  </a:cubicBezTo>
                  <a:cubicBezTo>
                    <a:pt x="194394" y="86034"/>
                    <a:pt x="199212" y="83270"/>
                    <a:pt x="208709" y="77741"/>
                  </a:cubicBezTo>
                  <a:cubicBezTo>
                    <a:pt x="209018" y="77508"/>
                    <a:pt x="209176" y="77237"/>
                    <a:pt x="209176" y="76929"/>
                  </a:cubicBezTo>
                  <a:cubicBezTo>
                    <a:pt x="209176" y="74977"/>
                    <a:pt x="207197" y="69608"/>
                    <a:pt x="203228" y="60821"/>
                  </a:cubicBezTo>
                  <a:cubicBezTo>
                    <a:pt x="204629" y="58869"/>
                    <a:pt x="205796" y="56852"/>
                    <a:pt x="206730" y="54751"/>
                  </a:cubicBezTo>
                  <a:cubicBezTo>
                    <a:pt x="218318" y="53583"/>
                    <a:pt x="224117" y="52369"/>
                    <a:pt x="224117" y="51127"/>
                  </a:cubicBezTo>
                  <a:lnTo>
                    <a:pt x="224117" y="34786"/>
                  </a:lnTo>
                  <a:cubicBezTo>
                    <a:pt x="224117" y="33544"/>
                    <a:pt x="218318" y="32339"/>
                    <a:pt x="206730" y="31172"/>
                  </a:cubicBezTo>
                  <a:cubicBezTo>
                    <a:pt x="205712" y="28912"/>
                    <a:pt x="204545" y="26885"/>
                    <a:pt x="203228" y="25102"/>
                  </a:cubicBezTo>
                  <a:cubicBezTo>
                    <a:pt x="207197" y="16305"/>
                    <a:pt x="209176" y="10936"/>
                    <a:pt x="209176" y="8993"/>
                  </a:cubicBezTo>
                  <a:cubicBezTo>
                    <a:pt x="209176" y="8676"/>
                    <a:pt x="209018" y="8405"/>
                    <a:pt x="208709" y="8172"/>
                  </a:cubicBezTo>
                  <a:cubicBezTo>
                    <a:pt x="199371" y="2727"/>
                    <a:pt x="194543" y="1"/>
                    <a:pt x="194235" y="1"/>
                  </a:cubicBezTo>
                  <a:lnTo>
                    <a:pt x="193535" y="234"/>
                  </a:lnTo>
                  <a:cubicBezTo>
                    <a:pt x="190341" y="3428"/>
                    <a:pt x="186765" y="7779"/>
                    <a:pt x="182796" y="13308"/>
                  </a:cubicBezTo>
                  <a:cubicBezTo>
                    <a:pt x="181236" y="13149"/>
                    <a:pt x="180069" y="13074"/>
                    <a:pt x="179294" y="13074"/>
                  </a:cubicBezTo>
                  <a:cubicBezTo>
                    <a:pt x="178519" y="13074"/>
                    <a:pt x="177352" y="13149"/>
                    <a:pt x="175792" y="13308"/>
                  </a:cubicBezTo>
                  <a:cubicBezTo>
                    <a:pt x="174700" y="11673"/>
                    <a:pt x="172683" y="9049"/>
                    <a:pt x="169722" y="5426"/>
                  </a:cubicBezTo>
                  <a:cubicBezTo>
                    <a:pt x="166762" y="1812"/>
                    <a:pt x="164979" y="1"/>
                    <a:pt x="164353" y="1"/>
                  </a:cubicBezTo>
                  <a:close/>
                  <a:moveTo>
                    <a:pt x="74706" y="72839"/>
                  </a:moveTo>
                  <a:cubicBezTo>
                    <a:pt x="82952" y="72839"/>
                    <a:pt x="90002" y="75762"/>
                    <a:pt x="95839" y="81598"/>
                  </a:cubicBezTo>
                  <a:cubicBezTo>
                    <a:pt x="101675" y="87435"/>
                    <a:pt x="104588" y="94476"/>
                    <a:pt x="104588" y="102721"/>
                  </a:cubicBezTo>
                  <a:cubicBezTo>
                    <a:pt x="104588" y="110967"/>
                    <a:pt x="101675" y="118017"/>
                    <a:pt x="95839" y="123854"/>
                  </a:cubicBezTo>
                  <a:cubicBezTo>
                    <a:pt x="90002" y="129690"/>
                    <a:pt x="82952" y="132604"/>
                    <a:pt x="74706" y="132604"/>
                  </a:cubicBezTo>
                  <a:cubicBezTo>
                    <a:pt x="66461" y="132604"/>
                    <a:pt x="59420" y="129690"/>
                    <a:pt x="53583" y="123854"/>
                  </a:cubicBezTo>
                  <a:cubicBezTo>
                    <a:pt x="47747" y="118017"/>
                    <a:pt x="44824" y="110967"/>
                    <a:pt x="44824" y="102721"/>
                  </a:cubicBezTo>
                  <a:cubicBezTo>
                    <a:pt x="44824" y="94476"/>
                    <a:pt x="47747" y="87435"/>
                    <a:pt x="53583" y="81598"/>
                  </a:cubicBezTo>
                  <a:cubicBezTo>
                    <a:pt x="59420" y="75762"/>
                    <a:pt x="66461" y="72839"/>
                    <a:pt x="74706" y="72839"/>
                  </a:cubicBezTo>
                  <a:close/>
                  <a:moveTo>
                    <a:pt x="63855" y="28015"/>
                  </a:moveTo>
                  <a:cubicBezTo>
                    <a:pt x="62062" y="28015"/>
                    <a:pt x="60895" y="28949"/>
                    <a:pt x="60353" y="30817"/>
                  </a:cubicBezTo>
                  <a:cubicBezTo>
                    <a:pt x="59420" y="34393"/>
                    <a:pt x="58523" y="40389"/>
                    <a:pt x="57664" y="48793"/>
                  </a:cubicBezTo>
                  <a:cubicBezTo>
                    <a:pt x="54321" y="49886"/>
                    <a:pt x="51323" y="51127"/>
                    <a:pt x="48681" y="52528"/>
                  </a:cubicBezTo>
                  <a:lnTo>
                    <a:pt x="35252" y="42023"/>
                  </a:lnTo>
                  <a:cubicBezTo>
                    <a:pt x="34477" y="41481"/>
                    <a:pt x="33655" y="41210"/>
                    <a:pt x="32806" y="41210"/>
                  </a:cubicBezTo>
                  <a:cubicBezTo>
                    <a:pt x="31321" y="41210"/>
                    <a:pt x="28249" y="43498"/>
                    <a:pt x="23580" y="48093"/>
                  </a:cubicBezTo>
                  <a:cubicBezTo>
                    <a:pt x="18910" y="52687"/>
                    <a:pt x="15717" y="56151"/>
                    <a:pt x="14008" y="58486"/>
                  </a:cubicBezTo>
                  <a:cubicBezTo>
                    <a:pt x="13466" y="59102"/>
                    <a:pt x="13195" y="59887"/>
                    <a:pt x="13195" y="60821"/>
                  </a:cubicBezTo>
                  <a:cubicBezTo>
                    <a:pt x="13195" y="61521"/>
                    <a:pt x="13466" y="62296"/>
                    <a:pt x="14008" y="63155"/>
                  </a:cubicBezTo>
                  <a:cubicBezTo>
                    <a:pt x="18369" y="68366"/>
                    <a:pt x="21871" y="72839"/>
                    <a:pt x="24513" y="76574"/>
                  </a:cubicBezTo>
                  <a:cubicBezTo>
                    <a:pt x="22879" y="79768"/>
                    <a:pt x="21637" y="82719"/>
                    <a:pt x="20778" y="85446"/>
                  </a:cubicBezTo>
                  <a:lnTo>
                    <a:pt x="2690" y="88247"/>
                  </a:lnTo>
                  <a:cubicBezTo>
                    <a:pt x="1990" y="88322"/>
                    <a:pt x="1364" y="88733"/>
                    <a:pt x="822" y="89470"/>
                  </a:cubicBezTo>
                  <a:cubicBezTo>
                    <a:pt x="271" y="90208"/>
                    <a:pt x="1" y="90974"/>
                    <a:pt x="1" y="91749"/>
                  </a:cubicBezTo>
                  <a:lnTo>
                    <a:pt x="1" y="113348"/>
                  </a:lnTo>
                  <a:cubicBezTo>
                    <a:pt x="1" y="114198"/>
                    <a:pt x="271" y="114954"/>
                    <a:pt x="822" y="115617"/>
                  </a:cubicBezTo>
                  <a:cubicBezTo>
                    <a:pt x="1364" y="116280"/>
                    <a:pt x="2027" y="116654"/>
                    <a:pt x="2802" y="116729"/>
                  </a:cubicBezTo>
                  <a:lnTo>
                    <a:pt x="20545" y="119530"/>
                  </a:lnTo>
                  <a:cubicBezTo>
                    <a:pt x="21478" y="122490"/>
                    <a:pt x="22842" y="125675"/>
                    <a:pt x="24635" y="129102"/>
                  </a:cubicBezTo>
                  <a:cubicBezTo>
                    <a:pt x="23383" y="130811"/>
                    <a:pt x="21553" y="133192"/>
                    <a:pt x="19144" y="136227"/>
                  </a:cubicBezTo>
                  <a:cubicBezTo>
                    <a:pt x="16735" y="139262"/>
                    <a:pt x="15138" y="141316"/>
                    <a:pt x="14363" y="142409"/>
                  </a:cubicBezTo>
                  <a:cubicBezTo>
                    <a:pt x="13812" y="143184"/>
                    <a:pt x="13541" y="143931"/>
                    <a:pt x="13541" y="144631"/>
                  </a:cubicBezTo>
                  <a:cubicBezTo>
                    <a:pt x="13541" y="146732"/>
                    <a:pt x="19144" y="152952"/>
                    <a:pt x="30350" y="163308"/>
                  </a:cubicBezTo>
                  <a:cubicBezTo>
                    <a:pt x="31125" y="163924"/>
                    <a:pt x="31947" y="164242"/>
                    <a:pt x="32806" y="164242"/>
                  </a:cubicBezTo>
                  <a:cubicBezTo>
                    <a:pt x="33814" y="164242"/>
                    <a:pt x="34589" y="163961"/>
                    <a:pt x="35140" y="163420"/>
                  </a:cubicBezTo>
                  <a:lnTo>
                    <a:pt x="48914" y="153036"/>
                  </a:lnTo>
                  <a:cubicBezTo>
                    <a:pt x="52098" y="154670"/>
                    <a:pt x="55021" y="155874"/>
                    <a:pt x="57664" y="156650"/>
                  </a:cubicBezTo>
                  <a:lnTo>
                    <a:pt x="60353" y="174514"/>
                  </a:lnTo>
                  <a:cubicBezTo>
                    <a:pt x="60428" y="175289"/>
                    <a:pt x="60820" y="175970"/>
                    <a:pt x="61521" y="176549"/>
                  </a:cubicBezTo>
                  <a:cubicBezTo>
                    <a:pt x="62221" y="177138"/>
                    <a:pt x="62996" y="177427"/>
                    <a:pt x="63855" y="177427"/>
                  </a:cubicBezTo>
                  <a:lnTo>
                    <a:pt x="85567" y="177427"/>
                  </a:lnTo>
                  <a:cubicBezTo>
                    <a:pt x="87350" y="177427"/>
                    <a:pt x="88517" y="176493"/>
                    <a:pt x="89068" y="174626"/>
                  </a:cubicBezTo>
                  <a:cubicBezTo>
                    <a:pt x="90002" y="170965"/>
                    <a:pt x="90889" y="164942"/>
                    <a:pt x="91748" y="156537"/>
                  </a:cubicBezTo>
                  <a:cubicBezTo>
                    <a:pt x="94858" y="155604"/>
                    <a:pt x="97856" y="154390"/>
                    <a:pt x="100741" y="152914"/>
                  </a:cubicBezTo>
                  <a:lnTo>
                    <a:pt x="114160" y="163420"/>
                  </a:lnTo>
                  <a:cubicBezTo>
                    <a:pt x="114935" y="163961"/>
                    <a:pt x="115757" y="164242"/>
                    <a:pt x="116616" y="164242"/>
                  </a:cubicBezTo>
                  <a:cubicBezTo>
                    <a:pt x="118091" y="164242"/>
                    <a:pt x="121145" y="161926"/>
                    <a:pt x="125777" y="157294"/>
                  </a:cubicBezTo>
                  <a:cubicBezTo>
                    <a:pt x="130409" y="152662"/>
                    <a:pt x="133612" y="149179"/>
                    <a:pt x="135404" y="146844"/>
                  </a:cubicBezTo>
                  <a:cubicBezTo>
                    <a:pt x="135946" y="146303"/>
                    <a:pt x="136226" y="145565"/>
                    <a:pt x="136226" y="144631"/>
                  </a:cubicBezTo>
                  <a:cubicBezTo>
                    <a:pt x="136226" y="143931"/>
                    <a:pt x="135946" y="143146"/>
                    <a:pt x="135404" y="142297"/>
                  </a:cubicBezTo>
                  <a:cubicBezTo>
                    <a:pt x="131044" y="137077"/>
                    <a:pt x="127542" y="132604"/>
                    <a:pt x="124899" y="128868"/>
                  </a:cubicBezTo>
                  <a:cubicBezTo>
                    <a:pt x="126533" y="125675"/>
                    <a:pt x="127775" y="122724"/>
                    <a:pt x="128634" y="119997"/>
                  </a:cubicBezTo>
                  <a:lnTo>
                    <a:pt x="146732" y="117196"/>
                  </a:lnTo>
                  <a:cubicBezTo>
                    <a:pt x="147432" y="117121"/>
                    <a:pt x="148048" y="116710"/>
                    <a:pt x="148599" y="115972"/>
                  </a:cubicBezTo>
                  <a:cubicBezTo>
                    <a:pt x="149141" y="115234"/>
                    <a:pt x="149412" y="114469"/>
                    <a:pt x="149412" y="113694"/>
                  </a:cubicBezTo>
                  <a:lnTo>
                    <a:pt x="149412" y="92104"/>
                  </a:lnTo>
                  <a:cubicBezTo>
                    <a:pt x="149412" y="91245"/>
                    <a:pt x="149141" y="90488"/>
                    <a:pt x="148599" y="89825"/>
                  </a:cubicBezTo>
                  <a:cubicBezTo>
                    <a:pt x="148048" y="89162"/>
                    <a:pt x="147385" y="88751"/>
                    <a:pt x="146610" y="88602"/>
                  </a:cubicBezTo>
                  <a:lnTo>
                    <a:pt x="128868" y="85912"/>
                  </a:lnTo>
                  <a:cubicBezTo>
                    <a:pt x="128009" y="83270"/>
                    <a:pt x="126692" y="80076"/>
                    <a:pt x="124899" y="76341"/>
                  </a:cubicBezTo>
                  <a:cubicBezTo>
                    <a:pt x="126066" y="74632"/>
                    <a:pt x="127822" y="72297"/>
                    <a:pt x="130156" y="69337"/>
                  </a:cubicBezTo>
                  <a:cubicBezTo>
                    <a:pt x="132491" y="66377"/>
                    <a:pt x="134125" y="64276"/>
                    <a:pt x="135059" y="63034"/>
                  </a:cubicBezTo>
                  <a:cubicBezTo>
                    <a:pt x="135601" y="62175"/>
                    <a:pt x="135871" y="61437"/>
                    <a:pt x="135871" y="60821"/>
                  </a:cubicBezTo>
                  <a:cubicBezTo>
                    <a:pt x="135871" y="58719"/>
                    <a:pt x="130268" y="52491"/>
                    <a:pt x="119063" y="42144"/>
                  </a:cubicBezTo>
                  <a:cubicBezTo>
                    <a:pt x="118288" y="41518"/>
                    <a:pt x="117466" y="41210"/>
                    <a:pt x="116616" y="41210"/>
                  </a:cubicBezTo>
                  <a:cubicBezTo>
                    <a:pt x="115682" y="41210"/>
                    <a:pt x="114898" y="41481"/>
                    <a:pt x="114281" y="42023"/>
                  </a:cubicBezTo>
                  <a:lnTo>
                    <a:pt x="100508" y="52416"/>
                  </a:lnTo>
                  <a:cubicBezTo>
                    <a:pt x="97314" y="50782"/>
                    <a:pt x="94391" y="49568"/>
                    <a:pt x="91748" y="48793"/>
                  </a:cubicBezTo>
                  <a:lnTo>
                    <a:pt x="89068" y="30938"/>
                  </a:lnTo>
                  <a:cubicBezTo>
                    <a:pt x="88984" y="30154"/>
                    <a:pt x="88601" y="29472"/>
                    <a:pt x="87901" y="28893"/>
                  </a:cubicBezTo>
                  <a:cubicBezTo>
                    <a:pt x="87201" y="28305"/>
                    <a:pt x="86416" y="28015"/>
                    <a:pt x="85567" y="28015"/>
                  </a:cubicBezTo>
                  <a:close/>
                  <a:moveTo>
                    <a:pt x="179294" y="147545"/>
                  </a:moveTo>
                  <a:cubicBezTo>
                    <a:pt x="183337" y="147545"/>
                    <a:pt x="186839" y="149020"/>
                    <a:pt x="189800" y="151980"/>
                  </a:cubicBezTo>
                  <a:cubicBezTo>
                    <a:pt x="192760" y="154941"/>
                    <a:pt x="194235" y="158442"/>
                    <a:pt x="194235" y="162486"/>
                  </a:cubicBezTo>
                  <a:cubicBezTo>
                    <a:pt x="194235" y="166613"/>
                    <a:pt x="192778" y="170134"/>
                    <a:pt x="189856" y="173047"/>
                  </a:cubicBezTo>
                  <a:cubicBezTo>
                    <a:pt x="186942" y="175970"/>
                    <a:pt x="183422" y="177427"/>
                    <a:pt x="179294" y="177427"/>
                  </a:cubicBezTo>
                  <a:cubicBezTo>
                    <a:pt x="175167" y="177427"/>
                    <a:pt x="171646" y="175970"/>
                    <a:pt x="168733" y="173047"/>
                  </a:cubicBezTo>
                  <a:cubicBezTo>
                    <a:pt x="165810" y="170134"/>
                    <a:pt x="164353" y="166613"/>
                    <a:pt x="164353" y="162486"/>
                  </a:cubicBezTo>
                  <a:cubicBezTo>
                    <a:pt x="164353" y="158442"/>
                    <a:pt x="165828" y="154941"/>
                    <a:pt x="168789" y="151980"/>
                  </a:cubicBezTo>
                  <a:cubicBezTo>
                    <a:pt x="171749" y="149020"/>
                    <a:pt x="175251" y="147545"/>
                    <a:pt x="179294" y="147545"/>
                  </a:cubicBezTo>
                  <a:close/>
                  <a:moveTo>
                    <a:pt x="164353" y="119530"/>
                  </a:moveTo>
                  <a:cubicBezTo>
                    <a:pt x="164194" y="119530"/>
                    <a:pt x="163027" y="120156"/>
                    <a:pt x="160851" y="121398"/>
                  </a:cubicBezTo>
                  <a:cubicBezTo>
                    <a:pt x="158675" y="122640"/>
                    <a:pt x="156378" y="123966"/>
                    <a:pt x="153969" y="125366"/>
                  </a:cubicBezTo>
                  <a:cubicBezTo>
                    <a:pt x="151550" y="126767"/>
                    <a:pt x="150187" y="127542"/>
                    <a:pt x="149879" y="127701"/>
                  </a:cubicBezTo>
                  <a:cubicBezTo>
                    <a:pt x="149571" y="127934"/>
                    <a:pt x="149412" y="128205"/>
                    <a:pt x="149412" y="128523"/>
                  </a:cubicBezTo>
                  <a:cubicBezTo>
                    <a:pt x="149412" y="130465"/>
                    <a:pt x="151401" y="135835"/>
                    <a:pt x="155370" y="144631"/>
                  </a:cubicBezTo>
                  <a:cubicBezTo>
                    <a:pt x="154044" y="146415"/>
                    <a:pt x="152876" y="148441"/>
                    <a:pt x="151868" y="150701"/>
                  </a:cubicBezTo>
                  <a:cubicBezTo>
                    <a:pt x="140270" y="151868"/>
                    <a:pt x="134471" y="153073"/>
                    <a:pt x="134471" y="154315"/>
                  </a:cubicBezTo>
                  <a:lnTo>
                    <a:pt x="134471" y="170657"/>
                  </a:lnTo>
                  <a:cubicBezTo>
                    <a:pt x="134471" y="171899"/>
                    <a:pt x="140270" y="173113"/>
                    <a:pt x="151868" y="174280"/>
                  </a:cubicBezTo>
                  <a:cubicBezTo>
                    <a:pt x="152802" y="176381"/>
                    <a:pt x="153969" y="178398"/>
                    <a:pt x="155370" y="180350"/>
                  </a:cubicBezTo>
                  <a:cubicBezTo>
                    <a:pt x="151401" y="189137"/>
                    <a:pt x="149412" y="194507"/>
                    <a:pt x="149412" y="196458"/>
                  </a:cubicBezTo>
                  <a:cubicBezTo>
                    <a:pt x="149412" y="196767"/>
                    <a:pt x="149571" y="197037"/>
                    <a:pt x="149879" y="197271"/>
                  </a:cubicBezTo>
                  <a:cubicBezTo>
                    <a:pt x="159376" y="202799"/>
                    <a:pt x="164194" y="205563"/>
                    <a:pt x="164353" y="205563"/>
                  </a:cubicBezTo>
                  <a:cubicBezTo>
                    <a:pt x="164979" y="205563"/>
                    <a:pt x="166762" y="203733"/>
                    <a:pt x="169722" y="200072"/>
                  </a:cubicBezTo>
                  <a:cubicBezTo>
                    <a:pt x="172683" y="196412"/>
                    <a:pt x="174700" y="193769"/>
                    <a:pt x="175792" y="192135"/>
                  </a:cubicBezTo>
                  <a:cubicBezTo>
                    <a:pt x="177352" y="192294"/>
                    <a:pt x="178519" y="192368"/>
                    <a:pt x="179294" y="192368"/>
                  </a:cubicBezTo>
                  <a:cubicBezTo>
                    <a:pt x="180069" y="192368"/>
                    <a:pt x="181236" y="192294"/>
                    <a:pt x="182796" y="192135"/>
                  </a:cubicBezTo>
                  <a:cubicBezTo>
                    <a:pt x="183888" y="193769"/>
                    <a:pt x="185905" y="196412"/>
                    <a:pt x="188866" y="200072"/>
                  </a:cubicBezTo>
                  <a:cubicBezTo>
                    <a:pt x="191826" y="203733"/>
                    <a:pt x="193610" y="205563"/>
                    <a:pt x="194235" y="205563"/>
                  </a:cubicBezTo>
                  <a:cubicBezTo>
                    <a:pt x="194394" y="205563"/>
                    <a:pt x="199212" y="202799"/>
                    <a:pt x="208709" y="197271"/>
                  </a:cubicBezTo>
                  <a:cubicBezTo>
                    <a:pt x="209018" y="197037"/>
                    <a:pt x="209176" y="196767"/>
                    <a:pt x="209176" y="196458"/>
                  </a:cubicBezTo>
                  <a:cubicBezTo>
                    <a:pt x="209176" y="194507"/>
                    <a:pt x="207197" y="189137"/>
                    <a:pt x="203228" y="180350"/>
                  </a:cubicBezTo>
                  <a:cubicBezTo>
                    <a:pt x="204629" y="178398"/>
                    <a:pt x="205796" y="176381"/>
                    <a:pt x="206730" y="174280"/>
                  </a:cubicBezTo>
                  <a:cubicBezTo>
                    <a:pt x="218318" y="173113"/>
                    <a:pt x="224117" y="171899"/>
                    <a:pt x="224117" y="170657"/>
                  </a:cubicBezTo>
                  <a:lnTo>
                    <a:pt x="224117" y="154315"/>
                  </a:lnTo>
                  <a:cubicBezTo>
                    <a:pt x="224117" y="153073"/>
                    <a:pt x="218318" y="151868"/>
                    <a:pt x="206730" y="150701"/>
                  </a:cubicBezTo>
                  <a:cubicBezTo>
                    <a:pt x="205712" y="148441"/>
                    <a:pt x="204545" y="146415"/>
                    <a:pt x="203228" y="144631"/>
                  </a:cubicBezTo>
                  <a:cubicBezTo>
                    <a:pt x="207197" y="135835"/>
                    <a:pt x="209176" y="130465"/>
                    <a:pt x="209176" y="128523"/>
                  </a:cubicBezTo>
                  <a:cubicBezTo>
                    <a:pt x="209176" y="128205"/>
                    <a:pt x="209018" y="127934"/>
                    <a:pt x="208709" y="127701"/>
                  </a:cubicBezTo>
                  <a:cubicBezTo>
                    <a:pt x="199371" y="122257"/>
                    <a:pt x="194543" y="119530"/>
                    <a:pt x="194235" y="119530"/>
                  </a:cubicBezTo>
                  <a:lnTo>
                    <a:pt x="193535" y="119764"/>
                  </a:lnTo>
                  <a:cubicBezTo>
                    <a:pt x="190341" y="122957"/>
                    <a:pt x="186765" y="127309"/>
                    <a:pt x="182796" y="132837"/>
                  </a:cubicBezTo>
                  <a:cubicBezTo>
                    <a:pt x="181236" y="132678"/>
                    <a:pt x="180069" y="132604"/>
                    <a:pt x="179294" y="132604"/>
                  </a:cubicBezTo>
                  <a:cubicBezTo>
                    <a:pt x="178519" y="132604"/>
                    <a:pt x="177352" y="132678"/>
                    <a:pt x="175792" y="132837"/>
                  </a:cubicBezTo>
                  <a:cubicBezTo>
                    <a:pt x="174700" y="131203"/>
                    <a:pt x="172683" y="128579"/>
                    <a:pt x="169722" y="124956"/>
                  </a:cubicBezTo>
                  <a:cubicBezTo>
                    <a:pt x="166762" y="121342"/>
                    <a:pt x="164979" y="119530"/>
                    <a:pt x="164353" y="119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34" name="Shape 634"/>
            <p:cNvSpPr/>
            <p:nvPr/>
          </p:nvSpPr>
          <p:spPr>
            <a:xfrm>
              <a:off x="2063378" y="1823555"/>
              <a:ext cx="360300" cy="97110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35" name="Shape 635"/>
            <p:cNvSpPr/>
            <p:nvPr/>
          </p:nvSpPr>
          <p:spPr>
            <a:xfrm>
              <a:off x="6757106" y="1865602"/>
              <a:ext cx="360300" cy="97110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4267"/>
            </a:p>
          </p:txBody>
        </p:sp>
        <p:sp>
          <p:nvSpPr>
            <p:cNvPr id="636" name="Shape 636"/>
            <p:cNvSpPr txBox="1"/>
            <p:nvPr/>
          </p:nvSpPr>
          <p:spPr>
            <a:xfrm>
              <a:off x="7090731" y="1932645"/>
              <a:ext cx="1685488" cy="106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l"/>
              <a:r>
                <a:rPr lang="de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PULL</a:t>
              </a:r>
              <a:br>
                <a:rPr lang="de" sz="3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" sz="1350" dirty="0">
                  <a:latin typeface="Calibri" panose="020F0502020204030204" pitchFamily="34" charset="0"/>
                  <a:cs typeface="Calibri" panose="020F0502020204030204" pitchFamily="34" charset="0"/>
                </a:rPr>
                <a:t>COUNTER Report</a:t>
              </a:r>
            </a:p>
          </p:txBody>
        </p:sp>
        <p:sp>
          <p:nvSpPr>
            <p:cNvPr id="637" name="Shape 637"/>
            <p:cNvSpPr txBox="1"/>
            <p:nvPr/>
          </p:nvSpPr>
          <p:spPr>
            <a:xfrm>
              <a:off x="615652" y="1930676"/>
              <a:ext cx="1426534" cy="997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l"/>
              <a:r>
                <a:rPr lang="de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PUSH</a:t>
              </a:r>
              <a:br>
                <a:rPr lang="de" sz="3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" sz="1350" dirty="0">
                  <a:latin typeface="Calibri" panose="020F0502020204030204" pitchFamily="34" charset="0"/>
                  <a:cs typeface="Calibri" panose="020F0502020204030204" pitchFamily="34" charset="0"/>
                </a:rPr>
                <a:t>tracked event</a:t>
              </a:r>
            </a:p>
          </p:txBody>
        </p:sp>
        <p:sp>
          <p:nvSpPr>
            <p:cNvPr id="638" name="Shape 638"/>
            <p:cNvSpPr txBox="1"/>
            <p:nvPr/>
          </p:nvSpPr>
          <p:spPr>
            <a:xfrm>
              <a:off x="2743048" y="1463578"/>
              <a:ext cx="1171201" cy="384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pPr algn="l"/>
              <a:r>
                <a:rPr lang="de" sz="1467"/>
                <a:t>IP-Anonym.</a:t>
              </a:r>
            </a:p>
          </p:txBody>
        </p:sp>
        <p:cxnSp>
          <p:nvCxnSpPr>
            <p:cNvPr id="639" name="Shape 639"/>
            <p:cNvCxnSpPr/>
            <p:nvPr/>
          </p:nvCxnSpPr>
          <p:spPr>
            <a:xfrm>
              <a:off x="2228601" y="3407051"/>
              <a:ext cx="0" cy="27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0" name="Shape 640"/>
            <p:cNvCxnSpPr>
              <a:endCxn id="617" idx="1"/>
            </p:cNvCxnSpPr>
            <p:nvPr/>
          </p:nvCxnSpPr>
          <p:spPr>
            <a:xfrm rot="10800000" flipH="1">
              <a:off x="2593401" y="2909239"/>
              <a:ext cx="1278001" cy="91350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1" name="Shape 641"/>
            <p:cNvCxnSpPr>
              <a:endCxn id="620" idx="1"/>
            </p:cNvCxnSpPr>
            <p:nvPr/>
          </p:nvCxnSpPr>
          <p:spPr>
            <a:xfrm>
              <a:off x="2618245" y="3838915"/>
              <a:ext cx="1180201" cy="40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642" name="Shape 642"/>
            <p:cNvGrpSpPr/>
            <p:nvPr/>
          </p:nvGrpSpPr>
          <p:grpSpPr>
            <a:xfrm>
              <a:off x="5323852" y="5237448"/>
              <a:ext cx="1983676" cy="414815"/>
              <a:chOff x="6630175" y="1388373"/>
              <a:chExt cx="1983675" cy="414814"/>
            </a:xfrm>
          </p:grpSpPr>
          <p:sp>
            <p:nvSpPr>
              <p:cNvPr id="643" name="Shape 643"/>
              <p:cNvSpPr/>
              <p:nvPr/>
            </p:nvSpPr>
            <p:spPr>
              <a:xfrm>
                <a:off x="6630175" y="1479174"/>
                <a:ext cx="614137" cy="233197"/>
              </a:xfrm>
              <a:custGeom>
                <a:avLst/>
                <a:gdLst/>
                <a:ahLst/>
                <a:cxnLst/>
                <a:rect l="0" t="0" r="0" b="0"/>
                <a:pathLst>
                  <a:path w="213613" h="160273" extrusionOk="0">
                    <a:moveTo>
                      <a:pt x="58243" y="21893"/>
                    </a:moveTo>
                    <a:cubicBezTo>
                      <a:pt x="57235" y="21893"/>
                      <a:pt x="56338" y="22276"/>
                      <a:pt x="55563" y="23061"/>
                    </a:cubicBezTo>
                    <a:lnTo>
                      <a:pt x="1168" y="77456"/>
                    </a:lnTo>
                    <a:cubicBezTo>
                      <a:pt x="384" y="78231"/>
                      <a:pt x="1" y="79127"/>
                      <a:pt x="1" y="80136"/>
                    </a:cubicBezTo>
                    <a:cubicBezTo>
                      <a:pt x="1" y="81144"/>
                      <a:pt x="384" y="82041"/>
                      <a:pt x="1168" y="82825"/>
                    </a:cubicBezTo>
                    <a:lnTo>
                      <a:pt x="55563" y="137220"/>
                    </a:lnTo>
                    <a:cubicBezTo>
                      <a:pt x="56338" y="137996"/>
                      <a:pt x="57235" y="138388"/>
                      <a:pt x="58243" y="138388"/>
                    </a:cubicBezTo>
                    <a:cubicBezTo>
                      <a:pt x="59252" y="138388"/>
                      <a:pt x="60148" y="137996"/>
                      <a:pt x="60933" y="137220"/>
                    </a:cubicBezTo>
                    <a:lnTo>
                      <a:pt x="66769" y="131384"/>
                    </a:lnTo>
                    <a:cubicBezTo>
                      <a:pt x="67544" y="130600"/>
                      <a:pt x="67936" y="129703"/>
                      <a:pt x="67936" y="128695"/>
                    </a:cubicBezTo>
                    <a:cubicBezTo>
                      <a:pt x="67936" y="127686"/>
                      <a:pt x="67544" y="126790"/>
                      <a:pt x="66769" y="126015"/>
                    </a:cubicBezTo>
                    <a:lnTo>
                      <a:pt x="20891" y="80136"/>
                    </a:lnTo>
                    <a:lnTo>
                      <a:pt x="66769" y="34266"/>
                    </a:lnTo>
                    <a:cubicBezTo>
                      <a:pt x="67544" y="33482"/>
                      <a:pt x="67936" y="32586"/>
                      <a:pt x="67936" y="31577"/>
                    </a:cubicBezTo>
                    <a:cubicBezTo>
                      <a:pt x="67936" y="30568"/>
                      <a:pt x="67544" y="29672"/>
                      <a:pt x="66769" y="28897"/>
                    </a:cubicBezTo>
                    <a:lnTo>
                      <a:pt x="60933" y="23061"/>
                    </a:lnTo>
                    <a:cubicBezTo>
                      <a:pt x="60148" y="22276"/>
                      <a:pt x="59252" y="21893"/>
                      <a:pt x="58243" y="21893"/>
                    </a:cubicBezTo>
                    <a:close/>
                    <a:moveTo>
                      <a:pt x="155361" y="21893"/>
                    </a:moveTo>
                    <a:cubicBezTo>
                      <a:pt x="154352" y="21893"/>
                      <a:pt x="153456" y="22276"/>
                      <a:pt x="152681" y="23061"/>
                    </a:cubicBezTo>
                    <a:lnTo>
                      <a:pt x="146844" y="28897"/>
                    </a:lnTo>
                    <a:cubicBezTo>
                      <a:pt x="146060" y="29672"/>
                      <a:pt x="145677" y="30568"/>
                      <a:pt x="145677" y="31577"/>
                    </a:cubicBezTo>
                    <a:cubicBezTo>
                      <a:pt x="145677" y="32586"/>
                      <a:pt x="146060" y="33482"/>
                      <a:pt x="146844" y="34266"/>
                    </a:cubicBezTo>
                    <a:lnTo>
                      <a:pt x="192713" y="80136"/>
                    </a:lnTo>
                    <a:lnTo>
                      <a:pt x="146844" y="126015"/>
                    </a:lnTo>
                    <a:cubicBezTo>
                      <a:pt x="146060" y="126790"/>
                      <a:pt x="145677" y="127686"/>
                      <a:pt x="145677" y="128695"/>
                    </a:cubicBezTo>
                    <a:cubicBezTo>
                      <a:pt x="145677" y="129703"/>
                      <a:pt x="146060" y="130600"/>
                      <a:pt x="146844" y="131384"/>
                    </a:cubicBezTo>
                    <a:lnTo>
                      <a:pt x="152681" y="137220"/>
                    </a:lnTo>
                    <a:cubicBezTo>
                      <a:pt x="153456" y="137996"/>
                      <a:pt x="154352" y="138388"/>
                      <a:pt x="155361" y="138388"/>
                    </a:cubicBezTo>
                    <a:cubicBezTo>
                      <a:pt x="156369" y="138388"/>
                      <a:pt x="157266" y="137996"/>
                      <a:pt x="158050" y="137220"/>
                    </a:cubicBezTo>
                    <a:lnTo>
                      <a:pt x="212445" y="82825"/>
                    </a:lnTo>
                    <a:cubicBezTo>
                      <a:pt x="213220" y="82041"/>
                      <a:pt x="213612" y="81144"/>
                      <a:pt x="213612" y="80136"/>
                    </a:cubicBezTo>
                    <a:cubicBezTo>
                      <a:pt x="213612" y="79127"/>
                      <a:pt x="213220" y="78231"/>
                      <a:pt x="212445" y="77456"/>
                    </a:cubicBezTo>
                    <a:lnTo>
                      <a:pt x="158050" y="23061"/>
                    </a:lnTo>
                    <a:cubicBezTo>
                      <a:pt x="157266" y="22276"/>
                      <a:pt x="156369" y="21893"/>
                      <a:pt x="155361" y="21893"/>
                    </a:cubicBezTo>
                    <a:close/>
                    <a:moveTo>
                      <a:pt x="124886" y="1"/>
                    </a:moveTo>
                    <a:cubicBezTo>
                      <a:pt x="124317" y="1"/>
                      <a:pt x="123755" y="159"/>
                      <a:pt x="123200" y="471"/>
                    </a:cubicBezTo>
                    <a:cubicBezTo>
                      <a:pt x="122303" y="976"/>
                      <a:pt x="121706" y="1732"/>
                      <a:pt x="121398" y="2750"/>
                    </a:cubicBezTo>
                    <a:lnTo>
                      <a:pt x="77854" y="153441"/>
                    </a:lnTo>
                    <a:cubicBezTo>
                      <a:pt x="77545" y="154450"/>
                      <a:pt x="77639" y="155402"/>
                      <a:pt x="78143" y="156298"/>
                    </a:cubicBezTo>
                    <a:cubicBezTo>
                      <a:pt x="78647" y="157195"/>
                      <a:pt x="79413" y="157802"/>
                      <a:pt x="80422" y="158110"/>
                    </a:cubicBezTo>
                    <a:lnTo>
                      <a:pt x="87659" y="160099"/>
                    </a:lnTo>
                    <a:cubicBezTo>
                      <a:pt x="88010" y="160215"/>
                      <a:pt x="88359" y="160273"/>
                      <a:pt x="88706" y="160273"/>
                    </a:cubicBezTo>
                    <a:cubicBezTo>
                      <a:pt x="89279" y="160273"/>
                      <a:pt x="89845" y="160115"/>
                      <a:pt x="90404" y="159800"/>
                    </a:cubicBezTo>
                    <a:cubicBezTo>
                      <a:pt x="91301" y="159296"/>
                      <a:pt x="91898" y="158540"/>
                      <a:pt x="92216" y="157531"/>
                    </a:cubicBezTo>
                    <a:lnTo>
                      <a:pt x="135750" y="6831"/>
                    </a:lnTo>
                    <a:cubicBezTo>
                      <a:pt x="136059" y="5822"/>
                      <a:pt x="135965" y="4870"/>
                      <a:pt x="135461" y="3973"/>
                    </a:cubicBezTo>
                    <a:cubicBezTo>
                      <a:pt x="134957" y="3077"/>
                      <a:pt x="134191" y="2470"/>
                      <a:pt x="133182" y="2162"/>
                    </a:cubicBezTo>
                    <a:lnTo>
                      <a:pt x="125945" y="182"/>
                    </a:lnTo>
                    <a:cubicBezTo>
                      <a:pt x="125590" y="61"/>
                      <a:pt x="125236" y="1"/>
                      <a:pt x="1248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4267"/>
              </a:p>
            </p:txBody>
          </p:sp>
          <p:pic>
            <p:nvPicPr>
              <p:cNvPr id="644" name="Shape 644" descr="sushi_logo.jp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48975" y="1388373"/>
                <a:ext cx="1364875" cy="414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45" name="Shape 645"/>
            <p:cNvCxnSpPr>
              <a:stCxn id="620" idx="2"/>
            </p:cNvCxnSpPr>
            <p:nvPr/>
          </p:nvCxnSpPr>
          <p:spPr>
            <a:xfrm flipH="1">
              <a:off x="3914244" y="4071413"/>
              <a:ext cx="887700" cy="90659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6" name="Shape 646"/>
            <p:cNvCxnSpPr/>
            <p:nvPr/>
          </p:nvCxnSpPr>
          <p:spPr>
            <a:xfrm>
              <a:off x="4838441" y="4081463"/>
              <a:ext cx="1148400" cy="915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7" name="Shape 647"/>
            <p:cNvCxnSpPr>
              <a:endCxn id="617" idx="3"/>
            </p:cNvCxnSpPr>
            <p:nvPr/>
          </p:nvCxnSpPr>
          <p:spPr>
            <a:xfrm rot="10800000">
              <a:off x="5573303" y="2909239"/>
              <a:ext cx="1001401" cy="274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48" name="Shape 648"/>
            <p:cNvCxnSpPr>
              <a:endCxn id="620" idx="3"/>
            </p:cNvCxnSpPr>
            <p:nvPr/>
          </p:nvCxnSpPr>
          <p:spPr>
            <a:xfrm flipH="1">
              <a:off x="5805443" y="3185513"/>
              <a:ext cx="789000" cy="693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649" name="Shape 649"/>
          <p:cNvSpPr txBox="1"/>
          <p:nvPr/>
        </p:nvSpPr>
        <p:spPr>
          <a:xfrm>
            <a:off x="2749934" y="4863800"/>
            <a:ext cx="1739600" cy="50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de" sz="1467" dirty="0" err="1"/>
              <a:t>processing</a:t>
            </a:r>
            <a:endParaRPr lang="de" sz="1467" dirty="0"/>
          </a:p>
        </p:txBody>
      </p:sp>
      <p:sp>
        <p:nvSpPr>
          <p:cNvPr id="650" name="Shape 650"/>
          <p:cNvSpPr txBox="1"/>
          <p:nvPr/>
        </p:nvSpPr>
        <p:spPr>
          <a:xfrm>
            <a:off x="7712201" y="4358600"/>
            <a:ext cx="1739600" cy="50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de" sz="1467" dirty="0" err="1"/>
              <a:t>processing</a:t>
            </a:r>
            <a:endParaRPr lang="de" sz="1467" dirty="0"/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533400" y="254001"/>
            <a:ext cx="10916856" cy="859200"/>
          </a:xfrm>
          <a:prstGeom prst="rect">
            <a:avLst/>
          </a:prstGeom>
        </p:spPr>
        <p:txBody>
          <a:bodyPr vert="horz" wrap="square" lIns="91433" tIns="91433" rIns="91433" bIns="914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l-GR" sz="4050" dirty="0"/>
              <a:t>Ροές Συλλογής/Επεξεργασίας </a:t>
            </a:r>
          </a:p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l-GR" sz="4050" dirty="0"/>
              <a:t>Στατιστικών Δεδομένων Χρήσης</a:t>
            </a:r>
            <a:endParaRPr lang="de" sz="4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32" y="3934401"/>
            <a:ext cx="1718535" cy="427836"/>
          </a:xfrm>
          <a:prstGeom prst="rect">
            <a:avLst/>
          </a:prstGeom>
        </p:spPr>
      </p:pic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BE85D5DE-0EA9-4516-A718-929693DE664E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138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357E3-E988-744C-BC2A-844D079A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33" y="1972219"/>
            <a:ext cx="4622669" cy="2179144"/>
          </a:xfrm>
          <a:prstGeom prst="rect">
            <a:avLst/>
          </a:prstGeom>
        </p:spPr>
      </p:pic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542925" y="1371600"/>
            <a:ext cx="10649683" cy="4326219"/>
          </a:xfrm>
          <a:prstGeom prst="rect">
            <a:avLst/>
          </a:prstGeom>
        </p:spPr>
        <p:txBody>
          <a:bodyPr vert="horz" wrap="square" lIns="91433" tIns="91433" rIns="91433" bIns="91433" rtlCol="0" anchor="t" anchorCtr="0">
            <a:noAutofit/>
          </a:bodyPr>
          <a:lstStyle/>
          <a:p>
            <a:pPr marL="609608" indent="-508007">
              <a:spcBef>
                <a:spcPts val="0"/>
              </a:spcBef>
              <a:buSzPts val="2400"/>
              <a:buChar char="●"/>
            </a:pPr>
            <a:r>
              <a:rPr lang="el-GR" sz="3200" dirty="0"/>
              <a:t>Συμμετοχή με 4 βήματα</a:t>
            </a:r>
            <a:endParaRPr lang="de" sz="3200" dirty="0"/>
          </a:p>
          <a:p>
            <a:pPr marL="1219215" indent="-508007">
              <a:spcBef>
                <a:spcPts val="0"/>
              </a:spcBef>
              <a:buSzPts val="2400"/>
              <a:buAutoNum type="arabicPeriod"/>
            </a:pPr>
            <a:r>
              <a:rPr lang="de" sz="3200" dirty="0"/>
              <a:t>Download. </a:t>
            </a:r>
          </a:p>
          <a:p>
            <a:pPr marL="1219215" indent="-508007">
              <a:spcBef>
                <a:spcPts val="0"/>
              </a:spcBef>
              <a:buSzPts val="2400"/>
              <a:buAutoNum type="arabicPeriod"/>
            </a:pPr>
            <a:r>
              <a:rPr lang="de" sz="3200" dirty="0" err="1"/>
              <a:t>Configure</a:t>
            </a:r>
            <a:r>
              <a:rPr lang="de" sz="3200" dirty="0"/>
              <a:t>. </a:t>
            </a:r>
          </a:p>
          <a:p>
            <a:pPr marL="1219215" indent="-508007">
              <a:spcBef>
                <a:spcPts val="0"/>
              </a:spcBef>
              <a:buSzPts val="2400"/>
              <a:buAutoNum type="arabicPeriod"/>
            </a:pPr>
            <a:r>
              <a:rPr lang="de" sz="3200" dirty="0" err="1"/>
              <a:t>Deploy</a:t>
            </a:r>
            <a:r>
              <a:rPr lang="de" sz="3200" dirty="0"/>
              <a:t>. </a:t>
            </a:r>
          </a:p>
          <a:p>
            <a:pPr marL="1219215" indent="-508007">
              <a:spcBef>
                <a:spcPts val="0"/>
              </a:spcBef>
              <a:buSzPts val="2400"/>
              <a:buAutoNum type="arabicPeriod"/>
            </a:pPr>
            <a:r>
              <a:rPr lang="de" sz="3200" dirty="0" err="1"/>
              <a:t>Validate</a:t>
            </a:r>
            <a:r>
              <a:rPr lang="de" sz="3200" dirty="0"/>
              <a:t> (</a:t>
            </a:r>
            <a:r>
              <a:rPr lang="de" sz="3200" dirty="0" err="1"/>
              <a:t>by</a:t>
            </a:r>
            <a:r>
              <a:rPr lang="de" sz="3200" dirty="0"/>
              <a:t> </a:t>
            </a:r>
            <a:r>
              <a:rPr lang="de" sz="3200" dirty="0" err="1"/>
              <a:t>OpenAIRE</a:t>
            </a:r>
            <a:r>
              <a:rPr lang="de" sz="32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sz="3200" dirty="0"/>
          </a:p>
          <a:p>
            <a:pPr marL="609608" indent="-508007">
              <a:spcBef>
                <a:spcPts val="0"/>
              </a:spcBef>
              <a:buSzPts val="2400"/>
              <a:buChar char="●"/>
            </a:pPr>
            <a:r>
              <a:rPr lang="el-GR" sz="3200" dirty="0"/>
              <a:t>Ή χρήση του «</a:t>
            </a:r>
            <a:r>
              <a:rPr lang="de" sz="3200" dirty="0"/>
              <a:t>SUSHI</a:t>
            </a:r>
            <a:r>
              <a:rPr lang="el-GR" sz="3200" dirty="0"/>
              <a:t>-</a:t>
            </a:r>
            <a:r>
              <a:rPr lang="en-US" sz="3200" dirty="0"/>
              <a:t>lite</a:t>
            </a:r>
            <a:r>
              <a:rPr lang="de" sz="3200" dirty="0"/>
              <a:t> endpoint</a:t>
            </a:r>
            <a:r>
              <a:rPr lang="el-GR" sz="3200" dirty="0"/>
              <a:t>»</a:t>
            </a:r>
            <a:r>
              <a:rPr lang="de" sz="3200" dirty="0"/>
              <a:t> </a:t>
            </a:r>
            <a:r>
              <a:rPr lang="el-GR" sz="3200" dirty="0"/>
              <a:t>για συλλογή αναφορών </a:t>
            </a:r>
            <a:r>
              <a:rPr lang="de" sz="3200" dirty="0"/>
              <a:t>COUNTER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2"/>
          </p:nvPr>
        </p:nvSpPr>
        <p:spPr>
          <a:xfrm>
            <a:off x="333375" y="212091"/>
            <a:ext cx="11292254" cy="859200"/>
          </a:xfrm>
          <a:prstGeom prst="rect">
            <a:avLst/>
          </a:prstGeom>
        </p:spPr>
        <p:txBody>
          <a:bodyPr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l-GR" sz="3600" dirty="0"/>
              <a:t>Υπηρεσία Στατιστικών Δεδομένων Χρήσης </a:t>
            </a:r>
          </a:p>
          <a:p>
            <a:pPr algn="ctr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l-GR" sz="3600" dirty="0"/>
              <a:t>στον </a:t>
            </a:r>
            <a:r>
              <a:rPr lang="de" sz="3600" dirty="0"/>
              <a:t>OpenAIRE </a:t>
            </a:r>
            <a:r>
              <a:rPr lang="en-US" sz="3600" dirty="0"/>
              <a:t>Content Provider </a:t>
            </a:r>
            <a:r>
              <a:rPr lang="pt-PT" sz="3600" dirty="0"/>
              <a:t>Dashboard</a:t>
            </a:r>
            <a:endParaRPr lang="en-US" sz="3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2E38AF-C7BA-48AE-AC78-54C350D31932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35225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946433-85CD-1B46-872E-79FE2E4C8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7" y="1357357"/>
            <a:ext cx="10035113" cy="531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39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Content</a:t>
            </a:r>
            <a:r>
              <a:rPr lang="pt-PT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Provider</a:t>
            </a:r>
            <a:r>
              <a:rPr lang="pt-PT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Dashboard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C8F43BF-EC77-4BF7-BFFB-E3F3B00A5FB8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7905647"/>
      </p:ext>
    </p:extLst>
  </p:cSld>
  <p:clrMapOvr>
    <a:masterClrMapping/>
  </p:clrMapOvr>
  <p:transition spd="med" advClick="0" advTm="1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149469" y="254001"/>
            <a:ext cx="11843239" cy="859200"/>
          </a:xfrm>
          <a:prstGeom prst="rect">
            <a:avLst/>
          </a:prstGeom>
        </p:spPr>
        <p:txBody>
          <a:bodyPr vert="horz" wrap="square" lIns="91433" tIns="91433" rIns="91433" bIns="91433" rtlCol="0" anchor="ctr" anchorCtr="0">
            <a:noAutofit/>
          </a:bodyPr>
          <a:lstStyle/>
          <a:p>
            <a:r>
              <a:rPr lang="el-GR" sz="4050" dirty="0"/>
              <a:t>Στατιστικά Χρήσης Αποθετηρίου</a:t>
            </a:r>
            <a:endParaRPr lang="de-DE" sz="405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20A5F1-5841-694C-92F0-E214D74D7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44" y="1082002"/>
            <a:ext cx="6428936" cy="55219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4B74D-848D-4822-9728-D2537C772528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83900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53152-12E2-FF43-A39D-D3123D10E0CF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Στατιστικά χρήσης αποθετηρίου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9F7CBC-4930-3040-B543-592BC20FD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8" y="1292588"/>
            <a:ext cx="9036464" cy="4787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DB217E-E685-604E-9DB4-7808DA481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04" y="1847941"/>
            <a:ext cx="8407685" cy="44540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33576D8-C6CE-4640-BEB0-577F4C5510FC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4904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149469" y="254001"/>
            <a:ext cx="11843239" cy="859200"/>
          </a:xfrm>
          <a:prstGeom prst="rect">
            <a:avLst/>
          </a:prstGeom>
        </p:spPr>
        <p:txBody>
          <a:bodyPr vert="horz" wrap="square" lIns="91433" tIns="91433" rIns="91433" bIns="91433" rtlCol="0" anchor="ctr" anchorCtr="0">
            <a:noAutofit/>
          </a:bodyPr>
          <a:lstStyle/>
          <a:p>
            <a:r>
              <a:rPr lang="el-GR" sz="4050" dirty="0"/>
              <a:t>Στατιστικά Χρήσης Δημοσιεύσεων</a:t>
            </a:r>
            <a:endParaRPr lang="de-DE" sz="4050" dirty="0"/>
          </a:p>
        </p:txBody>
      </p:sp>
      <p:pic>
        <p:nvPicPr>
          <p:cNvPr id="8197" name="Picture 5" descr="doc_md_view.png">
            <a:extLst>
              <a:ext uri="{FF2B5EF4-FFF2-40B4-BE49-F238E27FC236}">
                <a16:creationId xmlns:a16="http://schemas.microsoft.com/office/drawing/2014/main" id="{50EF2257-6CC6-9D42-9FD8-784445AB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6" y="1731049"/>
            <a:ext cx="7504357" cy="36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oc_metrics.png">
            <a:extLst>
              <a:ext uri="{FF2B5EF4-FFF2-40B4-BE49-F238E27FC236}">
                <a16:creationId xmlns:a16="http://schemas.microsoft.com/office/drawing/2014/main" id="{CB616D84-D3EF-5449-B925-9D881D30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48" y="1410976"/>
            <a:ext cx="5551618" cy="42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827508-B9F7-4886-8DA8-CC971D1217F1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8190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D39E-590B-4B7F-8CFF-628E6A6E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2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EOSC onboarding template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BBB78-FECE-43CC-9C92-EE918A28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0" t="30262" r="21039" b="7416"/>
          <a:stretch/>
        </p:blipFill>
        <p:spPr>
          <a:xfrm>
            <a:off x="1575712" y="1009680"/>
            <a:ext cx="5853787" cy="5743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14DFA-DE9C-4B55-B33F-A768E779D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3" t="28764" r="15309" b="12210"/>
          <a:stretch/>
        </p:blipFill>
        <p:spPr>
          <a:xfrm>
            <a:off x="3287408" y="1563803"/>
            <a:ext cx="7428217" cy="5189214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DAB4392-838B-460C-A2C7-43D1A231E680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12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0B72-C891-4D49-8406-CAEFDA08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71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Παράδειγμα στο </a:t>
            </a:r>
            <a:r>
              <a:rPr lang="en-US" b="1" dirty="0"/>
              <a:t>AGORA: HELIX Data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6A9D14-E8C7-4CA7-B7C6-90F6C9866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2"/>
          <a:stretch/>
        </p:blipFill>
        <p:spPr>
          <a:xfrm>
            <a:off x="1066492" y="1460380"/>
            <a:ext cx="9363382" cy="4642089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E550345A-0323-4C46-BB1F-FA37C96C2BF5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92B2160-39C7-4169-A903-56F17EEFD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25690"/>
          <a:stretch/>
        </p:blipFill>
        <p:spPr>
          <a:xfrm>
            <a:off x="112326" y="318321"/>
            <a:ext cx="1908331" cy="10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9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7000" dirty="0"/>
              <a:t>Ευχαριστούμε</a:t>
            </a:r>
            <a:r>
              <a:rPr lang="en-US" sz="7000" dirty="0"/>
              <a:t>!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48196" y="2508411"/>
            <a:ext cx="8273616" cy="6774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4"/>
              </a:rPr>
              <a:t>NI4OS_eu</a:t>
            </a:r>
            <a:r>
              <a:rPr lang="de-DE" sz="2400" dirty="0"/>
              <a:t>		   		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4F8A57-9AB5-4A0C-8C5F-419ED8868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22" y="3855746"/>
            <a:ext cx="465374" cy="4616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203FE4-B9FC-4271-858F-F789C1CE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9083" y="6393258"/>
            <a:ext cx="8893833" cy="365125"/>
          </a:xfrm>
        </p:spPr>
        <p:txBody>
          <a:bodyPr/>
          <a:lstStyle/>
          <a:p>
            <a:r>
              <a:rPr lang="en-US" dirty="0"/>
              <a:t>National Initiatives for Open Science in Europe – H2020 Research and Innovation action – contract no. 857645</a:t>
            </a:r>
          </a:p>
        </p:txBody>
      </p:sp>
      <p:pic>
        <p:nvPicPr>
          <p:cNvPr id="9" name="Picture 7" descr="postermailicon.png">
            <a:extLst>
              <a:ext uri="{FF2B5EF4-FFF2-40B4-BE49-F238E27FC236}">
                <a16:creationId xmlns:a16="http://schemas.microsoft.com/office/drawing/2014/main" id="{4DBCD379-C1AC-4C1C-AC3B-045848F6F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22" y="2614556"/>
            <a:ext cx="40961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38B9329-279F-4686-B4F3-31D621B7DB2C}"/>
              </a:ext>
            </a:extLst>
          </p:cNvPr>
          <p:cNvSpPr txBox="1">
            <a:spLocks/>
          </p:cNvSpPr>
          <p:nvPr/>
        </p:nvSpPr>
        <p:spPr>
          <a:xfrm>
            <a:off x="1599266" y="2507190"/>
            <a:ext cx="2377749" cy="5100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39590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73056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hlinkClick r:id="rId8"/>
              </a:rPr>
              <a:t>antleb@di.uoa.gr</a:t>
            </a:r>
            <a:endParaRPr lang="el-GR" sz="2400" dirty="0">
              <a:solidFill>
                <a:schemeClr val="accent2"/>
              </a:solidFill>
            </a:endParaRPr>
          </a:p>
        </p:txBody>
      </p:sp>
      <p:pic>
        <p:nvPicPr>
          <p:cNvPr id="16" name="Picture 7" descr="postermailicon.png">
            <a:extLst>
              <a:ext uri="{FF2B5EF4-FFF2-40B4-BE49-F238E27FC236}">
                <a16:creationId xmlns:a16="http://schemas.microsoft.com/office/drawing/2014/main" id="{CFDCD83E-202F-4243-B067-CC3D6C542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22" y="3231512"/>
            <a:ext cx="40961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A290FB-5A03-41E0-BDB2-5E2BB42119CD}"/>
              </a:ext>
            </a:extLst>
          </p:cNvPr>
          <p:cNvSpPr txBox="1"/>
          <p:nvPr/>
        </p:nvSpPr>
        <p:spPr>
          <a:xfrm>
            <a:off x="1599266" y="3181817"/>
            <a:ext cx="4088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hlinkClick r:id="rId9"/>
              </a:rPr>
              <a:t>stefania.martziou@athenarc.gr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4D7A6-7AA3-432C-A8E8-0CDB7E8E8118}"/>
              </a:ext>
            </a:extLst>
          </p:cNvPr>
          <p:cNvSpPr txBox="1"/>
          <p:nvPr/>
        </p:nvSpPr>
        <p:spPr>
          <a:xfrm>
            <a:off x="1599266" y="3855746"/>
            <a:ext cx="3212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hlinkClick r:id="rId10"/>
              </a:rPr>
              <a:t>dpierrakos@athenarc.gr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9" name="Picture 7" descr="postermailicon.png">
            <a:extLst>
              <a:ext uri="{FF2B5EF4-FFF2-40B4-BE49-F238E27FC236}">
                <a16:creationId xmlns:a16="http://schemas.microsoft.com/office/drawing/2014/main" id="{47207D50-DDCB-46DF-BE55-304E8B27F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3" y="3926066"/>
            <a:ext cx="40961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B6A8A9-2D39-4010-A3E2-D7EA2673A4F4}"/>
              </a:ext>
            </a:extLst>
          </p:cNvPr>
          <p:cNvSpPr txBox="1"/>
          <p:nvPr/>
        </p:nvSpPr>
        <p:spPr>
          <a:xfrm>
            <a:off x="9126607" y="391730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hlinkClick r:id="rId11"/>
              </a:rPr>
              <a:t>ni4os.eu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183A3-EA3A-48BD-825A-2F42E2E4EAE6}"/>
              </a:ext>
            </a:extLst>
          </p:cNvPr>
          <p:cNvSpPr txBox="1"/>
          <p:nvPr/>
        </p:nvSpPr>
        <p:spPr>
          <a:xfrm>
            <a:off x="9126607" y="3320726"/>
            <a:ext cx="7618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hlinkClick r:id="rId12"/>
              </a:rPr>
              <a:t>NI4OS</a:t>
            </a:r>
            <a:r>
              <a:rPr lang="de-DE" sz="2000" dirty="0"/>
              <a:t>	</a:t>
            </a:r>
            <a:endParaRPr lang="en-US" sz="2000" dirty="0"/>
          </a:p>
        </p:txBody>
      </p:sp>
      <p:pic>
        <p:nvPicPr>
          <p:cNvPr id="22" name="Picture 10" descr="postertwittericon.png">
            <a:extLst>
              <a:ext uri="{FF2B5EF4-FFF2-40B4-BE49-F238E27FC236}">
                <a16:creationId xmlns:a16="http://schemas.microsoft.com/office/drawing/2014/main" id="{20DDB11D-A0E0-4356-89CC-14FB918E85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50" y="2610904"/>
            <a:ext cx="46994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posterfbicon.png">
            <a:extLst>
              <a:ext uri="{FF2B5EF4-FFF2-40B4-BE49-F238E27FC236}">
                <a16:creationId xmlns:a16="http://schemas.microsoft.com/office/drawing/2014/main" id="{641DD98C-3FAC-4C13-B381-25B2C05A09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64" y="3262482"/>
            <a:ext cx="19051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4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857500" y="518281"/>
            <a:ext cx="7591425" cy="31081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4275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4275" b="1" dirty="0" err="1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διαλειτουργικά</a:t>
            </a:r>
            <a:r>
              <a:rPr lang="el-GR" sz="4275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275" b="1" dirty="0" err="1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μεταδεδομένα</a:t>
            </a:r>
            <a:r>
              <a:rPr lang="el-GR" sz="4275" b="1" dirty="0">
                <a:solidFill>
                  <a:srgbClr val="2321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είναι το κλειδί για την αποτελεσματική ανταλλαγή περιεχομένου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Ακολουθήστε τις συστάσεις </a:t>
            </a:r>
            <a:r>
              <a:rPr lang="en-US" sz="3075" b="1" dirty="0">
                <a:latin typeface="Calibri" panose="020F0502020204030204" pitchFamily="34" charset="0"/>
                <a:cs typeface="Calibri" panose="020F0502020204030204" pitchFamily="34" charset="0"/>
              </a:rPr>
              <a:t>(guidelines)</a:t>
            </a: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n-US" sz="3075" b="1" dirty="0">
                <a:latin typeface="Calibri" panose="020F0502020204030204" pitchFamily="34" charset="0"/>
                <a:cs typeface="Calibri" panose="020F0502020204030204" pitchFamily="34" charset="0"/>
              </a:rPr>
              <a:t>OpenAIRE </a:t>
            </a: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για να εκθέσετε το περιεχόμενό σας χρησιμοποιώντας παγκόσμια πρότυπα.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Χρησιμοποιήστε την υπηρεσία επικύρωσης (</a:t>
            </a:r>
            <a:r>
              <a:rPr lang="en-US" sz="3075" b="1" dirty="0">
                <a:latin typeface="Calibri" panose="020F0502020204030204" pitchFamily="34" charset="0"/>
                <a:cs typeface="Calibri" panose="020F0502020204030204" pitchFamily="34" charset="0"/>
              </a:rPr>
              <a:t>Validation Service) </a:t>
            </a: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n-US" sz="3075" b="1" dirty="0">
                <a:latin typeface="Calibri" panose="020F0502020204030204" pitchFamily="34" charset="0"/>
                <a:cs typeface="Calibri" panose="020F0502020204030204" pitchFamily="34" charset="0"/>
              </a:rPr>
              <a:t>OpenAIRE </a:t>
            </a:r>
            <a:r>
              <a:rPr lang="el-GR" sz="3075" b="1" dirty="0">
                <a:latin typeface="Calibri" panose="020F0502020204030204" pitchFamily="34" charset="0"/>
                <a:cs typeface="Calibri" panose="020F0502020204030204" pitchFamily="34" charset="0"/>
              </a:rPr>
              <a:t>για να ελέγξετε τη συμμόρφωση με τις συστάσεις.</a:t>
            </a:r>
            <a:endParaRPr lang="en-US" sz="30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4452"/>
            <a:ext cx="2833688" cy="723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7" y="2072268"/>
            <a:ext cx="2243138" cy="6261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pt-PT" sz="36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VALIDATE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57E6F5-39E6-D94C-B578-C1C16C0B0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3356917"/>
            <a:ext cx="11651673" cy="277753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D86F91A-BCD5-004F-90CF-78F7D27E3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" y="401950"/>
            <a:ext cx="1511507" cy="171419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33F9DD-FC39-4A9B-94DC-49807BBE66D4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4394693"/>
      </p:ext>
    </p:extLst>
  </p:cSld>
  <p:clrMapOvr>
    <a:masterClrMapping/>
  </p:clrMapOvr>
  <p:transition spd="med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1" name="Google Shape;4911;p449"/>
          <p:cNvSpPr txBox="1">
            <a:spLocks noGrp="1"/>
          </p:cNvSpPr>
          <p:nvPr>
            <p:ph type="body" idx="1"/>
          </p:nvPr>
        </p:nvSpPr>
        <p:spPr>
          <a:xfrm>
            <a:off x="406839" y="4143501"/>
            <a:ext cx="3614400" cy="14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96000" rIns="0" bIns="0" rtlCol="0" anchor="ctr" anchorCtr="0">
            <a:noAutofit/>
          </a:bodyPr>
          <a:lstStyle/>
          <a:p>
            <a:pPr marL="0" indent="0" algn="l">
              <a:spcBef>
                <a:spcPts val="0"/>
              </a:spcBef>
              <a:buSzPts val="1350"/>
            </a:pPr>
            <a:r>
              <a:rPr lang="el-GR" sz="2400" dirty="0"/>
              <a:t>Αποθετήρια λογισμικού</a:t>
            </a:r>
            <a:endParaRPr sz="2400" dirty="0"/>
          </a:p>
          <a:p>
            <a:pPr marL="0" indent="0" algn="l">
              <a:spcBef>
                <a:spcPts val="600"/>
              </a:spcBef>
              <a:buSzPts val="1350"/>
            </a:pPr>
            <a:r>
              <a:rPr lang="el-GR" sz="2400" dirty="0"/>
              <a:t>Γενικά</a:t>
            </a:r>
            <a:r>
              <a:rPr lang="de" sz="2400" dirty="0"/>
              <a:t> </a:t>
            </a:r>
            <a:r>
              <a:rPr lang="el-GR" sz="2400" dirty="0"/>
              <a:t>αποθετήρια</a:t>
            </a:r>
            <a:endParaRPr sz="2400" dirty="0"/>
          </a:p>
        </p:txBody>
      </p:sp>
      <p:sp>
        <p:nvSpPr>
          <p:cNvPr id="4912" name="Google Shape;4912;p449"/>
          <p:cNvSpPr txBox="1">
            <a:spLocks noGrp="1"/>
          </p:cNvSpPr>
          <p:nvPr>
            <p:ph type="body" idx="2"/>
          </p:nvPr>
        </p:nvSpPr>
        <p:spPr>
          <a:xfrm>
            <a:off x="7005167" y="5479362"/>
            <a:ext cx="3614400" cy="548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9600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buSzPts val="1350"/>
            </a:pPr>
            <a:r>
              <a:rPr lang="de" sz="2400"/>
              <a:t>CRIS</a:t>
            </a:r>
            <a:endParaRPr/>
          </a:p>
        </p:txBody>
      </p:sp>
      <p:sp>
        <p:nvSpPr>
          <p:cNvPr id="4913" name="Google Shape;4913;p449"/>
          <p:cNvSpPr txBox="1">
            <a:spLocks noGrp="1"/>
          </p:cNvSpPr>
          <p:nvPr>
            <p:ph type="body" idx="3"/>
          </p:nvPr>
        </p:nvSpPr>
        <p:spPr>
          <a:xfrm>
            <a:off x="8170763" y="1860217"/>
            <a:ext cx="3931424" cy="15238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9600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buSzPts val="1350"/>
            </a:pPr>
            <a:r>
              <a:rPr lang="el-GR" sz="2400" dirty="0"/>
              <a:t>Α</a:t>
            </a:r>
            <a:r>
              <a:rPr lang="el-GR" dirty="0"/>
              <a:t>ποθετήρια δεδομένων</a:t>
            </a:r>
            <a:endParaRPr dirty="0"/>
          </a:p>
          <a:p>
            <a:pPr marL="0" indent="0">
              <a:spcBef>
                <a:spcPts val="600"/>
              </a:spcBef>
              <a:buSzPts val="1350"/>
            </a:pPr>
            <a:r>
              <a:rPr lang="el-GR" sz="2400" dirty="0"/>
              <a:t>Γενικά αποθετήρια</a:t>
            </a:r>
          </a:p>
          <a:p>
            <a:pPr marL="0" indent="0">
              <a:spcBef>
                <a:spcPts val="0"/>
              </a:spcBef>
              <a:buSzPts val="1350"/>
            </a:pPr>
            <a:r>
              <a:rPr lang="el-GR" sz="2400" dirty="0"/>
              <a:t>Θεματικά &amp;Ιδρυματικά αποθετήρια</a:t>
            </a:r>
          </a:p>
        </p:txBody>
      </p:sp>
      <p:sp>
        <p:nvSpPr>
          <p:cNvPr id="4914" name="Google Shape;4914;p449"/>
          <p:cNvSpPr txBox="1">
            <a:spLocks noGrp="1"/>
          </p:cNvSpPr>
          <p:nvPr>
            <p:ph type="body" idx="4"/>
          </p:nvPr>
        </p:nvSpPr>
        <p:spPr>
          <a:xfrm>
            <a:off x="268934" y="1188034"/>
            <a:ext cx="3703200" cy="71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 algn="l">
              <a:spcBef>
                <a:spcPts val="0"/>
              </a:spcBef>
              <a:buSzPts val="1575"/>
            </a:pPr>
            <a:r>
              <a:rPr lang="el-GR" sz="2800" dirty="0"/>
              <a:t>ΔΗΜΟΣΙΕΥΣΕΙΣ</a:t>
            </a:r>
            <a:endParaRPr sz="2800" dirty="0"/>
          </a:p>
        </p:txBody>
      </p:sp>
      <p:sp>
        <p:nvSpPr>
          <p:cNvPr id="4915" name="Google Shape;4915;p449"/>
          <p:cNvSpPr txBox="1">
            <a:spLocks noGrp="1"/>
          </p:cNvSpPr>
          <p:nvPr>
            <p:ph type="body" idx="5"/>
          </p:nvPr>
        </p:nvSpPr>
        <p:spPr>
          <a:xfrm>
            <a:off x="406839" y="1856483"/>
            <a:ext cx="3614400" cy="141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96000" rIns="0" bIns="0" rtlCol="0" anchor="ctr" anchorCtr="0">
            <a:noAutofit/>
          </a:bodyPr>
          <a:lstStyle/>
          <a:p>
            <a:pPr marL="0" indent="0" algn="l">
              <a:spcBef>
                <a:spcPts val="0"/>
              </a:spcBef>
              <a:buSzPts val="1350"/>
            </a:pPr>
            <a:r>
              <a:rPr lang="el-GR" sz="2400" dirty="0"/>
              <a:t>Θεματικά αποθετήρια</a:t>
            </a:r>
            <a:endParaRPr dirty="0"/>
          </a:p>
          <a:p>
            <a:pPr marL="0" indent="0" algn="l">
              <a:spcBef>
                <a:spcPts val="600"/>
              </a:spcBef>
              <a:buSzPts val="1350"/>
            </a:pPr>
            <a:r>
              <a:rPr lang="el-GR" sz="2400" dirty="0"/>
              <a:t>Ιδρυματικά αποθετήρια</a:t>
            </a:r>
            <a:endParaRPr dirty="0"/>
          </a:p>
          <a:p>
            <a:pPr marL="0" indent="0" algn="l">
              <a:spcBef>
                <a:spcPts val="600"/>
              </a:spcBef>
              <a:buSzPts val="1350"/>
            </a:pPr>
            <a:r>
              <a:rPr lang="el-GR" sz="2400" dirty="0" err="1"/>
              <a:t>Ηλεκτρονικ</a:t>
            </a:r>
            <a:r>
              <a:rPr lang="en-US" sz="2400" dirty="0" err="1"/>
              <a:t>ά</a:t>
            </a:r>
            <a:r>
              <a:rPr lang="el-GR" sz="2400" dirty="0"/>
              <a:t> περιοδικά</a:t>
            </a:r>
            <a:endParaRPr dirty="0"/>
          </a:p>
        </p:txBody>
      </p:sp>
      <p:sp>
        <p:nvSpPr>
          <p:cNvPr id="4916" name="Google Shape;4916;p449"/>
          <p:cNvSpPr txBox="1">
            <a:spLocks noGrp="1"/>
          </p:cNvSpPr>
          <p:nvPr>
            <p:ph type="body" idx="6"/>
          </p:nvPr>
        </p:nvSpPr>
        <p:spPr>
          <a:xfrm>
            <a:off x="268932" y="3944500"/>
            <a:ext cx="370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 algn="l">
              <a:spcBef>
                <a:spcPts val="0"/>
              </a:spcBef>
              <a:buSzPts val="1575"/>
            </a:pPr>
            <a:r>
              <a:rPr lang="el-GR" sz="2800" dirty="0"/>
              <a:t>ΕΡΕΥΝΗΤΙΚΟ ΛΟΓΙΣΜΙΚΟ</a:t>
            </a:r>
            <a:endParaRPr sz="2800" dirty="0"/>
          </a:p>
        </p:txBody>
      </p:sp>
      <p:sp>
        <p:nvSpPr>
          <p:cNvPr id="4917" name="Google Shape;4917;p449"/>
          <p:cNvSpPr txBox="1">
            <a:spLocks noGrp="1"/>
          </p:cNvSpPr>
          <p:nvPr>
            <p:ph type="body" idx="7"/>
          </p:nvPr>
        </p:nvSpPr>
        <p:spPr>
          <a:xfrm>
            <a:off x="8170762" y="1453139"/>
            <a:ext cx="3738134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>
              <a:spcBef>
                <a:spcPts val="0"/>
              </a:spcBef>
              <a:buSzPts val="1575"/>
            </a:pPr>
            <a:r>
              <a:rPr lang="el-GR" sz="2800" dirty="0"/>
              <a:t>ΕΡΕΥΝΗΤΙΚΑ ΔΕΔΟΜΕΝΑ</a:t>
            </a:r>
            <a:endParaRPr dirty="0"/>
          </a:p>
        </p:txBody>
      </p:sp>
      <p:sp>
        <p:nvSpPr>
          <p:cNvPr id="4918" name="Google Shape;4918;p449"/>
          <p:cNvSpPr txBox="1">
            <a:spLocks noGrp="1"/>
          </p:cNvSpPr>
          <p:nvPr>
            <p:ph type="body" idx="8"/>
          </p:nvPr>
        </p:nvSpPr>
        <p:spPr>
          <a:xfrm>
            <a:off x="7005167" y="4892947"/>
            <a:ext cx="3434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>
              <a:spcBef>
                <a:spcPts val="0"/>
              </a:spcBef>
              <a:buSzPts val="1463"/>
            </a:pPr>
            <a:r>
              <a:rPr lang="el-GR" sz="2600" dirty="0"/>
              <a:t>ΠΛΗΡΟΦΟΡΙΑ ΕΡΕΥΝΑΣ</a:t>
            </a:r>
            <a:endParaRPr sz="2600" dirty="0"/>
          </a:p>
        </p:txBody>
      </p:sp>
      <p:sp>
        <p:nvSpPr>
          <p:cNvPr id="4919" name="Google Shape;4919;p449"/>
          <p:cNvSpPr txBox="1">
            <a:spLocks noGrp="1"/>
          </p:cNvSpPr>
          <p:nvPr>
            <p:ph type="body" idx="9"/>
          </p:nvPr>
        </p:nvSpPr>
        <p:spPr>
          <a:xfrm>
            <a:off x="533400" y="33643"/>
            <a:ext cx="10001250" cy="11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/>
            <a:r>
              <a:rPr lang="el-GR" dirty="0"/>
              <a:t>Συστάσεις για </a:t>
            </a:r>
            <a:r>
              <a:rPr lang="el-GR" dirty="0" err="1"/>
              <a:t>παρόχους</a:t>
            </a:r>
            <a:r>
              <a:rPr lang="el-GR" dirty="0"/>
              <a:t> περιεχομένου Ανοιχτής Επιστήμης</a:t>
            </a:r>
            <a:endParaRPr dirty="0"/>
          </a:p>
        </p:txBody>
      </p:sp>
      <p:sp>
        <p:nvSpPr>
          <p:cNvPr id="4920" name="Google Shape;4920;p449"/>
          <p:cNvSpPr txBox="1">
            <a:spLocks noGrp="1"/>
          </p:cNvSpPr>
          <p:nvPr>
            <p:ph type="sldNum" idx="12"/>
          </p:nvPr>
        </p:nvSpPr>
        <p:spPr>
          <a:xfrm>
            <a:off x="11678478" y="6312023"/>
            <a:ext cx="381200" cy="28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de"/>
              <a:pPr/>
              <a:t>5</a:t>
            </a:fld>
            <a:endParaRPr/>
          </a:p>
        </p:txBody>
      </p:sp>
      <p:sp>
        <p:nvSpPr>
          <p:cNvPr id="4921" name="Google Shape;4921;p449"/>
          <p:cNvSpPr txBox="1">
            <a:spLocks noGrp="1"/>
          </p:cNvSpPr>
          <p:nvPr>
            <p:ph type="body" idx="2"/>
          </p:nvPr>
        </p:nvSpPr>
        <p:spPr>
          <a:xfrm>
            <a:off x="8170763" y="4435040"/>
            <a:ext cx="3614400" cy="548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96000" rIns="0" bIns="0" rtlCol="0" anchor="ctr" anchorCtr="0">
            <a:noAutofit/>
          </a:bodyPr>
          <a:lstStyle/>
          <a:p>
            <a:pPr marL="0" indent="0">
              <a:spcBef>
                <a:spcPts val="600"/>
              </a:spcBef>
              <a:buSzPts val="1350"/>
            </a:pPr>
            <a:r>
              <a:rPr lang="el-GR" sz="2400" dirty="0"/>
              <a:t>Γενικά αποθετήρια</a:t>
            </a:r>
          </a:p>
        </p:txBody>
      </p:sp>
      <p:sp>
        <p:nvSpPr>
          <p:cNvPr id="4922" name="Google Shape;4922;p449"/>
          <p:cNvSpPr txBox="1">
            <a:spLocks noGrp="1"/>
          </p:cNvSpPr>
          <p:nvPr>
            <p:ph type="body" idx="8"/>
          </p:nvPr>
        </p:nvSpPr>
        <p:spPr>
          <a:xfrm>
            <a:off x="8170763" y="3653236"/>
            <a:ext cx="3434400" cy="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>
              <a:spcBef>
                <a:spcPts val="0"/>
              </a:spcBef>
              <a:buSzPts val="1463"/>
            </a:pPr>
            <a:r>
              <a:rPr lang="el-GR" sz="2800" dirty="0"/>
              <a:t>ΑΛΛΑ ΕΡΕΥΝΗΤΙΚΑ ΑΠΟΤΕΛΕΣΜΑΤΑ</a:t>
            </a:r>
            <a:endParaRPr sz="2800" dirty="0"/>
          </a:p>
        </p:txBody>
      </p:sp>
      <p:sp>
        <p:nvSpPr>
          <p:cNvPr id="4923" name="Google Shape;4923;p449"/>
          <p:cNvSpPr txBox="1"/>
          <p:nvPr/>
        </p:nvSpPr>
        <p:spPr>
          <a:xfrm>
            <a:off x="3418163" y="5899921"/>
            <a:ext cx="4752599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de" sz="2700" u="sng" dirty="0">
                <a:solidFill>
                  <a:schemeClr val="hlink"/>
                </a:solidFill>
                <a:hlinkClick r:id="rId3"/>
              </a:rPr>
              <a:t>https://guidelines.openaire.eu</a:t>
            </a:r>
            <a:endParaRPr sz="2700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0BFC2238-8CAB-4F76-8F07-130552C992BA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050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146047-9A22-4B4B-BF90-2181DE3563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/>
              <a:buChar char="●"/>
            </a:pPr>
            <a:r>
              <a:rPr lang="el" dirty="0"/>
              <a:t>Βελτίωση διαλειτουργικότητας μεταδεδομένων</a:t>
            </a:r>
          </a:p>
          <a:p>
            <a:pPr>
              <a:spcBef>
                <a:spcPts val="0"/>
              </a:spcBef>
              <a:buFont typeface="Arial"/>
              <a:buChar char="●"/>
            </a:pPr>
            <a:r>
              <a:rPr lang="el" dirty="0"/>
              <a:t>Υποστήριξη FAIR Data αρχών</a:t>
            </a:r>
          </a:p>
          <a:p>
            <a:pPr>
              <a:spcBef>
                <a:spcPts val="0"/>
              </a:spcBef>
              <a:buFont typeface="Arial"/>
              <a:buChar char="●"/>
            </a:pPr>
            <a:r>
              <a:rPr lang="el" dirty="0"/>
              <a:t>Περιγραφή διαφορετικών τύπων ερευνητικών αποτελεσμάτων με τον καθορισμό διαφορετικών «προφίλ»</a:t>
            </a:r>
          </a:p>
          <a:p>
            <a:pPr lvl="1">
              <a:buFont typeface="Arial"/>
              <a:buChar char="●"/>
            </a:pPr>
            <a:r>
              <a:rPr lang="el" dirty="0"/>
              <a:t>Επαναχρησιμοποίηση υπαρχόντων προτύπων (Dublin Core, DataCite)</a:t>
            </a:r>
          </a:p>
          <a:p>
            <a:pPr lvl="1">
              <a:buFont typeface="Arial"/>
              <a:buChar char="●"/>
            </a:pPr>
            <a:r>
              <a:rPr lang="el" dirty="0"/>
              <a:t>Επαναχρησιμοποίηση και εμπλουτισμός (όπου χρειάζεται) υπαρχόντων λεξικών και οντολογιών (πχ. Τύποι PIDs)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F467-5AA0-DA45-9752-DCE6C56636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l" dirty="0"/>
              <a:t>Στόχοι των συστάσεων του OpenAIRE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22353D9-77F2-4F6A-AAE4-3AD7D5F7D48C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84960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727318-C888-1C4A-B7DC-BFF1A97E9532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Υπηρεσία 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Επικ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ρωσης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89B107-1F0A-334C-904E-F418A1819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6" y="1234895"/>
            <a:ext cx="10230317" cy="541963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7BF231-DE60-4F87-8D4C-4FD5252AB52C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11878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0C1341-F6AD-2C46-B8A1-7868AD42F0A2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Υπηρεσία 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Επικ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ρωσης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8534E9-7F2A-394B-82DD-61FFF3645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87" y="1263380"/>
            <a:ext cx="9424826" cy="499291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D6FBAC-0C15-4049-80F7-1DEEFA42DE8F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70662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18B80-77E4-AC43-9782-39069676F6F9}"/>
              </a:ext>
            </a:extLst>
          </p:cNvPr>
          <p:cNvSpPr txBox="1"/>
          <p:nvPr/>
        </p:nvSpPr>
        <p:spPr>
          <a:xfrm>
            <a:off x="0" y="203472"/>
            <a:ext cx="12192000" cy="7646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l-GR" sz="4500" b="1" dirty="0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Υπηρεσία 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Επικ</a:t>
            </a:r>
            <a:r>
              <a:rPr lang="pt-PT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4500" b="1" dirty="0" err="1">
                <a:solidFill>
                  <a:srgbClr val="222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ρωσης</a:t>
            </a:r>
            <a:endParaRPr lang="pt-PT" sz="4500" b="1" dirty="0">
              <a:solidFill>
                <a:srgbClr val="222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82D98-D12A-1547-828B-BACB48199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7" y="1272904"/>
            <a:ext cx="9961137" cy="527703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11C8EF-0E78-4A7B-8E47-3571D6428657}"/>
              </a:ext>
            </a:extLst>
          </p:cNvPr>
          <p:cNvSpPr txBox="1">
            <a:spLocks/>
          </p:cNvSpPr>
          <p:nvPr/>
        </p:nvSpPr>
        <p:spPr>
          <a:xfrm>
            <a:off x="7295322" y="6567427"/>
            <a:ext cx="4668890" cy="29057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3875BF"/>
              </a:buClr>
              <a:buFont typeface="Arial" panose="020B0604020202020204" pitchFamily="34" charset="0"/>
              <a:buNone/>
              <a:defRPr sz="8625" b="1" i="0" kern="1200" spc="-225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346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900" b="1" i="0" kern="1200" spc="-38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National </a:t>
            </a:r>
            <a:r>
              <a:rPr lang="el-GR" sz="1400" dirty="0"/>
              <a:t>  </a:t>
            </a:r>
            <a:r>
              <a:rPr lang="en-US" sz="1400" dirty="0"/>
              <a:t>Initiatives for </a:t>
            </a:r>
            <a:r>
              <a:rPr lang="el-GR" sz="1400" dirty="0"/>
              <a:t> </a:t>
            </a:r>
            <a:r>
              <a:rPr lang="en-US" sz="1400" dirty="0"/>
              <a:t>Open </a:t>
            </a:r>
            <a:r>
              <a:rPr lang="el-GR" sz="1400" dirty="0"/>
              <a:t> </a:t>
            </a:r>
            <a:r>
              <a:rPr lang="en-US" sz="1400" dirty="0"/>
              <a:t>Science </a:t>
            </a:r>
            <a:r>
              <a:rPr lang="el-GR" sz="1400" dirty="0"/>
              <a:t> </a:t>
            </a:r>
            <a:r>
              <a:rPr lang="en-US" sz="1400" dirty="0"/>
              <a:t>in </a:t>
            </a:r>
            <a:r>
              <a:rPr lang="el-GR" sz="1400" dirty="0"/>
              <a:t>  </a:t>
            </a:r>
            <a:r>
              <a:rPr lang="en-US" sz="1400" dirty="0"/>
              <a:t>Europe </a:t>
            </a:r>
            <a:r>
              <a:rPr lang="el-GR" sz="1400" dirty="0"/>
              <a:t> </a:t>
            </a:r>
            <a:r>
              <a:rPr lang="en-US" sz="1400" dirty="0"/>
              <a:t>– </a:t>
            </a:r>
            <a:r>
              <a:rPr lang="el-GR" sz="1400" dirty="0"/>
              <a:t> </a:t>
            </a:r>
            <a:r>
              <a:rPr lang="en-US" sz="1400" dirty="0"/>
              <a:t>29</a:t>
            </a:r>
            <a:r>
              <a:rPr lang="el-GR" sz="1400" dirty="0"/>
              <a:t>  Ιανουαρίου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99448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1189</Words>
  <Application>Microsoft Office PowerPoint</Application>
  <PresentationFormat>Widescreen</PresentationFormat>
  <Paragraphs>198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Helvetica</vt:lpstr>
      <vt:lpstr>Helvetica Neue</vt:lpstr>
      <vt:lpstr>Helvetica Neue Light</vt:lpstr>
      <vt:lpstr>Open Sans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EOSC onboarding template</vt:lpstr>
      <vt:lpstr>Παράδειγμα στο AGORA: HELIX Data</vt:lpstr>
      <vt:lpstr>Ευχαριστούμε!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Athanasaki</dc:creator>
  <cp:lastModifiedBy>Elli Papadopoulou</cp:lastModifiedBy>
  <cp:revision>449</cp:revision>
  <dcterms:created xsi:type="dcterms:W3CDTF">2019-09-25T09:37:53Z</dcterms:created>
  <dcterms:modified xsi:type="dcterms:W3CDTF">2021-01-29T11:55:59Z</dcterms:modified>
</cp:coreProperties>
</file>