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8B8B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DDDD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8B8B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DDDD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8B8B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DDDD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8B8B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DDDD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8B8B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DDDD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8B8B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8B8B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8B8B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FEE9BD-0BF6-498B-B1AD-416419353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B93B82-428D-4308-9D59-A4D0734F0579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 Planiranje</a:t>
          </a:r>
          <a:endParaRPr lang="hr-HR" dirty="0"/>
        </a:p>
      </dgm:t>
    </dgm:pt>
    <dgm:pt modelId="{979D7427-E1DC-4A32-82D5-D916EF3B19F6}" type="parTrans" cxnId="{C95339C4-711C-48E7-B676-530242CC6CDD}">
      <dgm:prSet/>
      <dgm:spPr/>
      <dgm:t>
        <a:bodyPr/>
        <a:lstStyle/>
        <a:p>
          <a:endParaRPr lang="hr-HR"/>
        </a:p>
      </dgm:t>
    </dgm:pt>
    <dgm:pt modelId="{AF8BAC05-A3FB-4F06-A73B-D350DFD3B938}" type="sibTrans" cxnId="{C95339C4-711C-48E7-B676-530242CC6CDD}">
      <dgm:prSet/>
      <dgm:spPr>
        <a:solidFill>
          <a:srgbClr val="800000"/>
        </a:solidFill>
        <a:ln>
          <a:solidFill>
            <a:srgbClr val="990000"/>
          </a:solidFill>
        </a:ln>
      </dgm:spPr>
      <dgm:t>
        <a:bodyPr/>
        <a:lstStyle/>
        <a:p>
          <a:endParaRPr lang="hr-HR"/>
        </a:p>
      </dgm:t>
    </dgm:pt>
    <dgm:pt modelId="{0A31CBB0-7A3C-4CA7-84D8-BA1F62CEB13A}">
      <dgm:prSet phldrT="[Tekst]"/>
      <dgm:spPr>
        <a:solidFill>
          <a:srgbClr val="FFDDDD"/>
        </a:solidFill>
      </dgm:spPr>
      <dgm:t>
        <a:bodyPr/>
        <a:lstStyle/>
        <a:p>
          <a:r>
            <a:rPr lang="hr-HR" dirty="0" smtClean="0"/>
            <a:t>Prikupljanje, obrada, analiza</a:t>
          </a:r>
          <a:endParaRPr lang="hr-HR" dirty="0"/>
        </a:p>
      </dgm:t>
    </dgm:pt>
    <dgm:pt modelId="{37899FBE-C126-4B46-998F-00F549660B94}" type="parTrans" cxnId="{F40E3C25-2447-4B05-BA84-CA7AF95EF026}">
      <dgm:prSet/>
      <dgm:spPr/>
      <dgm:t>
        <a:bodyPr/>
        <a:lstStyle/>
        <a:p>
          <a:endParaRPr lang="hr-HR"/>
        </a:p>
      </dgm:t>
    </dgm:pt>
    <dgm:pt modelId="{DE51D556-908C-4C39-A067-0772621A448F}" type="sibTrans" cxnId="{F40E3C25-2447-4B05-BA84-CA7AF95EF026}">
      <dgm:prSet/>
      <dgm:spPr/>
      <dgm:t>
        <a:bodyPr/>
        <a:lstStyle/>
        <a:p>
          <a:endParaRPr lang="hr-HR"/>
        </a:p>
      </dgm:t>
    </dgm:pt>
    <dgm:pt modelId="{6D641352-C2F0-402E-AE75-9B9495505117}">
      <dgm:prSet phldrT="[Tekst]"/>
      <dgm:spPr>
        <a:solidFill>
          <a:srgbClr val="800000"/>
        </a:solidFill>
      </dgm:spPr>
      <dgm:t>
        <a:bodyPr/>
        <a:lstStyle/>
        <a:p>
          <a:r>
            <a:rPr lang="hr-HR" dirty="0" smtClean="0"/>
            <a:t>Pohrana, razmjena, korištenje</a:t>
          </a:r>
          <a:endParaRPr lang="hr-HR" dirty="0"/>
        </a:p>
      </dgm:t>
    </dgm:pt>
    <dgm:pt modelId="{333401AC-D708-4177-8025-76B572EFC200}" type="parTrans" cxnId="{3C2457EE-6E39-4692-B0BC-F2247635D8B1}">
      <dgm:prSet/>
      <dgm:spPr/>
      <dgm:t>
        <a:bodyPr/>
        <a:lstStyle/>
        <a:p>
          <a:endParaRPr lang="hr-HR"/>
        </a:p>
      </dgm:t>
    </dgm:pt>
    <dgm:pt modelId="{5A8C8944-606B-4C42-81F3-F467A7CA2409}" type="sibTrans" cxnId="{3C2457EE-6E39-4692-B0BC-F2247635D8B1}">
      <dgm:prSet/>
      <dgm:spPr/>
      <dgm:t>
        <a:bodyPr/>
        <a:lstStyle/>
        <a:p>
          <a:endParaRPr lang="hr-HR"/>
        </a:p>
      </dgm:t>
    </dgm:pt>
    <dgm:pt modelId="{FA66D952-BA7E-450B-97C6-8667DF3BBC1E}" type="pres">
      <dgm:prSet presAssocID="{4FFEE9BD-0BF6-498B-B1AD-41641935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51F39CB-9821-4F7F-A57D-57B86C1087BD}" type="pres">
      <dgm:prSet presAssocID="{4FFEE9BD-0BF6-498B-B1AD-4164193533C2}" presName="Name1" presStyleCnt="0"/>
      <dgm:spPr/>
    </dgm:pt>
    <dgm:pt modelId="{25EE2A6E-7FF6-4687-A9C3-4C3A3E6750CE}" type="pres">
      <dgm:prSet presAssocID="{4FFEE9BD-0BF6-498B-B1AD-4164193533C2}" presName="cycle" presStyleCnt="0"/>
      <dgm:spPr/>
    </dgm:pt>
    <dgm:pt modelId="{B2AF55A9-F8BE-4F98-84B4-B6A0F00C5DA8}" type="pres">
      <dgm:prSet presAssocID="{4FFEE9BD-0BF6-498B-B1AD-4164193533C2}" presName="srcNode" presStyleLbl="node1" presStyleIdx="0" presStyleCnt="3"/>
      <dgm:spPr/>
    </dgm:pt>
    <dgm:pt modelId="{7A18C1A9-EC00-4F7E-AD57-600A08B62A51}" type="pres">
      <dgm:prSet presAssocID="{4FFEE9BD-0BF6-498B-B1AD-4164193533C2}" presName="conn" presStyleLbl="parChTrans1D2" presStyleIdx="0" presStyleCnt="1"/>
      <dgm:spPr/>
      <dgm:t>
        <a:bodyPr/>
        <a:lstStyle/>
        <a:p>
          <a:endParaRPr lang="hr-HR"/>
        </a:p>
      </dgm:t>
    </dgm:pt>
    <dgm:pt modelId="{297FDBEE-58E5-444A-9453-DBF16C8D4F8A}" type="pres">
      <dgm:prSet presAssocID="{4FFEE9BD-0BF6-498B-B1AD-4164193533C2}" presName="extraNode" presStyleLbl="node1" presStyleIdx="0" presStyleCnt="3"/>
      <dgm:spPr/>
    </dgm:pt>
    <dgm:pt modelId="{2A62F804-0A1F-4649-B777-91C093E4F213}" type="pres">
      <dgm:prSet presAssocID="{4FFEE9BD-0BF6-498B-B1AD-4164193533C2}" presName="dstNode" presStyleLbl="node1" presStyleIdx="0" presStyleCnt="3"/>
      <dgm:spPr/>
    </dgm:pt>
    <dgm:pt modelId="{93B6B313-5828-4709-ADD1-2146FE55CC4B}" type="pres">
      <dgm:prSet presAssocID="{90B93B82-428D-4308-9D59-A4D0734F0579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0169546B-7DAF-4155-8119-1FA9FA5EB51A}" type="pres">
      <dgm:prSet presAssocID="{90B93B82-428D-4308-9D59-A4D0734F0579}" presName="accent_1" presStyleCnt="0"/>
      <dgm:spPr/>
    </dgm:pt>
    <dgm:pt modelId="{7D39C481-BC78-40D5-A073-6250032771C5}" type="pres">
      <dgm:prSet presAssocID="{90B93B82-428D-4308-9D59-A4D0734F0579}" presName="accentRepeatNode" presStyleLbl="solidFgAcc1" presStyleIdx="0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67354BCF-A345-4C7B-8AE3-219E0DB7E38D}" type="pres">
      <dgm:prSet presAssocID="{0A31CBB0-7A3C-4CA7-84D8-BA1F62CEB13A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EFE79E72-D3A5-4898-8FE8-D6AF2239C6FD}" type="pres">
      <dgm:prSet presAssocID="{0A31CBB0-7A3C-4CA7-84D8-BA1F62CEB13A}" presName="accent_2" presStyleCnt="0"/>
      <dgm:spPr/>
    </dgm:pt>
    <dgm:pt modelId="{6C6E5FF6-22EB-47B3-98DE-3DB93D6BCF7A}" type="pres">
      <dgm:prSet presAssocID="{0A31CBB0-7A3C-4CA7-84D8-BA1F62CEB13A}" presName="accentRepeatNode" presStyleLbl="solidFgAcc1" presStyleIdx="1" presStyleCnt="3"/>
      <dgm:spPr>
        <a:solidFill>
          <a:srgbClr val="FFDDDD"/>
        </a:solidFill>
        <a:ln>
          <a:solidFill>
            <a:schemeClr val="bg1"/>
          </a:solidFill>
        </a:ln>
      </dgm:spPr>
    </dgm:pt>
    <dgm:pt modelId="{49D83BC3-E79C-4D8E-836F-61535F8484DF}" type="pres">
      <dgm:prSet presAssocID="{6D641352-C2F0-402E-AE75-9B949550511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35D888AA-1CD7-4C66-B4DE-E856BA6ABF62}" type="pres">
      <dgm:prSet presAssocID="{6D641352-C2F0-402E-AE75-9B9495505117}" presName="accent_3" presStyleCnt="0"/>
      <dgm:spPr/>
    </dgm:pt>
    <dgm:pt modelId="{AC000440-6A05-4799-8BAD-F062931DE94A}" type="pres">
      <dgm:prSet presAssocID="{6D641352-C2F0-402E-AE75-9B9495505117}" presName="accentRepeatNode" presStyleLbl="solidFgAcc1" presStyleIdx="2" presStyleCnt="3"/>
      <dgm:spPr>
        <a:solidFill>
          <a:srgbClr val="FF8B8B"/>
        </a:solidFill>
        <a:ln>
          <a:solidFill>
            <a:schemeClr val="bg1"/>
          </a:solidFill>
        </a:ln>
      </dgm:spPr>
    </dgm:pt>
  </dgm:ptLst>
  <dgm:cxnLst>
    <dgm:cxn modelId="{203631B7-FAA2-4CE3-8455-E9C7FBD6D0BD}" type="presOf" srcId="{4FFEE9BD-0BF6-498B-B1AD-4164193533C2}" destId="{FA66D952-BA7E-450B-97C6-8667DF3BBC1E}" srcOrd="0" destOrd="0" presId="urn:microsoft.com/office/officeart/2008/layout/VerticalCurvedList"/>
    <dgm:cxn modelId="{F8830EC9-7876-470E-822C-2A56CABA68E5}" type="presOf" srcId="{6D641352-C2F0-402E-AE75-9B9495505117}" destId="{49D83BC3-E79C-4D8E-836F-61535F8484DF}" srcOrd="0" destOrd="0" presId="urn:microsoft.com/office/officeart/2008/layout/VerticalCurvedList"/>
    <dgm:cxn modelId="{C95339C4-711C-48E7-B676-530242CC6CDD}" srcId="{4FFEE9BD-0BF6-498B-B1AD-4164193533C2}" destId="{90B93B82-428D-4308-9D59-A4D0734F0579}" srcOrd="0" destOrd="0" parTransId="{979D7427-E1DC-4A32-82D5-D916EF3B19F6}" sibTransId="{AF8BAC05-A3FB-4F06-A73B-D350DFD3B938}"/>
    <dgm:cxn modelId="{05A436F5-C171-4403-A9E5-91188F1F660D}" type="presOf" srcId="{0A31CBB0-7A3C-4CA7-84D8-BA1F62CEB13A}" destId="{67354BCF-A345-4C7B-8AE3-219E0DB7E38D}" srcOrd="0" destOrd="0" presId="urn:microsoft.com/office/officeart/2008/layout/VerticalCurvedList"/>
    <dgm:cxn modelId="{08ABBF04-0CD3-4333-AECC-19F70E37437A}" type="presOf" srcId="{90B93B82-428D-4308-9D59-A4D0734F0579}" destId="{93B6B313-5828-4709-ADD1-2146FE55CC4B}" srcOrd="0" destOrd="0" presId="urn:microsoft.com/office/officeart/2008/layout/VerticalCurvedList"/>
    <dgm:cxn modelId="{3C2457EE-6E39-4692-B0BC-F2247635D8B1}" srcId="{4FFEE9BD-0BF6-498B-B1AD-4164193533C2}" destId="{6D641352-C2F0-402E-AE75-9B9495505117}" srcOrd="2" destOrd="0" parTransId="{333401AC-D708-4177-8025-76B572EFC200}" sibTransId="{5A8C8944-606B-4C42-81F3-F467A7CA2409}"/>
    <dgm:cxn modelId="{0EBD55F4-1551-4923-B692-EC2A209FE40A}" type="presOf" srcId="{AF8BAC05-A3FB-4F06-A73B-D350DFD3B938}" destId="{7A18C1A9-EC00-4F7E-AD57-600A08B62A51}" srcOrd="0" destOrd="0" presId="urn:microsoft.com/office/officeart/2008/layout/VerticalCurvedList"/>
    <dgm:cxn modelId="{F40E3C25-2447-4B05-BA84-CA7AF95EF026}" srcId="{4FFEE9BD-0BF6-498B-B1AD-4164193533C2}" destId="{0A31CBB0-7A3C-4CA7-84D8-BA1F62CEB13A}" srcOrd="1" destOrd="0" parTransId="{37899FBE-C126-4B46-998F-00F549660B94}" sibTransId="{DE51D556-908C-4C39-A067-0772621A448F}"/>
    <dgm:cxn modelId="{B6465DA2-5D7D-4EDA-9A86-FF298743E894}" type="presParOf" srcId="{FA66D952-BA7E-450B-97C6-8667DF3BBC1E}" destId="{651F39CB-9821-4F7F-A57D-57B86C1087BD}" srcOrd="0" destOrd="0" presId="urn:microsoft.com/office/officeart/2008/layout/VerticalCurvedList"/>
    <dgm:cxn modelId="{6B331470-D528-40D0-8EFD-155E2C350168}" type="presParOf" srcId="{651F39CB-9821-4F7F-A57D-57B86C1087BD}" destId="{25EE2A6E-7FF6-4687-A9C3-4C3A3E6750CE}" srcOrd="0" destOrd="0" presId="urn:microsoft.com/office/officeart/2008/layout/VerticalCurvedList"/>
    <dgm:cxn modelId="{30CCF836-171E-4083-B019-A053EEFD57E1}" type="presParOf" srcId="{25EE2A6E-7FF6-4687-A9C3-4C3A3E6750CE}" destId="{B2AF55A9-F8BE-4F98-84B4-B6A0F00C5DA8}" srcOrd="0" destOrd="0" presId="urn:microsoft.com/office/officeart/2008/layout/VerticalCurvedList"/>
    <dgm:cxn modelId="{504EABB3-72F4-4022-B3C5-9E72925364DF}" type="presParOf" srcId="{25EE2A6E-7FF6-4687-A9C3-4C3A3E6750CE}" destId="{7A18C1A9-EC00-4F7E-AD57-600A08B62A51}" srcOrd="1" destOrd="0" presId="urn:microsoft.com/office/officeart/2008/layout/VerticalCurvedList"/>
    <dgm:cxn modelId="{1E67CE0C-4DC1-420C-BBEC-9832BD4ACE7A}" type="presParOf" srcId="{25EE2A6E-7FF6-4687-A9C3-4C3A3E6750CE}" destId="{297FDBEE-58E5-444A-9453-DBF16C8D4F8A}" srcOrd="2" destOrd="0" presId="urn:microsoft.com/office/officeart/2008/layout/VerticalCurvedList"/>
    <dgm:cxn modelId="{5D33EFBE-AFC3-4E23-ACED-D40F11E14E7F}" type="presParOf" srcId="{25EE2A6E-7FF6-4687-A9C3-4C3A3E6750CE}" destId="{2A62F804-0A1F-4649-B777-91C093E4F213}" srcOrd="3" destOrd="0" presId="urn:microsoft.com/office/officeart/2008/layout/VerticalCurvedList"/>
    <dgm:cxn modelId="{965E8ABE-30D0-4CF4-B205-42CCE73E1C9A}" type="presParOf" srcId="{651F39CB-9821-4F7F-A57D-57B86C1087BD}" destId="{93B6B313-5828-4709-ADD1-2146FE55CC4B}" srcOrd="1" destOrd="0" presId="urn:microsoft.com/office/officeart/2008/layout/VerticalCurvedList"/>
    <dgm:cxn modelId="{83DC183A-2070-40D8-AAB9-C2FAE9B5749B}" type="presParOf" srcId="{651F39CB-9821-4F7F-A57D-57B86C1087BD}" destId="{0169546B-7DAF-4155-8119-1FA9FA5EB51A}" srcOrd="2" destOrd="0" presId="urn:microsoft.com/office/officeart/2008/layout/VerticalCurvedList"/>
    <dgm:cxn modelId="{53E90677-BCA8-4A4C-8A80-FBC9BBC85DCA}" type="presParOf" srcId="{0169546B-7DAF-4155-8119-1FA9FA5EB51A}" destId="{7D39C481-BC78-40D5-A073-6250032771C5}" srcOrd="0" destOrd="0" presId="urn:microsoft.com/office/officeart/2008/layout/VerticalCurvedList"/>
    <dgm:cxn modelId="{AC25C401-0D75-4394-9CAA-8A38B620F996}" type="presParOf" srcId="{651F39CB-9821-4F7F-A57D-57B86C1087BD}" destId="{67354BCF-A345-4C7B-8AE3-219E0DB7E38D}" srcOrd="3" destOrd="0" presId="urn:microsoft.com/office/officeart/2008/layout/VerticalCurvedList"/>
    <dgm:cxn modelId="{57FA972B-5954-4D4E-904C-F882F5112919}" type="presParOf" srcId="{651F39CB-9821-4F7F-A57D-57B86C1087BD}" destId="{EFE79E72-D3A5-4898-8FE8-D6AF2239C6FD}" srcOrd="4" destOrd="0" presId="urn:microsoft.com/office/officeart/2008/layout/VerticalCurvedList"/>
    <dgm:cxn modelId="{6E544F6F-3CF0-48A1-95D8-D1AA19DF5FF0}" type="presParOf" srcId="{EFE79E72-D3A5-4898-8FE8-D6AF2239C6FD}" destId="{6C6E5FF6-22EB-47B3-98DE-3DB93D6BCF7A}" srcOrd="0" destOrd="0" presId="urn:microsoft.com/office/officeart/2008/layout/VerticalCurvedList"/>
    <dgm:cxn modelId="{33E79DC4-8CF8-45CB-A927-8C989A6152D3}" type="presParOf" srcId="{651F39CB-9821-4F7F-A57D-57B86C1087BD}" destId="{49D83BC3-E79C-4D8E-836F-61535F8484DF}" srcOrd="5" destOrd="0" presId="urn:microsoft.com/office/officeart/2008/layout/VerticalCurvedList"/>
    <dgm:cxn modelId="{E0194E2E-8E69-4E76-82F6-02DC73D92D11}" type="presParOf" srcId="{651F39CB-9821-4F7F-A57D-57B86C1087BD}" destId="{35D888AA-1CD7-4C66-B4DE-E856BA6ABF62}" srcOrd="6" destOrd="0" presId="urn:microsoft.com/office/officeart/2008/layout/VerticalCurvedList"/>
    <dgm:cxn modelId="{A15AC86D-B26F-49CF-84CD-22F822D5F473}" type="presParOf" srcId="{35D888AA-1CD7-4C66-B4DE-E856BA6ABF62}" destId="{AC000440-6A05-4799-8BAD-F062931DE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2813880" y="-433731"/>
          <a:ext cx="3357763" cy="3357763"/>
        </a:xfrm>
        <a:prstGeom prst="blockArc">
          <a:avLst>
            <a:gd name="adj1" fmla="val 18900000"/>
            <a:gd name="adj2" fmla="val 2700000"/>
            <a:gd name="adj3" fmla="val 64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49688" y="249030"/>
          <a:ext cx="3081123" cy="49806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3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 Planiranje</a:t>
          </a:r>
          <a:endParaRPr lang="hr-HR" sz="1500" kern="1200" dirty="0"/>
        </a:p>
      </dsp:txBody>
      <dsp:txXfrm>
        <a:off x="374001" y="273343"/>
        <a:ext cx="3032497" cy="449434"/>
      </dsp:txXfrm>
    </dsp:sp>
    <dsp:sp modelId="{7D39C481-BC78-40D5-A073-6250032771C5}">
      <dsp:nvSpPr>
        <dsp:cNvPr id="0" name=""/>
        <dsp:cNvSpPr/>
      </dsp:nvSpPr>
      <dsp:spPr>
        <a:xfrm>
          <a:off x="38400" y="186772"/>
          <a:ext cx="622575" cy="622575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530732" y="996120"/>
          <a:ext cx="2900078" cy="49806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3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Prikupljanje, obrada, analiza</a:t>
          </a:r>
          <a:endParaRPr lang="hr-HR" sz="1500" kern="1200" dirty="0"/>
        </a:p>
      </dsp:txBody>
      <dsp:txXfrm>
        <a:off x="555045" y="1020433"/>
        <a:ext cx="2851452" cy="449434"/>
      </dsp:txXfrm>
    </dsp:sp>
    <dsp:sp modelId="{6C6E5FF6-22EB-47B3-98DE-3DB93D6BCF7A}">
      <dsp:nvSpPr>
        <dsp:cNvPr id="0" name=""/>
        <dsp:cNvSpPr/>
      </dsp:nvSpPr>
      <dsp:spPr>
        <a:xfrm>
          <a:off x="219445" y="933862"/>
          <a:ext cx="622575" cy="622575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49688" y="1743210"/>
          <a:ext cx="3081123" cy="49806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3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Pohrana, razmjena, korištenje</a:t>
          </a:r>
          <a:endParaRPr lang="hr-HR" sz="1500" kern="1200" dirty="0"/>
        </a:p>
      </dsp:txBody>
      <dsp:txXfrm>
        <a:off x="374001" y="1767523"/>
        <a:ext cx="3032497" cy="449434"/>
      </dsp:txXfrm>
    </dsp:sp>
    <dsp:sp modelId="{AC000440-6A05-4799-8BAD-F062931DE94A}">
      <dsp:nvSpPr>
        <dsp:cNvPr id="0" name=""/>
        <dsp:cNvSpPr/>
      </dsp:nvSpPr>
      <dsp:spPr>
        <a:xfrm>
          <a:off x="38400" y="1680952"/>
          <a:ext cx="622575" cy="622575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C1A9-EC00-4F7E-AD57-600A08B62A51}">
      <dsp:nvSpPr>
        <dsp:cNvPr id="0" name=""/>
        <dsp:cNvSpPr/>
      </dsp:nvSpPr>
      <dsp:spPr>
        <a:xfrm>
          <a:off x="-3219313" y="-495368"/>
          <a:ext cx="3839388" cy="3839388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solidFill>
          <a:srgbClr val="8000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313-5828-4709-ADD1-2146FE55CC4B}">
      <dsp:nvSpPr>
        <dsp:cNvPr id="0" name=""/>
        <dsp:cNvSpPr/>
      </dsp:nvSpPr>
      <dsp:spPr>
        <a:xfrm>
          <a:off x="398712" y="284865"/>
          <a:ext cx="3688491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Planiranje</a:t>
          </a:r>
          <a:endParaRPr lang="hr-HR" sz="1800" kern="1200" dirty="0"/>
        </a:p>
      </dsp:txBody>
      <dsp:txXfrm>
        <a:off x="426524" y="312677"/>
        <a:ext cx="3632867" cy="514106"/>
      </dsp:txXfrm>
    </dsp:sp>
    <dsp:sp modelId="{7D39C481-BC78-40D5-A073-6250032771C5}">
      <dsp:nvSpPr>
        <dsp:cNvPr id="0" name=""/>
        <dsp:cNvSpPr/>
      </dsp:nvSpPr>
      <dsp:spPr>
        <a:xfrm>
          <a:off x="42631" y="213648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4BCF-A345-4C7B-8AE3-219E0DB7E38D}">
      <dsp:nvSpPr>
        <dsp:cNvPr id="0" name=""/>
        <dsp:cNvSpPr/>
      </dsp:nvSpPr>
      <dsp:spPr>
        <a:xfrm>
          <a:off x="605809" y="1139460"/>
          <a:ext cx="3481394" cy="569730"/>
        </a:xfrm>
        <a:prstGeom prst="roundRect">
          <a:avLst/>
        </a:prstGeom>
        <a:solidFill>
          <a:srgbClr val="FF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Prikupljanje, obrada, analiza</a:t>
          </a:r>
          <a:endParaRPr lang="hr-HR" sz="1800" kern="1200" dirty="0"/>
        </a:p>
      </dsp:txBody>
      <dsp:txXfrm>
        <a:off x="633621" y="1167272"/>
        <a:ext cx="3425770" cy="514106"/>
      </dsp:txXfrm>
    </dsp:sp>
    <dsp:sp modelId="{6C6E5FF6-22EB-47B3-98DE-3DB93D6BCF7A}">
      <dsp:nvSpPr>
        <dsp:cNvPr id="0" name=""/>
        <dsp:cNvSpPr/>
      </dsp:nvSpPr>
      <dsp:spPr>
        <a:xfrm>
          <a:off x="249728" y="1068244"/>
          <a:ext cx="712163" cy="712163"/>
        </a:xfrm>
        <a:prstGeom prst="ellipse">
          <a:avLst/>
        </a:prstGeom>
        <a:solidFill>
          <a:srgbClr val="FFDDD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3BC3-E79C-4D8E-836F-61535F8484DF}">
      <dsp:nvSpPr>
        <dsp:cNvPr id="0" name=""/>
        <dsp:cNvSpPr/>
      </dsp:nvSpPr>
      <dsp:spPr>
        <a:xfrm>
          <a:off x="398712" y="1994056"/>
          <a:ext cx="3688491" cy="56973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Pohrana, razmjena, korištenje</a:t>
          </a:r>
          <a:endParaRPr lang="hr-HR" sz="1800" kern="1200" dirty="0"/>
        </a:p>
      </dsp:txBody>
      <dsp:txXfrm>
        <a:off x="426524" y="2021868"/>
        <a:ext cx="3632867" cy="514106"/>
      </dsp:txXfrm>
    </dsp:sp>
    <dsp:sp modelId="{AC000440-6A05-4799-8BAD-F062931DE94A}">
      <dsp:nvSpPr>
        <dsp:cNvPr id="0" name=""/>
        <dsp:cNvSpPr/>
      </dsp:nvSpPr>
      <dsp:spPr>
        <a:xfrm>
          <a:off x="42631" y="1922840"/>
          <a:ext cx="712163" cy="712163"/>
        </a:xfrm>
        <a:prstGeom prst="ellipse">
          <a:avLst/>
        </a:prstGeom>
        <a:solidFill>
          <a:srgbClr val="FF8B8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CE15A-41BE-40CA-A030-BFEEF72A11BD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DC98-384C-4B8C-9E65-5FE107CE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23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43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396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44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87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81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516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9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41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766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98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26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06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16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8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9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76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66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85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hyperlink" Target="http://creativecommons.org/licenses/by-nc-nd/4.0/deed.hr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>
  <p:cSld name="Naslovni slaj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68" y="0"/>
            <a:ext cx="12321472" cy="6880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25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3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5183189" y="987433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381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75"/>
              <a:buChar char="•"/>
              <a:defRPr sz="2100"/>
            </a:lvl2pPr>
            <a:lvl3pPr marL="1828754" lvl="2" indent="-41909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/>
            </a:lvl3pPr>
            <a:lvl4pPr marL="2438339" lvl="3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Char char="•"/>
              <a:defRPr sz="1500"/>
            </a:lvl4pPr>
            <a:lvl5pPr marL="3047924" lvl="4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Char char="•"/>
              <a:defRPr sz="1500"/>
            </a:lvl5pPr>
            <a:lvl6pPr marL="3657509" lvl="5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6pPr>
            <a:lvl7pPr marL="4267093" lvl="6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7pPr>
            <a:lvl8pPr marL="4876678" lvl="7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8pPr>
            <a:lvl9pPr marL="5486263" lvl="8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839789" y="2057403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88"/>
              <a:buNone/>
              <a:defRPr sz="105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900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5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2"/>
          </p:nvPr>
        </p:nvSpPr>
        <p:spPr>
          <a:xfrm>
            <a:off x="5183189" y="987433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7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39789" y="2057403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88"/>
              <a:buNone/>
              <a:defRPr sz="105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900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27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51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 rot="5400000">
            <a:off x="7133434" y="1956598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44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D2072A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45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047" y="5736001"/>
            <a:ext cx="12211996" cy="887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37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>
  <p:cSld name="Zadnji slaj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7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00" y="5736000"/>
            <a:ext cx="12267059" cy="89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676728" y="4029916"/>
            <a:ext cx="3600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sz="1200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728" y="5339718"/>
            <a:ext cx="1224000" cy="48367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3228092" y="4057360"/>
            <a:ext cx="3683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Ovo djelo je dano na korištenje pod licencom Creative Commons </a:t>
            </a:r>
            <a:r>
              <a:rPr lang="hr-HR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Imenovanje-Nekomercijalno-Bez prerada</a:t>
            </a: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4.0 međunarodna. 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974" y="4017167"/>
            <a:ext cx="1846633" cy="59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1140828" y="4832645"/>
            <a:ext cx="1605568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www.srce.unizg.hr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3057718" y="4832647"/>
            <a:ext cx="4042132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creativecommons.org/licenses/by-nc-nd/4.0/deed.hr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8062668" y="4788173"/>
            <a:ext cx="2828125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www.srce.unizg.hr/otvoreni-pristup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" descr="http://mirrors.creativecommons.org/presskit/buttons/88x31/png/by-nc-nd.pn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1421" y="5391395"/>
            <a:ext cx="1234723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0998" y="6381429"/>
            <a:ext cx="1317667" cy="35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0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0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75"/>
              <a:buFont typeface="Arial"/>
              <a:buNone/>
              <a:defRPr sz="45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5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75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27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3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 b="1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 b="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 b="1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839789" y="250507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617220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 b="1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 b="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 b="1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4"/>
          </p:nvPr>
        </p:nvSpPr>
        <p:spPr>
          <a:xfrm>
            <a:off x="6172206" y="250507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95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31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C3C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86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788"/>
              <a:buFont typeface="Arial"/>
              <a:buChar char="•"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101311" y="6354000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106370" y="6353787"/>
            <a:ext cx="790245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273803" y="6353787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301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86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788"/>
              <a:buFont typeface="Arial"/>
              <a:buChar char="•"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87200" y="5736000"/>
            <a:ext cx="12267059" cy="89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0998" y="6381429"/>
            <a:ext cx="1317667" cy="35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70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ining.ni4os.eu/mod/feedback/view.php?id=677" TargetMode="External"/><Relationship Id="rId3" Type="http://schemas.openxmlformats.org/officeDocument/2006/relationships/hyperlink" Target="https://dabar.srce.hr/" TargetMode="External"/><Relationship Id="rId7" Type="http://schemas.openxmlformats.org/officeDocument/2006/relationships/hyperlink" Target="https://puh.srce.h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rce.unizg.hr/files/srce/docs/suradnja/RDA/autor_skuppodataka_readmepredlozak_0.docx" TargetMode="External"/><Relationship Id="rId5" Type="http://schemas.openxmlformats.org/officeDocument/2006/relationships/hyperlink" Target="https://urn.nsk.hr/urn:nbn:hr:102:810090" TargetMode="External"/><Relationship Id="rId4" Type="http://schemas.openxmlformats.org/officeDocument/2006/relationships/hyperlink" Target="https://youtu.be/pDiOUgD6yy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srce.unizg.hr/files/srce/docs/suradnja/RDA/autor_skuppodataka_readmepredlozak_0.docx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mailto:puh@srce.hr" TargetMode="Externa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https://puh.srce.hr/" TargetMode="External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r>
              <a:rPr lang="hr-HR" dirty="0"/>
              <a:t>Čuvanje, razmjena i pohrana istraživačkih podataka</a:t>
            </a:r>
            <a:endParaRPr dirty="0"/>
          </a:p>
        </p:txBody>
      </p:sp>
      <p:sp>
        <p:nvSpPr>
          <p:cNvPr id="569" name="Google Shape;569;p6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ts val="1300"/>
            </a:pPr>
            <a:r>
              <a:rPr lang="hr-HR" sz="2400" b="1" dirty="0">
                <a:solidFill>
                  <a:schemeClr val="bg1"/>
                </a:solidFill>
              </a:rPr>
              <a:t>Sustavi Dabar i Puh</a:t>
            </a:r>
            <a:endParaRPr sz="2400" b="1" dirty="0">
              <a:solidFill>
                <a:schemeClr val="bg1"/>
              </a:solidFill>
            </a:endParaRPr>
          </a:p>
          <a:p>
            <a:pPr marL="0" indent="0"/>
            <a:endParaRPr dirty="0"/>
          </a:p>
        </p:txBody>
      </p:sp>
      <p:sp>
        <p:nvSpPr>
          <p:cNvPr id="2" name="TekstniOkvir 1"/>
          <p:cNvSpPr txBox="1"/>
          <p:nvPr/>
        </p:nvSpPr>
        <p:spPr>
          <a:xfrm>
            <a:off x="337013" y="5257801"/>
            <a:ext cx="8073044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hr-HR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Kristina Posavec, Sveučilište u Zagrebu, Sveučilišni računski centar (Srce)</a:t>
            </a: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93963" y="190059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NI4OS-Europe edukacija za istraživačku zajednicu:</a:t>
            </a:r>
            <a:endParaRPr lang="hr-HR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E-Infrastruktura u životnom ciklusu podataka </a:t>
            </a:r>
            <a:r>
              <a:rPr lang="hr-HR" dirty="0">
                <a:solidFill>
                  <a:schemeClr val="lt1"/>
                </a:solidFill>
                <a:sym typeface="Arial"/>
              </a:rPr>
              <a:t>(</a:t>
            </a:r>
            <a:r>
              <a:rPr lang="hr-HR" dirty="0">
                <a:solidFill>
                  <a:schemeClr val="lt1"/>
                </a:solidFill>
              </a:rPr>
              <a:t>National </a:t>
            </a:r>
            <a:r>
              <a:rPr lang="hr-HR" dirty="0" err="1">
                <a:solidFill>
                  <a:schemeClr val="lt1"/>
                </a:solidFill>
              </a:rPr>
              <a:t>End-User</a:t>
            </a:r>
            <a:r>
              <a:rPr lang="hr-HR" dirty="0">
                <a:solidFill>
                  <a:schemeClr val="lt1"/>
                </a:solidFill>
              </a:rPr>
              <a:t> NI4OS Training)</a:t>
            </a:r>
            <a:endParaRPr lang="hr-HR" dirty="0">
              <a:solidFill>
                <a:schemeClr val="lt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6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3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Pohrana, dugoročno čuvanje i diseminacija istraživačkih podataka</a:t>
            </a:r>
            <a:endParaRPr/>
          </a:p>
        </p:txBody>
      </p:sp>
      <p:sp>
        <p:nvSpPr>
          <p:cNvPr id="817" name="Google Shape;817;p7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85253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b="1" dirty="0"/>
              <a:t>Dabar (Digitalni akademski arhivi i repozitoriji) </a:t>
            </a:r>
            <a:r>
              <a:rPr lang="hr-HR" dirty="0"/>
              <a:t>omogućavaju pohranu, dugoročno čuvanje i diseminaciju digitalnih sadržaja uključujući i skupove istraživačkih podataka.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Namjena repozitorija uspostavljenih u Dabru jest dugoročno čuvanje i dijeljenje konačne verzije podataka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Pohrana skupova podataka u Dabru usklađena je s FAIR principima: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svaki skup podataka opisuje se standardnim skupom </a:t>
            </a:r>
            <a:r>
              <a:rPr lang="hr-HR" dirty="0" err="1"/>
              <a:t>metapodataka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dodjeljuje mu se trajni identifikator (URN:NBN)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postoje sučelja za pretraživanje</a:t>
            </a:r>
            <a:endParaRPr dirty="0"/>
          </a:p>
          <a:p>
            <a:pPr marL="514324" lvl="1" indent="-171442">
              <a:buSzPts val="1100"/>
            </a:pPr>
            <a:r>
              <a:rPr lang="hr-HR" dirty="0" err="1"/>
              <a:t>metapodaci</a:t>
            </a:r>
            <a:r>
              <a:rPr lang="hr-HR" dirty="0"/>
              <a:t> se prosljeđuju u druge servise poput </a:t>
            </a:r>
            <a:r>
              <a:rPr lang="hr-HR" dirty="0" err="1"/>
              <a:t>OpenAIRE</a:t>
            </a:r>
            <a:r>
              <a:rPr lang="hr-HR" dirty="0"/>
              <a:t> portala ili Google </a:t>
            </a:r>
            <a:r>
              <a:rPr lang="hr-HR" dirty="0" err="1"/>
              <a:t>Scholara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omogućeno je definiranje prava korištenja.</a:t>
            </a:r>
            <a:endParaRPr dirty="0"/>
          </a:p>
          <a:p>
            <a:pPr marL="171442" indent="-57145">
              <a:buSzPts val="1350"/>
              <a:buNone/>
            </a:pPr>
            <a:endParaRPr dirty="0"/>
          </a:p>
        </p:txBody>
      </p:sp>
      <p:grpSp>
        <p:nvGrpSpPr>
          <p:cNvPr id="19" name="Grupa 18"/>
          <p:cNvGrpSpPr/>
          <p:nvPr/>
        </p:nvGrpSpPr>
        <p:grpSpPr>
          <a:xfrm>
            <a:off x="6808797" y="2126269"/>
            <a:ext cx="4123196" cy="2848652"/>
            <a:chOff x="1143000" y="1047750"/>
            <a:chExt cx="4572000" cy="3048000"/>
          </a:xfrm>
        </p:grpSpPr>
        <p:graphicFrame>
          <p:nvGraphicFramePr>
            <p:cNvPr id="20" name="Dijagram 19"/>
            <p:cNvGraphicFramePr/>
            <p:nvPr>
              <p:extLst/>
            </p:nvPr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TekstniOkvir 20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TekstniOkvir 21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7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4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Pohrana, dugoročno čuvanje i diseminacija istraživačkih podataka</a:t>
            </a:r>
            <a:endParaRPr/>
          </a:p>
        </p:txBody>
      </p:sp>
      <p:sp>
        <p:nvSpPr>
          <p:cNvPr id="838" name="Google Shape;838;p7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23211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84">
              <a:spcBef>
                <a:spcPts val="0"/>
              </a:spcBef>
              <a:buSzPct val="96296"/>
            </a:pPr>
            <a:r>
              <a:rPr lang="hr-HR" dirty="0"/>
              <a:t>Osim istraživačkih podataka, Dabar omogućava pohranu i ostalih sadržaja koji nastaju kroz istraživačke i obrazovne procese: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znanstveni i stručni radovi objavljeni u časopisima ili zbornicima,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knjige i poglavlja knjiga, 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disertacije, diplomski i završni radovi, 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obrazovni sadržaji, 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multimedijalni sadržaji (umjetničke fotografije, audio zapisi, video zapisi)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izlaganja na skupovima</a:t>
            </a:r>
            <a:endParaRPr dirty="0"/>
          </a:p>
          <a:p>
            <a:pPr marL="514324" lvl="1" indent="-171484">
              <a:buSzPct val="97777"/>
            </a:pPr>
            <a:r>
              <a:rPr lang="hr-HR" dirty="0"/>
              <a:t>ostale vrste dokumenata:, </a:t>
            </a:r>
            <a:endParaRPr dirty="0"/>
          </a:p>
          <a:p>
            <a:pPr marL="857207" lvl="2" indent="-171441">
              <a:buSzPct val="98716"/>
            </a:pPr>
            <a:r>
              <a:rPr lang="hr-HR" dirty="0"/>
              <a:t>planovi,</a:t>
            </a:r>
            <a:endParaRPr dirty="0"/>
          </a:p>
          <a:p>
            <a:pPr marL="857207" lvl="2" indent="-171441">
              <a:buSzPct val="98716"/>
            </a:pPr>
            <a:r>
              <a:rPr lang="hr-HR" dirty="0"/>
              <a:t>studije,  </a:t>
            </a:r>
            <a:endParaRPr dirty="0"/>
          </a:p>
          <a:p>
            <a:pPr marL="857207" lvl="2" indent="-171441">
              <a:buSzPct val="98716"/>
            </a:pPr>
            <a:r>
              <a:rPr lang="hr-HR" dirty="0"/>
              <a:t>elaborati, </a:t>
            </a:r>
            <a:endParaRPr dirty="0"/>
          </a:p>
          <a:p>
            <a:pPr marL="857207" lvl="2" indent="-171441">
              <a:buSzPct val="98716"/>
            </a:pPr>
            <a:r>
              <a:rPr lang="hr-HR" dirty="0"/>
              <a:t>projektni prijedlozi i izvještaji, </a:t>
            </a:r>
            <a:endParaRPr dirty="0"/>
          </a:p>
          <a:p>
            <a:pPr marL="857207" lvl="2" indent="-171441">
              <a:buSzPct val="98716"/>
            </a:pPr>
            <a:r>
              <a:rPr lang="hr-HR" dirty="0"/>
              <a:t>tehnička dokumentacija, </a:t>
            </a:r>
            <a:endParaRPr dirty="0"/>
          </a:p>
          <a:p>
            <a:pPr marL="171442" indent="-171484">
              <a:buSzPct val="96296"/>
            </a:pPr>
            <a:r>
              <a:rPr lang="hr-HR" dirty="0"/>
              <a:t>Pohranu u repozitorij može napraviti autor podataka ili urednik repozitorija</a:t>
            </a:r>
            <a:endParaRPr dirty="0"/>
          </a:p>
          <a:p>
            <a:pPr marL="171442" indent="-171484">
              <a:buSzPct val="96296"/>
            </a:pPr>
            <a:r>
              <a:rPr lang="hr-HR" dirty="0"/>
              <a:t>Svi repozitoriji u Dabru usklađeni su s  </a:t>
            </a:r>
            <a:r>
              <a:rPr lang="hr-HR" b="1" dirty="0" err="1"/>
              <a:t>OpenAIRE</a:t>
            </a:r>
            <a:r>
              <a:rPr lang="hr-HR" dirty="0"/>
              <a:t> smjernicama te je većina uključena u </a:t>
            </a:r>
            <a:r>
              <a:rPr lang="hr-HR" dirty="0" err="1"/>
              <a:t>OpenAIRE</a:t>
            </a:r>
            <a:r>
              <a:rPr lang="hr-HR" dirty="0"/>
              <a:t> portal</a:t>
            </a:r>
            <a:endParaRPr dirty="0"/>
          </a:p>
          <a:p>
            <a:pPr marL="171442" indent="-171484">
              <a:buSzPct val="96296"/>
            </a:pPr>
            <a:r>
              <a:rPr lang="hr-HR" dirty="0"/>
              <a:t>Dabar pruža podršku za uključivanje onima koji se još nisu uključili, a sam postupak registracije traje 10 minuta te ga odrađuje urednik repozitorija.</a:t>
            </a:r>
            <a:endParaRPr dirty="0"/>
          </a:p>
          <a:p>
            <a:pPr marL="171442" indent="-82883">
              <a:buSzPct val="100000"/>
              <a:buNone/>
            </a:pPr>
            <a:endParaRPr dirty="0"/>
          </a:p>
        </p:txBody>
      </p:sp>
      <p:grpSp>
        <p:nvGrpSpPr>
          <p:cNvPr id="19" name="Grupa 18"/>
          <p:cNvGrpSpPr/>
          <p:nvPr/>
        </p:nvGrpSpPr>
        <p:grpSpPr>
          <a:xfrm>
            <a:off x="6999478" y="2132047"/>
            <a:ext cx="4123196" cy="2848652"/>
            <a:chOff x="1143000" y="1047750"/>
            <a:chExt cx="4572000" cy="3048000"/>
          </a:xfrm>
        </p:grpSpPr>
        <p:graphicFrame>
          <p:nvGraphicFramePr>
            <p:cNvPr id="20" name="Dijagram 19"/>
            <p:cNvGraphicFramePr/>
            <p:nvPr>
              <p:extLst/>
            </p:nvPr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TekstniOkvir 20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TekstniOkvir 21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7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Unos skupa podataka u institucijski repozitorij</a:t>
            </a:r>
            <a:endParaRPr/>
          </a:p>
        </p:txBody>
      </p:sp>
      <p:pic>
        <p:nvPicPr>
          <p:cNvPr id="860" name="Google Shape;860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0435" y="1690692"/>
            <a:ext cx="6991133" cy="4189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6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Unos skupa podataka u institucijski repozitorij</a:t>
            </a:r>
            <a:endParaRPr/>
          </a:p>
        </p:txBody>
      </p:sp>
      <p:sp>
        <p:nvSpPr>
          <p:cNvPr id="866" name="Google Shape;866;p7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1300"/>
              <a:buNone/>
            </a:pPr>
            <a:r>
              <a:rPr lang="hr-HR" sz="2133" dirty="0"/>
              <a:t>Prikaz osnovnih koraka za unos skupa podataka</a:t>
            </a:r>
            <a:endParaRPr sz="2133" dirty="0"/>
          </a:p>
          <a:p>
            <a:pPr marL="0" indent="0" algn="ctr">
              <a:buSzPts val="1350"/>
              <a:buNone/>
            </a:pPr>
            <a:endParaRPr dirty="0"/>
          </a:p>
        </p:txBody>
      </p:sp>
      <p:grpSp>
        <p:nvGrpSpPr>
          <p:cNvPr id="867" name="Google Shape;867;p76"/>
          <p:cNvGrpSpPr/>
          <p:nvPr/>
        </p:nvGrpSpPr>
        <p:grpSpPr>
          <a:xfrm>
            <a:off x="2667129" y="3210018"/>
            <a:ext cx="6857744" cy="791277"/>
            <a:chOff x="2262" y="834205"/>
            <a:chExt cx="5143308" cy="593458"/>
          </a:xfrm>
        </p:grpSpPr>
        <p:sp>
          <p:nvSpPr>
            <p:cNvPr id="868" name="Google Shape;868;p76"/>
            <p:cNvSpPr/>
            <p:nvPr/>
          </p:nvSpPr>
          <p:spPr>
            <a:xfrm>
              <a:off x="2262" y="834205"/>
              <a:ext cx="989097" cy="593458"/>
            </a:xfrm>
            <a:prstGeom prst="roundRect">
              <a:avLst>
                <a:gd name="adj" fmla="val 10000"/>
              </a:avLst>
            </a:prstGeom>
            <a:solidFill>
              <a:srgbClr val="FFA5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76"/>
            <p:cNvSpPr txBox="1"/>
            <p:nvPr/>
          </p:nvSpPr>
          <p:spPr>
            <a:xfrm>
              <a:off x="19644" y="851587"/>
              <a:ext cx="954333" cy="558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1100"/>
              </a:pPr>
              <a:r>
                <a:rPr lang="hr-HR" sz="146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14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Metapodaci</a:t>
              </a:r>
              <a:endParaRPr sz="14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76"/>
            <p:cNvSpPr/>
            <p:nvPr/>
          </p:nvSpPr>
          <p:spPr>
            <a:xfrm>
              <a:off x="1090270" y="1008286"/>
              <a:ext cx="209688" cy="2452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6"/>
            <p:cNvSpPr txBox="1"/>
            <p:nvPr/>
          </p:nvSpPr>
          <p:spPr>
            <a:xfrm>
              <a:off x="1090270" y="1057345"/>
              <a:ext cx="146782" cy="14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76"/>
            <p:cNvSpPr/>
            <p:nvPr/>
          </p:nvSpPr>
          <p:spPr>
            <a:xfrm>
              <a:off x="1386999" y="834205"/>
              <a:ext cx="989097" cy="593458"/>
            </a:xfrm>
            <a:prstGeom prst="roundRect">
              <a:avLst>
                <a:gd name="adj" fmla="val 10000"/>
              </a:avLst>
            </a:prstGeom>
            <a:solidFill>
              <a:srgbClr val="FFA5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76"/>
            <p:cNvSpPr txBox="1"/>
            <p:nvPr/>
          </p:nvSpPr>
          <p:spPr>
            <a:xfrm>
              <a:off x="1404381" y="851587"/>
              <a:ext cx="954333" cy="558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1100"/>
              </a:pPr>
              <a:r>
                <a:rPr lang="hr-HR" sz="14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Povezivanje</a:t>
              </a:r>
              <a:endParaRPr sz="14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76"/>
            <p:cNvSpPr/>
            <p:nvPr/>
          </p:nvSpPr>
          <p:spPr>
            <a:xfrm>
              <a:off x="2475007" y="1008286"/>
              <a:ext cx="209688" cy="2452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6"/>
            <p:cNvSpPr txBox="1"/>
            <p:nvPr/>
          </p:nvSpPr>
          <p:spPr>
            <a:xfrm>
              <a:off x="2475007" y="1057345"/>
              <a:ext cx="146782" cy="14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76"/>
            <p:cNvSpPr/>
            <p:nvPr/>
          </p:nvSpPr>
          <p:spPr>
            <a:xfrm>
              <a:off x="2771736" y="834205"/>
              <a:ext cx="989097" cy="593458"/>
            </a:xfrm>
            <a:prstGeom prst="roundRect">
              <a:avLst>
                <a:gd name="adj" fmla="val 10000"/>
              </a:avLst>
            </a:prstGeom>
            <a:solidFill>
              <a:srgbClr val="FFA5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76"/>
            <p:cNvSpPr txBox="1"/>
            <p:nvPr/>
          </p:nvSpPr>
          <p:spPr>
            <a:xfrm>
              <a:off x="2789118" y="851587"/>
              <a:ext cx="954333" cy="558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1100"/>
              </a:pPr>
              <a:r>
                <a:rPr lang="hr-HR" sz="14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Datoteke</a:t>
              </a:r>
              <a:endParaRPr sz="14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76"/>
            <p:cNvSpPr/>
            <p:nvPr/>
          </p:nvSpPr>
          <p:spPr>
            <a:xfrm>
              <a:off x="3859744" y="1008286"/>
              <a:ext cx="209688" cy="2452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76"/>
            <p:cNvSpPr txBox="1"/>
            <p:nvPr/>
          </p:nvSpPr>
          <p:spPr>
            <a:xfrm>
              <a:off x="3859744" y="1057345"/>
              <a:ext cx="146782" cy="14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6"/>
            <p:cNvSpPr/>
            <p:nvPr/>
          </p:nvSpPr>
          <p:spPr>
            <a:xfrm>
              <a:off x="4156473" y="834205"/>
              <a:ext cx="989097" cy="593458"/>
            </a:xfrm>
            <a:prstGeom prst="roundRect">
              <a:avLst>
                <a:gd name="adj" fmla="val 10000"/>
              </a:avLst>
            </a:prstGeom>
            <a:solidFill>
              <a:srgbClr val="FFA5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35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76"/>
            <p:cNvSpPr txBox="1"/>
            <p:nvPr/>
          </p:nvSpPr>
          <p:spPr>
            <a:xfrm>
              <a:off x="4173855" y="851587"/>
              <a:ext cx="954333" cy="558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1100"/>
              </a:pPr>
              <a:r>
                <a:rPr lang="hr-HR" sz="14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Pregled</a:t>
              </a:r>
              <a:endParaRPr sz="14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7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Metapodaci </a:t>
            </a:r>
            <a:endParaRPr/>
          </a:p>
        </p:txBody>
      </p:sp>
      <p:sp>
        <p:nvSpPr>
          <p:cNvPr id="887" name="Google Shape;887;p77"/>
          <p:cNvSpPr txBox="1">
            <a:spLocks noGrp="1"/>
          </p:cNvSpPr>
          <p:nvPr>
            <p:ph type="body" idx="1"/>
          </p:nvPr>
        </p:nvSpPr>
        <p:spPr>
          <a:xfrm>
            <a:off x="5648049" y="1825625"/>
            <a:ext cx="6127639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dirty="0"/>
              <a:t>Prilikom pohrane skupa podataka potrebno je unijeti i odgovarajuće </a:t>
            </a:r>
            <a:r>
              <a:rPr lang="hr-HR" dirty="0" err="1"/>
              <a:t>metapodatke</a:t>
            </a:r>
            <a:r>
              <a:rPr lang="hr-HR" dirty="0"/>
              <a:t> koji omogućavaju pronalaženje i citiranje skupa podataka poput: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naziva skupa podataka, 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opisa korištene metodologije, 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autora skupa podataka, 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podataka o projektu na kojem je skup podataka nastao, 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povezanih radova i skupova podataka,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licencije i slično. 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Kod pohrane je potrebno definirati prava pristupa skupu podataka pri čemu su dostupne razne opcije poput otvorenoga pristupa, embarga, pristupa isključivo djelatnicima i studentima ustanove.</a:t>
            </a:r>
            <a:endParaRPr dirty="0"/>
          </a:p>
          <a:p>
            <a:pPr marL="171442" indent="-57145">
              <a:buSzPts val="1350"/>
              <a:buNone/>
            </a:pPr>
            <a:endParaRPr dirty="0"/>
          </a:p>
        </p:txBody>
      </p:sp>
      <p:pic>
        <p:nvPicPr>
          <p:cNvPr id="888" name="Google Shape;888;p77"/>
          <p:cNvPicPr preferRelativeResize="0"/>
          <p:nvPr/>
        </p:nvPicPr>
        <p:blipFill rotWithShape="1">
          <a:blip r:embed="rId3">
            <a:alphaModFix/>
          </a:blip>
          <a:srcRect l="24163"/>
          <a:stretch/>
        </p:blipFill>
        <p:spPr>
          <a:xfrm>
            <a:off x="838201" y="1825626"/>
            <a:ext cx="4800000" cy="4342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0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8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Povezivanje</a:t>
            </a:r>
            <a:endParaRPr/>
          </a:p>
        </p:txBody>
      </p:sp>
      <p:pic>
        <p:nvPicPr>
          <p:cNvPr id="894" name="Google Shape;89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1825625"/>
            <a:ext cx="4800000" cy="3305784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8"/>
          <p:cNvSpPr txBox="1">
            <a:spLocks noGrp="1"/>
          </p:cNvSpPr>
          <p:nvPr>
            <p:ph type="body" idx="1"/>
          </p:nvPr>
        </p:nvSpPr>
        <p:spPr>
          <a:xfrm>
            <a:off x="5648049" y="1825625"/>
            <a:ext cx="570575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sz="2400" dirty="0"/>
              <a:t>Područje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Polje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Grana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Projekt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Povezani objekti</a:t>
            </a:r>
            <a:endParaRPr sz="2400" dirty="0"/>
          </a:p>
          <a:p>
            <a:pPr marL="171442" indent="-57145">
              <a:buSzPts val="135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3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9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Prijenos datoteke</a:t>
            </a:r>
            <a:endParaRPr/>
          </a:p>
        </p:txBody>
      </p:sp>
      <p:pic>
        <p:nvPicPr>
          <p:cNvPr id="901" name="Google Shape;90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1825626"/>
            <a:ext cx="4800000" cy="4319724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79"/>
          <p:cNvSpPr txBox="1">
            <a:spLocks noGrp="1"/>
          </p:cNvSpPr>
          <p:nvPr>
            <p:ph type="body" idx="1"/>
          </p:nvPr>
        </p:nvSpPr>
        <p:spPr>
          <a:xfrm>
            <a:off x="5648049" y="1825625"/>
            <a:ext cx="570575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sz="2400" dirty="0"/>
              <a:t>Prijenos datoteke (skupa podataka)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Pravo pristupa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Dokumentacija (popratna </a:t>
            </a:r>
            <a:r>
              <a:rPr lang="hr-HR" sz="2400" dirty="0" err="1"/>
              <a:t>dokumetacije</a:t>
            </a:r>
            <a:r>
              <a:rPr lang="hr-HR" sz="2400" dirty="0"/>
              <a:t>, npr. kodna knjiga i sl.)</a:t>
            </a:r>
            <a:endParaRPr sz="2400" dirty="0"/>
          </a:p>
          <a:p>
            <a:pPr marL="171442" indent="-171442">
              <a:buSzPts val="1300"/>
            </a:pPr>
            <a:r>
              <a:rPr lang="hr-HR" sz="2400" dirty="0"/>
              <a:t>Uvjeti korištenja (preporuča se korištenje </a:t>
            </a:r>
            <a:r>
              <a:rPr lang="hr-HR" sz="2400" b="1" dirty="0"/>
              <a:t>CC0</a:t>
            </a:r>
            <a:r>
              <a:rPr lang="hr-HR" sz="2400" dirty="0"/>
              <a:t> ili </a:t>
            </a:r>
            <a:r>
              <a:rPr lang="hr-HR" sz="2400" b="1" dirty="0"/>
              <a:t>CC BY 4.0 </a:t>
            </a:r>
            <a:r>
              <a:rPr lang="hr-HR" sz="2400" dirty="0"/>
              <a:t>licencije)</a:t>
            </a:r>
            <a:endParaRPr sz="2400" dirty="0"/>
          </a:p>
          <a:p>
            <a:pPr marL="171442" indent="-57145">
              <a:buSzPts val="135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1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80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Pregled unosa</a:t>
            </a:r>
            <a:endParaRPr/>
          </a:p>
        </p:txBody>
      </p:sp>
      <p:pic>
        <p:nvPicPr>
          <p:cNvPr id="909" name="Google Shape;909;p80"/>
          <p:cNvPicPr preferRelativeResize="0"/>
          <p:nvPr/>
        </p:nvPicPr>
        <p:blipFill rotWithShape="1">
          <a:blip r:embed="rId3">
            <a:alphaModFix/>
          </a:blip>
          <a:srcRect l="34445" t="14829" r="18605" b="10203"/>
          <a:stretch/>
        </p:blipFill>
        <p:spPr>
          <a:xfrm>
            <a:off x="4154526" y="265576"/>
            <a:ext cx="4241199" cy="595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4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1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 dirty="0"/>
              <a:t>Korisne poveznice i dokumentacija</a:t>
            </a:r>
            <a:endParaRPr dirty="0"/>
          </a:p>
        </p:txBody>
      </p:sp>
      <p:sp>
        <p:nvSpPr>
          <p:cNvPr id="915" name="Google Shape;915;p8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sz="2133" dirty="0"/>
              <a:t>Više o </a:t>
            </a:r>
            <a:r>
              <a:rPr lang="hr-HR" sz="2133" u="sng" dirty="0">
                <a:solidFill>
                  <a:srgbClr val="C00000"/>
                </a:solidFill>
                <a:hlinkClick r:id="rId3"/>
              </a:rPr>
              <a:t>Digitalnim akademskim arhivima i repozitorijima - Dabar </a:t>
            </a:r>
            <a:endParaRPr sz="2133" dirty="0"/>
          </a:p>
          <a:p>
            <a:pPr marL="171442" indent="-171442">
              <a:buSzPts val="1300"/>
            </a:pPr>
            <a:r>
              <a:rPr lang="hr-HR" sz="2133" u="sng" dirty="0">
                <a:solidFill>
                  <a:srgbClr val="C00000"/>
                </a:solidFill>
                <a:hlinkClick r:id="rId4"/>
              </a:rPr>
              <a:t>Video upute o unosu skupa podataka u institucijskih repozitorij</a:t>
            </a:r>
            <a:endParaRPr sz="2133" dirty="0"/>
          </a:p>
          <a:p>
            <a:pPr marL="171442" indent="-171442">
              <a:buSzPts val="1300"/>
            </a:pPr>
            <a:r>
              <a:rPr lang="hr-HR" sz="2133" dirty="0"/>
              <a:t>Priručnik o upravljanju istraživačkim podacima, </a:t>
            </a:r>
            <a:r>
              <a:rPr lang="hr-HR" sz="2133" u="sng" dirty="0">
                <a:solidFill>
                  <a:srgbClr val="C00000"/>
                </a:solidFill>
                <a:hlinkClick r:id="rId5"/>
              </a:rPr>
              <a:t>„Istraživački podaci – što s njima?”</a:t>
            </a:r>
            <a:endParaRPr sz="2133" dirty="0"/>
          </a:p>
          <a:p>
            <a:pPr marL="171442" indent="-171442">
              <a:buSzPts val="1300"/>
            </a:pPr>
            <a:r>
              <a:rPr lang="hr-HR" sz="2133" dirty="0"/>
              <a:t>Predložak za izradu </a:t>
            </a:r>
            <a:r>
              <a:rPr lang="hr-HR" sz="2133" u="sng" dirty="0">
                <a:solidFill>
                  <a:srgbClr val="C00000"/>
                </a:solidFill>
              </a:rPr>
              <a:t>Readme.txt </a:t>
            </a:r>
            <a:r>
              <a:rPr lang="hr-HR" sz="2133" u="sng" dirty="0">
                <a:solidFill>
                  <a:srgbClr val="C00000"/>
                </a:solidFill>
                <a:hlinkClick r:id="rId6"/>
              </a:rPr>
              <a:t>datoteke</a:t>
            </a:r>
            <a:endParaRPr sz="2133" dirty="0"/>
          </a:p>
          <a:p>
            <a:pPr marL="171442" indent="-171442">
              <a:buSzPts val="1300"/>
            </a:pPr>
            <a:r>
              <a:rPr lang="hr-HR" sz="2133" dirty="0"/>
              <a:t>Više o sustavu za </a:t>
            </a:r>
            <a:r>
              <a:rPr lang="hr-HR" sz="2133" u="sng" dirty="0">
                <a:solidFill>
                  <a:srgbClr val="C00000"/>
                </a:solidFill>
                <a:hlinkClick r:id="rId7"/>
              </a:rPr>
              <a:t>pohranu i upravljanje podacima -  Puh </a:t>
            </a:r>
            <a:endParaRPr lang="hr-HR" sz="2133" u="sng" dirty="0">
              <a:solidFill>
                <a:srgbClr val="C00000"/>
              </a:solidFill>
            </a:endParaRPr>
          </a:p>
          <a:p>
            <a:pPr marL="171442" indent="-171442">
              <a:buSzPts val="1300"/>
            </a:pPr>
            <a:endParaRPr lang="hr-HR" sz="2133" u="sng" dirty="0">
              <a:solidFill>
                <a:srgbClr val="C0000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873407" y="4480313"/>
            <a:ext cx="8445189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r-HR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Poveznica na </a:t>
            </a:r>
            <a:r>
              <a:rPr lang="hr-HR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upitnik</a:t>
            </a:r>
            <a:r>
              <a:rPr lang="hr-HR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hr-HR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8"/>
              </a:rPr>
              <a:t>https://</a:t>
            </a:r>
            <a:r>
              <a:rPr lang="hr-HR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8"/>
              </a:rPr>
              <a:t>training.ni4os.eu/mod/feedback/view.php?id=677</a:t>
            </a:r>
            <a:r>
              <a:rPr lang="hr-HR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</a:t>
            </a:r>
            <a:endParaRPr lang="hr-HR" sz="2133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8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2"/>
          <p:cNvSpPr txBox="1"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pPr>
              <a:buSzPts val="2000"/>
            </a:pPr>
            <a:r>
              <a:rPr lang="hr-HR"/>
              <a:t>Hvala na pažnji!</a:t>
            </a:r>
            <a:endParaRPr/>
          </a:p>
        </p:txBody>
      </p:sp>
      <p:sp>
        <p:nvSpPr>
          <p:cNvPr id="921" name="Google Shape;921;p82"/>
          <p:cNvSpPr txBox="1"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ts val="1300"/>
            </a:pPr>
            <a:r>
              <a:rPr lang="hr-HR" sz="2133" dirty="0"/>
              <a:t>isabella@srce.hr</a:t>
            </a:r>
            <a:endParaRPr sz="2133" dirty="0"/>
          </a:p>
          <a:p>
            <a:pPr marL="0" indent="0">
              <a:spcBef>
                <a:spcPts val="1000"/>
              </a:spcBef>
              <a:buSzPts val="1300"/>
            </a:pPr>
            <a:r>
              <a:rPr lang="hr-HR" sz="2133" dirty="0"/>
              <a:t>dabar@srce.hr </a:t>
            </a:r>
            <a:endParaRPr sz="2133" dirty="0"/>
          </a:p>
          <a:p>
            <a:pPr marL="0" indent="0">
              <a:spcBef>
                <a:spcPts val="100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26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 dirty="0"/>
              <a:t>Životni ciklus istraživačkih podataka</a:t>
            </a:r>
            <a:endParaRPr dirty="0"/>
          </a:p>
        </p:txBody>
      </p:sp>
      <p:grpSp>
        <p:nvGrpSpPr>
          <p:cNvPr id="576" name="Google Shape;576;p65"/>
          <p:cNvGrpSpPr/>
          <p:nvPr/>
        </p:nvGrpSpPr>
        <p:grpSpPr>
          <a:xfrm>
            <a:off x="-2529274" y="1263087"/>
            <a:ext cx="10636947" cy="5476416"/>
            <a:chOff x="-2301851" y="518095"/>
            <a:chExt cx="7977710" cy="4107312"/>
          </a:xfrm>
        </p:grpSpPr>
        <p:grpSp>
          <p:nvGrpSpPr>
            <p:cNvPr id="577" name="Google Shape;577;p65"/>
            <p:cNvGrpSpPr/>
            <p:nvPr/>
          </p:nvGrpSpPr>
          <p:grpSpPr>
            <a:xfrm>
              <a:off x="-2301851" y="518095"/>
              <a:ext cx="7977710" cy="4107312"/>
              <a:chOff x="-3444851" y="-529655"/>
              <a:chExt cx="7977710" cy="4107312"/>
            </a:xfrm>
          </p:grpSpPr>
          <p:sp>
            <p:nvSpPr>
              <p:cNvPr id="578" name="Google Shape;578;p65"/>
              <p:cNvSpPr/>
              <p:nvPr/>
            </p:nvSpPr>
            <p:spPr>
              <a:xfrm>
                <a:off x="-3444851" y="-529655"/>
                <a:ext cx="4107312" cy="4107312"/>
              </a:xfrm>
              <a:prstGeom prst="blockArc">
                <a:avLst>
                  <a:gd name="adj1" fmla="val 18900000"/>
                  <a:gd name="adj2" fmla="val 2700000"/>
                  <a:gd name="adj3" fmla="val 526"/>
                </a:avLst>
              </a:prstGeom>
              <a:solidFill>
                <a:srgbClr val="800000"/>
              </a:solidFill>
              <a:ln w="25400" cap="flat" cmpd="sng">
                <a:solidFill>
                  <a:srgbClr val="99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5"/>
              <p:cNvSpPr/>
              <p:nvPr/>
            </p:nvSpPr>
            <p:spPr>
              <a:xfrm>
                <a:off x="425984" y="304800"/>
                <a:ext cx="4106875" cy="609600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5"/>
              <p:cNvSpPr txBox="1"/>
              <p:nvPr/>
            </p:nvSpPr>
            <p:spPr>
              <a:xfrm>
                <a:off x="455742" y="334558"/>
                <a:ext cx="4047359" cy="55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5133" tIns="67733" rIns="67733" bIns="67733" anchor="ctr" anchorCtr="0">
                <a:noAutofit/>
              </a:bodyPr>
              <a:lstStyle/>
              <a:p>
                <a:pPr defTabSz="1219170">
                  <a:lnSpc>
                    <a:spcPct val="90000"/>
                  </a:lnSpc>
                  <a:buClr>
                    <a:srgbClr val="FFFFFF"/>
                  </a:buClr>
                  <a:buSzPts val="2000"/>
                </a:pPr>
                <a:r>
                  <a:rPr lang="hr-HR" sz="2667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Planiranje</a:t>
                </a:r>
                <a:endParaRPr sz="266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65"/>
              <p:cNvSpPr/>
              <p:nvPr/>
            </p:nvSpPr>
            <p:spPr>
              <a:xfrm>
                <a:off x="44984" y="228600"/>
                <a:ext cx="762000" cy="762000"/>
              </a:xfrm>
              <a:prstGeom prst="ellipse">
                <a:avLst/>
              </a:prstGeom>
              <a:solidFill>
                <a:srgbClr val="FF8B8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5"/>
              <p:cNvSpPr/>
              <p:nvPr/>
            </p:nvSpPr>
            <p:spPr>
              <a:xfrm>
                <a:off x="647574" y="1219200"/>
                <a:ext cx="3885285" cy="609600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5"/>
              <p:cNvSpPr txBox="1"/>
              <p:nvPr/>
            </p:nvSpPr>
            <p:spPr>
              <a:xfrm>
                <a:off x="677332" y="1248958"/>
                <a:ext cx="3825769" cy="55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5133" tIns="67733" rIns="67733" bIns="67733" anchor="ctr" anchorCtr="0">
                <a:noAutofit/>
              </a:bodyPr>
              <a:lstStyle/>
              <a:p>
                <a:pPr defTabSz="1219170">
                  <a:lnSpc>
                    <a:spcPct val="90000"/>
                  </a:lnSpc>
                  <a:buClr>
                    <a:srgbClr val="FFFFFF"/>
                  </a:buClr>
                  <a:buSzPts val="2000"/>
                </a:pPr>
                <a:r>
                  <a:rPr lang="hr-HR" sz="2667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Prikupljanje, obrada, analiza</a:t>
                </a:r>
                <a:endParaRPr sz="266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65"/>
              <p:cNvSpPr/>
              <p:nvPr/>
            </p:nvSpPr>
            <p:spPr>
              <a:xfrm>
                <a:off x="266574" y="1143000"/>
                <a:ext cx="762000" cy="762000"/>
              </a:xfrm>
              <a:prstGeom prst="ellipse">
                <a:avLst/>
              </a:prstGeom>
              <a:solidFill>
                <a:srgbClr val="FF8B8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5"/>
              <p:cNvSpPr/>
              <p:nvPr/>
            </p:nvSpPr>
            <p:spPr>
              <a:xfrm>
                <a:off x="425984" y="2133600"/>
                <a:ext cx="4106875" cy="609600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5"/>
              <p:cNvSpPr txBox="1"/>
              <p:nvPr/>
            </p:nvSpPr>
            <p:spPr>
              <a:xfrm>
                <a:off x="455742" y="2163358"/>
                <a:ext cx="4047359" cy="55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5133" tIns="67733" rIns="67733" bIns="67733" anchor="ctr" anchorCtr="0">
                <a:noAutofit/>
              </a:bodyPr>
              <a:lstStyle/>
              <a:p>
                <a:pPr defTabSz="1219170">
                  <a:lnSpc>
                    <a:spcPct val="90000"/>
                  </a:lnSpc>
                  <a:buClr>
                    <a:srgbClr val="FFFFFF"/>
                  </a:buClr>
                  <a:buSzPts val="2000"/>
                </a:pPr>
                <a:r>
                  <a:rPr lang="hr-HR" sz="2667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Pohrana, razmjena, korištenje</a:t>
                </a:r>
                <a:endParaRPr sz="266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65"/>
              <p:cNvSpPr/>
              <p:nvPr/>
            </p:nvSpPr>
            <p:spPr>
              <a:xfrm>
                <a:off x="44984" y="2057400"/>
                <a:ext cx="762000" cy="762000"/>
              </a:xfrm>
              <a:prstGeom prst="ellipse">
                <a:avLst/>
              </a:prstGeom>
              <a:solidFill>
                <a:srgbClr val="FF8B8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350"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8" name="Google Shape;588;p65"/>
            <p:cNvSpPr txBox="1"/>
            <p:nvPr/>
          </p:nvSpPr>
          <p:spPr>
            <a:xfrm>
              <a:off x="1300095" y="1489035"/>
              <a:ext cx="574196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FFFFFF"/>
                </a:buClr>
                <a:buSzPts val="1400"/>
              </a:pPr>
              <a:r>
                <a:rPr lang="hr-HR" sz="18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Prije</a:t>
              </a:r>
              <a:endParaRPr sz="18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5"/>
            <p:cNvSpPr txBox="1"/>
            <p:nvPr/>
          </p:nvSpPr>
          <p:spPr>
            <a:xfrm>
              <a:off x="1374489" y="2420884"/>
              <a:ext cx="861133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FFFFFF"/>
                </a:buClr>
                <a:buSzPts val="1400"/>
              </a:pPr>
              <a:r>
                <a:rPr lang="hr-HR" sz="18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Tijekom</a:t>
              </a:r>
              <a:endParaRPr sz="18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5"/>
            <p:cNvSpPr txBox="1"/>
            <p:nvPr/>
          </p:nvSpPr>
          <p:spPr>
            <a:xfrm>
              <a:off x="1221548" y="3314006"/>
              <a:ext cx="731290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FFFFFF"/>
                </a:buClr>
                <a:buSzPts val="1400"/>
              </a:pPr>
              <a:r>
                <a:rPr lang="hr-HR" sz="186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Nakon</a:t>
              </a:r>
              <a:endParaRPr sz="1867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6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 dirty="0"/>
              <a:t>Planiranje</a:t>
            </a:r>
            <a:endParaRPr dirty="0"/>
          </a:p>
        </p:txBody>
      </p:sp>
      <p:sp>
        <p:nvSpPr>
          <p:cNvPr id="596" name="Google Shape;596;p6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70778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sz="2133" dirty="0"/>
              <a:t>Izrada plana upravljanja podacima (</a:t>
            </a:r>
            <a:r>
              <a:rPr lang="hr-HR" sz="2133" b="1" dirty="0"/>
              <a:t>DMP</a:t>
            </a:r>
            <a:r>
              <a:rPr lang="hr-HR" sz="2133" dirty="0"/>
              <a:t>):</a:t>
            </a:r>
            <a:endParaRPr sz="2133" dirty="0"/>
          </a:p>
          <a:p>
            <a:pPr marL="514324" lvl="1" indent="-171442">
              <a:buSzPts val="1100"/>
            </a:pPr>
            <a:r>
              <a:rPr lang="hr-HR" sz="1867" dirty="0"/>
              <a:t>proces organizacije, planiranja procesa istraživanja, prikupljanja, obrade, pohrane i distribucije podataka u skladu s FAIR principima </a:t>
            </a:r>
            <a:endParaRPr sz="1867" dirty="0"/>
          </a:p>
          <a:p>
            <a:pPr marL="171442" indent="-171442">
              <a:buSzPts val="1300"/>
            </a:pPr>
            <a:r>
              <a:rPr lang="hr-HR" sz="2133" b="1" dirty="0"/>
              <a:t>FAIR</a:t>
            </a:r>
            <a:r>
              <a:rPr lang="hr-HR" sz="2133" dirty="0"/>
              <a:t>:</a:t>
            </a:r>
            <a:endParaRPr sz="2133" dirty="0"/>
          </a:p>
          <a:p>
            <a:pPr marL="514324" lvl="1" indent="-171442">
              <a:buSzPts val="1100"/>
            </a:pPr>
            <a:r>
              <a:rPr lang="hr-HR" sz="1867" dirty="0" err="1"/>
              <a:t>Pronalažljivi</a:t>
            </a:r>
            <a:endParaRPr sz="1867" dirty="0"/>
          </a:p>
          <a:p>
            <a:pPr marL="514324" lvl="1" indent="-171442">
              <a:buSzPts val="1100"/>
            </a:pPr>
            <a:r>
              <a:rPr lang="hr-HR" sz="1867" dirty="0"/>
              <a:t>Dostupni</a:t>
            </a:r>
            <a:endParaRPr sz="1867" dirty="0"/>
          </a:p>
          <a:p>
            <a:pPr marL="514324" lvl="1" indent="-171442">
              <a:buSzPts val="1100"/>
            </a:pPr>
            <a:r>
              <a:rPr lang="hr-HR" sz="1867" dirty="0" err="1"/>
              <a:t>Interoperabilni</a:t>
            </a:r>
            <a:endParaRPr sz="1867" dirty="0"/>
          </a:p>
          <a:p>
            <a:pPr marL="514324" lvl="1" indent="-171442">
              <a:buSzPts val="1100"/>
            </a:pPr>
            <a:r>
              <a:rPr lang="hr-HR" sz="1867" dirty="0"/>
              <a:t>Ponovno upotrebljivi </a:t>
            </a:r>
            <a:endParaRPr sz="1867" dirty="0"/>
          </a:p>
          <a:p>
            <a:pPr marL="171442" indent="-57145">
              <a:buSzPts val="1350"/>
              <a:buNone/>
            </a:pPr>
            <a:endParaRPr dirty="0"/>
          </a:p>
        </p:txBody>
      </p:sp>
      <p:pic>
        <p:nvPicPr>
          <p:cNvPr id="597" name="Google Shape;59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519" y="868560"/>
            <a:ext cx="4018820" cy="1450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upa 19"/>
          <p:cNvGrpSpPr/>
          <p:nvPr/>
        </p:nvGrpSpPr>
        <p:grpSpPr>
          <a:xfrm>
            <a:off x="6236754" y="2646307"/>
            <a:ext cx="4123196" cy="2848652"/>
            <a:chOff x="1143000" y="1047750"/>
            <a:chExt cx="4572000" cy="3048000"/>
          </a:xfrm>
        </p:grpSpPr>
        <p:graphicFrame>
          <p:nvGraphicFramePr>
            <p:cNvPr id="21" name="Dijagram 20"/>
            <p:cNvGraphicFramePr/>
            <p:nvPr>
              <p:extLst/>
            </p:nvPr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TekstniOkvir 21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TekstniOkvir 23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4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7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 dirty="0"/>
              <a:t>Prikupljanje, obrada i analiza</a:t>
            </a:r>
            <a:endParaRPr dirty="0"/>
          </a:p>
        </p:txBody>
      </p:sp>
      <p:sp>
        <p:nvSpPr>
          <p:cNvPr id="618" name="Google Shape;618;p67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4936956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ts val="1300"/>
              <a:buNone/>
            </a:pPr>
            <a:r>
              <a:rPr lang="hr-HR" sz="2400" dirty="0"/>
              <a:t>Imenovanje </a:t>
            </a:r>
            <a:r>
              <a:rPr lang="hr-HR" sz="2400" dirty="0"/>
              <a:t>datoteka</a:t>
            </a:r>
          </a:p>
          <a:p>
            <a:pPr marL="0" indent="0">
              <a:spcBef>
                <a:spcPts val="0"/>
              </a:spcBef>
              <a:buSzPts val="1300"/>
              <a:buNone/>
            </a:pPr>
            <a:endParaRPr sz="2400" dirty="0"/>
          </a:p>
          <a:p>
            <a:pPr marL="0" indent="0">
              <a:buSzPts val="1350"/>
              <a:buNone/>
            </a:pPr>
            <a:endParaRPr dirty="0"/>
          </a:p>
        </p:txBody>
      </p:sp>
      <p:pic>
        <p:nvPicPr>
          <p:cNvPr id="634" name="Google Shape;634;p67"/>
          <p:cNvPicPr preferRelativeResize="0"/>
          <p:nvPr/>
        </p:nvPicPr>
        <p:blipFill rotWithShape="1">
          <a:blip r:embed="rId3">
            <a:alphaModFix/>
          </a:blip>
          <a:srcRect l="2665" t="1147" r="3409" b="2136"/>
          <a:stretch/>
        </p:blipFill>
        <p:spPr>
          <a:xfrm>
            <a:off x="1035495" y="2368145"/>
            <a:ext cx="3543551" cy="3500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upa 19"/>
          <p:cNvGrpSpPr/>
          <p:nvPr/>
        </p:nvGrpSpPr>
        <p:grpSpPr>
          <a:xfrm>
            <a:off x="6421658" y="2179813"/>
            <a:ext cx="4123196" cy="2848652"/>
            <a:chOff x="1143000" y="1047750"/>
            <a:chExt cx="4572000" cy="3048000"/>
          </a:xfrm>
        </p:grpSpPr>
        <p:graphicFrame>
          <p:nvGraphicFramePr>
            <p:cNvPr id="21" name="Dijagram 20"/>
            <p:cNvGraphicFramePr/>
            <p:nvPr>
              <p:extLst/>
            </p:nvPr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TekstniOkvir 21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TekstniOkvir 23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8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 dirty="0"/>
              <a:t>Prikupljanje, obrada i analiza</a:t>
            </a:r>
            <a:endParaRPr dirty="0"/>
          </a:p>
        </p:txBody>
      </p:sp>
      <p:sp>
        <p:nvSpPr>
          <p:cNvPr id="640" name="Google Shape;640;p68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546863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57145">
              <a:spcBef>
                <a:spcPts val="0"/>
              </a:spcBef>
              <a:buSzPts val="1350"/>
              <a:buNone/>
            </a:pPr>
            <a:endParaRPr dirty="0"/>
          </a:p>
        </p:txBody>
      </p:sp>
      <p:grpSp>
        <p:nvGrpSpPr>
          <p:cNvPr id="641" name="Google Shape;641;p68"/>
          <p:cNvGrpSpPr/>
          <p:nvPr/>
        </p:nvGrpSpPr>
        <p:grpSpPr>
          <a:xfrm>
            <a:off x="838202" y="1825626"/>
            <a:ext cx="4203700" cy="4425949"/>
            <a:chOff x="351" y="715"/>
            <a:chExt cx="1986" cy="2091"/>
          </a:xfrm>
        </p:grpSpPr>
        <p:sp>
          <p:nvSpPr>
            <p:cNvPr id="642" name="Google Shape;642;p68"/>
            <p:cNvSpPr/>
            <p:nvPr/>
          </p:nvSpPr>
          <p:spPr>
            <a:xfrm>
              <a:off x="351" y="715"/>
              <a:ext cx="1986" cy="2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8"/>
            <p:cNvSpPr/>
            <p:nvPr/>
          </p:nvSpPr>
          <p:spPr>
            <a:xfrm flipH="1">
              <a:off x="356" y="720"/>
              <a:ext cx="657" cy="163"/>
            </a:xfrm>
            <a:prstGeom prst="round1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8"/>
            <p:cNvSpPr/>
            <p:nvPr/>
          </p:nvSpPr>
          <p:spPr>
            <a:xfrm>
              <a:off x="1013" y="720"/>
              <a:ext cx="658" cy="1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8"/>
            <p:cNvSpPr/>
            <p:nvPr/>
          </p:nvSpPr>
          <p:spPr>
            <a:xfrm>
              <a:off x="1671" y="720"/>
              <a:ext cx="657" cy="163"/>
            </a:xfrm>
            <a:prstGeom prst="round1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8"/>
            <p:cNvSpPr/>
            <p:nvPr/>
          </p:nvSpPr>
          <p:spPr>
            <a:xfrm>
              <a:off x="356" y="883"/>
              <a:ext cx="657" cy="4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8"/>
            <p:cNvSpPr/>
            <p:nvPr/>
          </p:nvSpPr>
          <p:spPr>
            <a:xfrm>
              <a:off x="1013" y="883"/>
              <a:ext cx="658" cy="4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8"/>
            <p:cNvSpPr/>
            <p:nvPr/>
          </p:nvSpPr>
          <p:spPr>
            <a:xfrm>
              <a:off x="1676" y="898"/>
              <a:ext cx="657" cy="4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8"/>
            <p:cNvSpPr/>
            <p:nvPr/>
          </p:nvSpPr>
          <p:spPr>
            <a:xfrm>
              <a:off x="356" y="1346"/>
              <a:ext cx="657" cy="3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8"/>
            <p:cNvSpPr/>
            <p:nvPr/>
          </p:nvSpPr>
          <p:spPr>
            <a:xfrm>
              <a:off x="1013" y="1346"/>
              <a:ext cx="658" cy="3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8"/>
            <p:cNvSpPr/>
            <p:nvPr/>
          </p:nvSpPr>
          <p:spPr>
            <a:xfrm>
              <a:off x="1671" y="1346"/>
              <a:ext cx="657" cy="3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8"/>
            <p:cNvSpPr/>
            <p:nvPr/>
          </p:nvSpPr>
          <p:spPr>
            <a:xfrm>
              <a:off x="356" y="1708"/>
              <a:ext cx="657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8"/>
            <p:cNvSpPr/>
            <p:nvPr/>
          </p:nvSpPr>
          <p:spPr>
            <a:xfrm>
              <a:off x="1013" y="1708"/>
              <a:ext cx="658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8"/>
            <p:cNvSpPr/>
            <p:nvPr/>
          </p:nvSpPr>
          <p:spPr>
            <a:xfrm>
              <a:off x="1671" y="1708"/>
              <a:ext cx="657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8"/>
            <p:cNvSpPr/>
            <p:nvPr/>
          </p:nvSpPr>
          <p:spPr>
            <a:xfrm>
              <a:off x="356" y="2071"/>
              <a:ext cx="657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8"/>
            <p:cNvSpPr/>
            <p:nvPr/>
          </p:nvSpPr>
          <p:spPr>
            <a:xfrm>
              <a:off x="1013" y="2071"/>
              <a:ext cx="658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8"/>
            <p:cNvSpPr/>
            <p:nvPr/>
          </p:nvSpPr>
          <p:spPr>
            <a:xfrm>
              <a:off x="1671" y="2071"/>
              <a:ext cx="657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8"/>
            <p:cNvSpPr/>
            <p:nvPr/>
          </p:nvSpPr>
          <p:spPr>
            <a:xfrm rot="10800000">
              <a:off x="356" y="2434"/>
              <a:ext cx="657" cy="363"/>
            </a:xfrm>
            <a:prstGeom prst="round1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8"/>
            <p:cNvSpPr/>
            <p:nvPr/>
          </p:nvSpPr>
          <p:spPr>
            <a:xfrm>
              <a:off x="1013" y="2434"/>
              <a:ext cx="658" cy="3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8"/>
            <p:cNvSpPr/>
            <p:nvPr/>
          </p:nvSpPr>
          <p:spPr>
            <a:xfrm rot="10800000" flipH="1">
              <a:off x="1671" y="2434"/>
              <a:ext cx="657" cy="363"/>
            </a:xfrm>
            <a:prstGeom prst="round1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1" name="Google Shape;661;p68"/>
            <p:cNvCxnSpPr/>
            <p:nvPr/>
          </p:nvCxnSpPr>
          <p:spPr>
            <a:xfrm>
              <a:off x="1013" y="715"/>
              <a:ext cx="0" cy="2086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2" name="Google Shape;662;p68"/>
            <p:cNvCxnSpPr/>
            <p:nvPr/>
          </p:nvCxnSpPr>
          <p:spPr>
            <a:xfrm>
              <a:off x="1671" y="715"/>
              <a:ext cx="0" cy="2086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3" name="Google Shape;663;p68"/>
            <p:cNvCxnSpPr/>
            <p:nvPr/>
          </p:nvCxnSpPr>
          <p:spPr>
            <a:xfrm>
              <a:off x="352" y="883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4" name="Google Shape;664;p68"/>
            <p:cNvCxnSpPr/>
            <p:nvPr/>
          </p:nvCxnSpPr>
          <p:spPr>
            <a:xfrm>
              <a:off x="352" y="1346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5" name="Google Shape;665;p68"/>
            <p:cNvCxnSpPr/>
            <p:nvPr/>
          </p:nvCxnSpPr>
          <p:spPr>
            <a:xfrm>
              <a:off x="352" y="1708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6" name="Google Shape;666;p68"/>
            <p:cNvCxnSpPr/>
            <p:nvPr/>
          </p:nvCxnSpPr>
          <p:spPr>
            <a:xfrm>
              <a:off x="352" y="2071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7" name="Google Shape;667;p68"/>
            <p:cNvCxnSpPr/>
            <p:nvPr/>
          </p:nvCxnSpPr>
          <p:spPr>
            <a:xfrm>
              <a:off x="352" y="2434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8" name="Google Shape;668;p68"/>
            <p:cNvCxnSpPr/>
            <p:nvPr/>
          </p:nvCxnSpPr>
          <p:spPr>
            <a:xfrm>
              <a:off x="356" y="715"/>
              <a:ext cx="0" cy="2086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9" name="Google Shape;669;p68"/>
            <p:cNvCxnSpPr/>
            <p:nvPr/>
          </p:nvCxnSpPr>
          <p:spPr>
            <a:xfrm>
              <a:off x="2328" y="715"/>
              <a:ext cx="0" cy="2086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p68"/>
            <p:cNvCxnSpPr/>
            <p:nvPr/>
          </p:nvCxnSpPr>
          <p:spPr>
            <a:xfrm>
              <a:off x="352" y="720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1" name="Google Shape;671;p68"/>
            <p:cNvCxnSpPr/>
            <p:nvPr/>
          </p:nvCxnSpPr>
          <p:spPr>
            <a:xfrm>
              <a:off x="352" y="2797"/>
              <a:ext cx="1980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2" name="Google Shape;672;p68"/>
            <p:cNvSpPr/>
            <p:nvPr/>
          </p:nvSpPr>
          <p:spPr>
            <a:xfrm>
              <a:off x="388" y="760"/>
              <a:ext cx="533" cy="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Vrsta datoteke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8"/>
            <p:cNvSpPr/>
            <p:nvPr/>
          </p:nvSpPr>
          <p:spPr>
            <a:xfrm>
              <a:off x="1045" y="760"/>
              <a:ext cx="595" cy="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Otvoreni formati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8"/>
            <p:cNvSpPr/>
            <p:nvPr/>
          </p:nvSpPr>
          <p:spPr>
            <a:xfrm>
              <a:off x="1703" y="760"/>
              <a:ext cx="624" cy="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Zatvoreni formati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8"/>
            <p:cNvSpPr/>
            <p:nvPr/>
          </p:nvSpPr>
          <p:spPr>
            <a:xfrm>
              <a:off x="388" y="927"/>
              <a:ext cx="386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Tekstualne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8"/>
            <p:cNvSpPr/>
            <p:nvPr/>
          </p:nvSpPr>
          <p:spPr>
            <a:xfrm>
              <a:off x="1045" y="927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8"/>
            <p:cNvSpPr/>
            <p:nvPr/>
          </p:nvSpPr>
          <p:spPr>
            <a:xfrm>
              <a:off x="1065" y="927"/>
              <a:ext cx="18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docx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8"/>
            <p:cNvSpPr/>
            <p:nvPr/>
          </p:nvSpPr>
          <p:spPr>
            <a:xfrm>
              <a:off x="1045" y="1026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8"/>
            <p:cNvSpPr/>
            <p:nvPr/>
          </p:nvSpPr>
          <p:spPr>
            <a:xfrm>
              <a:off x="1065" y="1026"/>
              <a:ext cx="107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txt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8"/>
            <p:cNvSpPr/>
            <p:nvPr/>
          </p:nvSpPr>
          <p:spPr>
            <a:xfrm>
              <a:off x="1045" y="1125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8"/>
            <p:cNvSpPr/>
            <p:nvPr/>
          </p:nvSpPr>
          <p:spPr>
            <a:xfrm>
              <a:off x="1065" y="1125"/>
              <a:ext cx="13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odf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8"/>
            <p:cNvSpPr/>
            <p:nvPr/>
          </p:nvSpPr>
          <p:spPr>
            <a:xfrm>
              <a:off x="1045" y="1224"/>
              <a:ext cx="15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.pdf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8"/>
            <p:cNvSpPr/>
            <p:nvPr/>
          </p:nvSpPr>
          <p:spPr>
            <a:xfrm>
              <a:off x="1703" y="927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8"/>
            <p:cNvSpPr/>
            <p:nvPr/>
          </p:nvSpPr>
          <p:spPr>
            <a:xfrm>
              <a:off x="1723" y="927"/>
              <a:ext cx="14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doc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8"/>
            <p:cNvSpPr/>
            <p:nvPr/>
          </p:nvSpPr>
          <p:spPr>
            <a:xfrm>
              <a:off x="388" y="1390"/>
              <a:ext cx="305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Tablicne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8"/>
            <p:cNvSpPr/>
            <p:nvPr/>
          </p:nvSpPr>
          <p:spPr>
            <a:xfrm>
              <a:off x="1045" y="1390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8"/>
            <p:cNvSpPr/>
            <p:nvPr/>
          </p:nvSpPr>
          <p:spPr>
            <a:xfrm>
              <a:off x="1065" y="1390"/>
              <a:ext cx="154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xlsx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8"/>
            <p:cNvSpPr/>
            <p:nvPr/>
          </p:nvSpPr>
          <p:spPr>
            <a:xfrm>
              <a:off x="1045" y="1489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8"/>
            <p:cNvSpPr/>
            <p:nvPr/>
          </p:nvSpPr>
          <p:spPr>
            <a:xfrm>
              <a:off x="1065" y="1489"/>
              <a:ext cx="140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csv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8"/>
            <p:cNvSpPr/>
            <p:nvPr/>
          </p:nvSpPr>
          <p:spPr>
            <a:xfrm>
              <a:off x="1045" y="1588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8"/>
            <p:cNvSpPr/>
            <p:nvPr/>
          </p:nvSpPr>
          <p:spPr>
            <a:xfrm>
              <a:off x="1065" y="1588"/>
              <a:ext cx="14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ods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8"/>
            <p:cNvSpPr/>
            <p:nvPr/>
          </p:nvSpPr>
          <p:spPr>
            <a:xfrm>
              <a:off x="1703" y="1390"/>
              <a:ext cx="13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.xls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8"/>
            <p:cNvSpPr/>
            <p:nvPr/>
          </p:nvSpPr>
          <p:spPr>
            <a:xfrm>
              <a:off x="388" y="1753"/>
              <a:ext cx="326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Slikovne 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8"/>
            <p:cNvSpPr/>
            <p:nvPr/>
          </p:nvSpPr>
          <p:spPr>
            <a:xfrm>
              <a:off x="1045" y="1753"/>
              <a:ext cx="12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.tiff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8"/>
            <p:cNvSpPr/>
            <p:nvPr/>
          </p:nvSpPr>
          <p:spPr>
            <a:xfrm>
              <a:off x="1045" y="1852"/>
              <a:ext cx="14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.jpg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8"/>
            <p:cNvSpPr/>
            <p:nvPr/>
          </p:nvSpPr>
          <p:spPr>
            <a:xfrm>
              <a:off x="1045" y="1952"/>
              <a:ext cx="17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.png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8"/>
            <p:cNvSpPr/>
            <p:nvPr/>
          </p:nvSpPr>
          <p:spPr>
            <a:xfrm>
              <a:off x="1703" y="1753"/>
              <a:ext cx="16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.psd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8"/>
            <p:cNvSpPr/>
            <p:nvPr/>
          </p:nvSpPr>
          <p:spPr>
            <a:xfrm>
              <a:off x="1703" y="1852"/>
              <a:ext cx="19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.bmp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8"/>
            <p:cNvSpPr/>
            <p:nvPr/>
          </p:nvSpPr>
          <p:spPr>
            <a:xfrm>
              <a:off x="388" y="2115"/>
              <a:ext cx="237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Audio 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8"/>
            <p:cNvSpPr/>
            <p:nvPr/>
          </p:nvSpPr>
          <p:spPr>
            <a:xfrm>
              <a:off x="1045" y="2115"/>
              <a:ext cx="19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.mp3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8"/>
            <p:cNvSpPr/>
            <p:nvPr/>
          </p:nvSpPr>
          <p:spPr>
            <a:xfrm>
              <a:off x="1045" y="2214"/>
              <a:ext cx="165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.flac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8"/>
            <p:cNvSpPr/>
            <p:nvPr/>
          </p:nvSpPr>
          <p:spPr>
            <a:xfrm>
              <a:off x="1045" y="2314"/>
              <a:ext cx="17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.wav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8"/>
            <p:cNvSpPr/>
            <p:nvPr/>
          </p:nvSpPr>
          <p:spPr>
            <a:xfrm>
              <a:off x="1703" y="2115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8"/>
            <p:cNvSpPr/>
            <p:nvPr/>
          </p:nvSpPr>
          <p:spPr>
            <a:xfrm>
              <a:off x="1723" y="2115"/>
              <a:ext cx="18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wma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8"/>
            <p:cNvSpPr/>
            <p:nvPr/>
          </p:nvSpPr>
          <p:spPr>
            <a:xfrm>
              <a:off x="388" y="2478"/>
              <a:ext cx="217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Video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1045" y="2478"/>
              <a:ext cx="19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.mp4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8"/>
            <p:cNvSpPr/>
            <p:nvPr/>
          </p:nvSpPr>
          <p:spPr>
            <a:xfrm>
              <a:off x="1045" y="2577"/>
              <a:ext cx="274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.mpeg4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8"/>
            <p:cNvSpPr/>
            <p:nvPr/>
          </p:nvSpPr>
          <p:spPr>
            <a:xfrm>
              <a:off x="1045" y="2677"/>
              <a:ext cx="233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.mpeg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8"/>
            <p:cNvSpPr/>
            <p:nvPr/>
          </p:nvSpPr>
          <p:spPr>
            <a:xfrm>
              <a:off x="1703" y="2478"/>
              <a:ext cx="52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8"/>
            <p:cNvSpPr/>
            <p:nvPr/>
          </p:nvSpPr>
          <p:spPr>
            <a:xfrm>
              <a:off x="1723" y="2478"/>
              <a:ext cx="179" cy="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900"/>
              </a:pPr>
              <a:r>
                <a:rPr lang="hr-HR" sz="1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wmv</a:t>
              </a: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68"/>
          <p:cNvSpPr txBox="1"/>
          <p:nvPr/>
        </p:nvSpPr>
        <p:spPr>
          <a:xfrm>
            <a:off x="1418170" y="1279996"/>
            <a:ext cx="480668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hr-HR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Odabir formata za trajnu pohranu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rupa 89"/>
          <p:cNvGrpSpPr/>
          <p:nvPr/>
        </p:nvGrpSpPr>
        <p:grpSpPr>
          <a:xfrm>
            <a:off x="7045703" y="2175723"/>
            <a:ext cx="4123196" cy="2848652"/>
            <a:chOff x="1143000" y="1047750"/>
            <a:chExt cx="4572000" cy="3048000"/>
          </a:xfrm>
        </p:grpSpPr>
        <p:graphicFrame>
          <p:nvGraphicFramePr>
            <p:cNvPr id="91" name="Dijagram 90"/>
            <p:cNvGraphicFramePr/>
            <p:nvPr/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2" name="TekstniOkvir 91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TekstniOkvir 92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TekstniOkvir 93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9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Prikupljanje, obrada i analiza</a:t>
            </a:r>
            <a:endParaRPr/>
          </a:p>
        </p:txBody>
      </p:sp>
      <p:sp>
        <p:nvSpPr>
          <p:cNvPr id="732" name="Google Shape;732;p6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49694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sz="2133" b="1" dirty="0" err="1"/>
              <a:t>Metapodaci</a:t>
            </a:r>
            <a:r>
              <a:rPr lang="hr-HR" sz="2133" dirty="0"/>
              <a:t> - opisuju skup istraživačkih podataka (podaci o podacima)</a:t>
            </a:r>
            <a:endParaRPr sz="2133" dirty="0"/>
          </a:p>
          <a:p>
            <a:pPr marL="171442" indent="-171442">
              <a:buSzPts val="1300"/>
            </a:pPr>
            <a:r>
              <a:rPr lang="hr-HR" sz="2133" b="1" dirty="0" err="1"/>
              <a:t>Readme</a:t>
            </a:r>
            <a:r>
              <a:rPr lang="hr-HR" sz="2133" b="1" dirty="0"/>
              <a:t> datoteka </a:t>
            </a:r>
            <a:r>
              <a:rPr lang="hr-HR" sz="2133" dirty="0"/>
              <a:t>– služi za zapisivanje </a:t>
            </a:r>
            <a:r>
              <a:rPr lang="hr-HR" sz="2133" dirty="0" err="1"/>
              <a:t>metapodataka</a:t>
            </a:r>
            <a:r>
              <a:rPr lang="hr-HR" sz="2133" dirty="0"/>
              <a:t> i njihovo ažuriranje tijekom istraživačkog projekta</a:t>
            </a:r>
            <a:endParaRPr sz="2133" dirty="0"/>
          </a:p>
          <a:p>
            <a:pPr marL="171442" indent="-171442">
              <a:buSzPts val="1300"/>
            </a:pPr>
            <a:r>
              <a:rPr lang="hr-HR" sz="2133" dirty="0"/>
              <a:t>Treba biti u tekstualnom formatu (.</a:t>
            </a:r>
            <a:r>
              <a:rPr lang="hr-HR" sz="2133" dirty="0" err="1"/>
              <a:t>txt</a:t>
            </a:r>
            <a:r>
              <a:rPr lang="hr-HR" sz="2133" dirty="0"/>
              <a:t>) zbog trajne zaštite i čitljivosti</a:t>
            </a:r>
            <a:endParaRPr sz="2133" dirty="0"/>
          </a:p>
          <a:p>
            <a:pPr marL="171442" indent="-171442">
              <a:buSzPts val="1300"/>
            </a:pPr>
            <a:r>
              <a:rPr lang="hr-HR" sz="2133" dirty="0"/>
              <a:t>Smješta se u vršni direktorij skupa podataka </a:t>
            </a:r>
            <a:endParaRPr sz="2133" dirty="0"/>
          </a:p>
          <a:p>
            <a:pPr marL="171442" indent="-171442">
              <a:buSzPts val="1300"/>
            </a:pPr>
            <a:r>
              <a:rPr lang="hr-HR" sz="2133" dirty="0"/>
              <a:t>Primjer </a:t>
            </a:r>
            <a:r>
              <a:rPr lang="hr-HR" sz="2133" u="sng" dirty="0">
                <a:solidFill>
                  <a:srgbClr val="FF0000"/>
                </a:solidFill>
                <a:hlinkClick r:id="rId3"/>
              </a:rPr>
              <a:t>Readme.txt datoteke</a:t>
            </a:r>
            <a:endParaRPr sz="2133" dirty="0"/>
          </a:p>
          <a:p>
            <a:pPr marL="171442" indent="-57145">
              <a:buSzPts val="1350"/>
              <a:buNone/>
            </a:pPr>
            <a:endParaRPr dirty="0"/>
          </a:p>
        </p:txBody>
      </p:sp>
      <p:grpSp>
        <p:nvGrpSpPr>
          <p:cNvPr id="19" name="Grupa 18"/>
          <p:cNvGrpSpPr/>
          <p:nvPr/>
        </p:nvGrpSpPr>
        <p:grpSpPr>
          <a:xfrm>
            <a:off x="6531443" y="1825626"/>
            <a:ext cx="4123196" cy="2848652"/>
            <a:chOff x="1143000" y="1047750"/>
            <a:chExt cx="4572000" cy="3048000"/>
          </a:xfrm>
        </p:grpSpPr>
        <p:graphicFrame>
          <p:nvGraphicFramePr>
            <p:cNvPr id="20" name="Dijagram 19"/>
            <p:cNvGraphicFramePr/>
            <p:nvPr/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1" name="TekstniOkvir 20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TekstniOkvir 21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3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0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Pouzdano čuvanje i razmjena istraživačkih podataka</a:t>
            </a:r>
            <a:endParaRPr/>
          </a:p>
        </p:txBody>
      </p:sp>
      <p:sp>
        <p:nvSpPr>
          <p:cNvPr id="753" name="Google Shape;753;p7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645505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dirty="0"/>
              <a:t>Pouzdano čuvanje i razmjena podataka tijekom istraživanja moguća je korištenjem sustava </a:t>
            </a:r>
            <a:r>
              <a:rPr lang="hr-HR" b="1" dirty="0"/>
              <a:t>Puh – Pohrana za upravljanje podacima</a:t>
            </a:r>
            <a:r>
              <a:rPr lang="hr-HR" dirty="0"/>
              <a:t>. 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Sustavu se pristupa putem </a:t>
            </a:r>
            <a:r>
              <a:rPr lang="hr-HR" dirty="0" err="1"/>
              <a:t>AAI@EduHr</a:t>
            </a:r>
            <a:r>
              <a:rPr lang="hr-HR" dirty="0"/>
              <a:t> elektroničkog identiteta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Omogućeno je pohranjivanje u oblaku za </a:t>
            </a:r>
            <a:r>
              <a:rPr lang="hr-HR" b="1" dirty="0"/>
              <a:t>200 GB </a:t>
            </a:r>
            <a:r>
              <a:rPr lang="hr-HR" dirty="0"/>
              <a:t>dok </a:t>
            </a:r>
            <a:r>
              <a:rPr lang="hr-HR" dirty="0" smtClean="0"/>
              <a:t>se </a:t>
            </a:r>
            <a:r>
              <a:rPr lang="hr-HR" dirty="0"/>
              <a:t>za veću količinu </a:t>
            </a:r>
            <a:r>
              <a:rPr lang="en-GB" dirty="0" err="1" smtClean="0"/>
              <a:t>prostora</a:t>
            </a:r>
            <a:r>
              <a:rPr lang="en-GB" dirty="0" smtClean="0"/>
              <a:t> </a:t>
            </a:r>
            <a:r>
              <a:rPr lang="hr-HR" dirty="0" smtClean="0"/>
              <a:t>potrebno </a:t>
            </a:r>
            <a:r>
              <a:rPr lang="hr-HR" dirty="0"/>
              <a:t>javiti na </a:t>
            </a:r>
            <a:r>
              <a:rPr lang="hr-HR" dirty="0" smtClean="0">
                <a:hlinkClick r:id="rId3"/>
              </a:rPr>
              <a:t>puh@srce.hr</a:t>
            </a:r>
            <a:r>
              <a:rPr lang="en-GB" dirty="0" smtClean="0"/>
              <a:t> </a:t>
            </a:r>
            <a:r>
              <a:rPr lang="hr-HR" dirty="0" smtClean="0"/>
              <a:t> 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Sustav Puh omogućuje pohranu u oblaku na 3 načina: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putem web-sučelja na adresi </a:t>
            </a:r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puh.srce.hr</a:t>
            </a:r>
            <a:r>
              <a:rPr lang="hr-HR" dirty="0" smtClean="0"/>
              <a:t> 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korištenjem desktop klijenta odnosno aplikacije koja kontinuirano sinkronizira direktorij na računalu sa sadržajem u Puh-u</a:t>
            </a:r>
            <a:endParaRPr dirty="0"/>
          </a:p>
          <a:p>
            <a:pPr marL="514324" lvl="1" indent="-171442">
              <a:buSzPts val="1100"/>
            </a:pPr>
            <a:r>
              <a:rPr lang="hr-HR" dirty="0"/>
              <a:t>spajanjem prostora na Puh-u kao mrežnoga diska na računalo ili server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Puh omogućava funkcionalnost kolaboracije i dijeljenje podataka s članovima istraživačkoga projekta ili drugim istraživačima kojima se dozvoli pristup</a:t>
            </a:r>
            <a:endParaRPr dirty="0"/>
          </a:p>
          <a:p>
            <a:pPr marL="171442" indent="-57145">
              <a:buSzPts val="1350"/>
              <a:buNone/>
            </a:pPr>
            <a:endParaRPr dirty="0"/>
          </a:p>
        </p:txBody>
      </p:sp>
      <p:grpSp>
        <p:nvGrpSpPr>
          <p:cNvPr id="19" name="Grupa 18"/>
          <p:cNvGrpSpPr/>
          <p:nvPr/>
        </p:nvGrpSpPr>
        <p:grpSpPr>
          <a:xfrm>
            <a:off x="7754342" y="2195717"/>
            <a:ext cx="3461143" cy="2490300"/>
            <a:chOff x="1143000" y="1047750"/>
            <a:chExt cx="4572000" cy="3048000"/>
          </a:xfrm>
        </p:grpSpPr>
        <p:graphicFrame>
          <p:nvGraphicFramePr>
            <p:cNvPr id="20" name="Dijagram 19"/>
            <p:cNvGraphicFramePr/>
            <p:nvPr/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1" name="TekstniOkvir 20"/>
            <p:cNvSpPr txBox="1"/>
            <p:nvPr/>
          </p:nvSpPr>
          <p:spPr>
            <a:xfrm>
              <a:off x="1261928" y="1467817"/>
              <a:ext cx="635671" cy="3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0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TekstniOkvir 21"/>
            <p:cNvSpPr txBox="1"/>
            <p:nvPr/>
          </p:nvSpPr>
          <p:spPr>
            <a:xfrm>
              <a:off x="1359222" y="2392592"/>
              <a:ext cx="925766" cy="3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0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165900" y="3293680"/>
              <a:ext cx="794482" cy="3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0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5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1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Trajna pohrana, dijeljenje i korištenje</a:t>
            </a:r>
            <a:endParaRPr/>
          </a:p>
        </p:txBody>
      </p:sp>
      <p:sp>
        <p:nvSpPr>
          <p:cNvPr id="774" name="Google Shape;774;p71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582279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sz="2133" b="1" dirty="0" err="1"/>
              <a:t>Anonimizacija</a:t>
            </a:r>
            <a:r>
              <a:rPr lang="hr-HR" sz="2133" b="1" dirty="0"/>
              <a:t> </a:t>
            </a:r>
            <a:endParaRPr sz="2133" dirty="0"/>
          </a:p>
          <a:p>
            <a:pPr marL="514324" lvl="1" indent="-171442">
              <a:buSzPts val="1100"/>
            </a:pPr>
            <a:r>
              <a:rPr lang="hr-HR" sz="1867" dirty="0"/>
              <a:t>ireverzibilni postupak izmjene osobnih podataka nakon kojeg se osoba više ne može direktni ni indirektno </a:t>
            </a:r>
            <a:r>
              <a:rPr lang="hr-HR" sz="1867" dirty="0"/>
              <a:t>identificirati</a:t>
            </a:r>
            <a:endParaRPr sz="1867" dirty="0"/>
          </a:p>
          <a:p>
            <a:pPr marL="514324" lvl="1" indent="-171442">
              <a:buSzPts val="1100"/>
            </a:pPr>
            <a:r>
              <a:rPr lang="hr-HR" sz="1867" dirty="0"/>
              <a:t>trajno </a:t>
            </a:r>
            <a:r>
              <a:rPr lang="hr-HR" sz="1867" dirty="0" err="1"/>
              <a:t>anonimizira</a:t>
            </a:r>
            <a:r>
              <a:rPr lang="hr-HR" sz="1867" dirty="0"/>
              <a:t> osobne i osjetljive podatke ispitanika</a:t>
            </a:r>
            <a:endParaRPr sz="1867" dirty="0"/>
          </a:p>
          <a:p>
            <a:pPr marL="171442" indent="-171442">
              <a:buSzPts val="1300"/>
            </a:pPr>
            <a:r>
              <a:rPr lang="hr-HR" sz="2133" b="1" dirty="0" err="1"/>
              <a:t>Pseudoanonimizacija</a:t>
            </a:r>
            <a:endParaRPr sz="2133" b="1" dirty="0"/>
          </a:p>
          <a:p>
            <a:pPr marL="514324" lvl="1" indent="-171442">
              <a:buSzPts val="1100"/>
            </a:pPr>
            <a:r>
              <a:rPr lang="hr-HR" sz="1867" dirty="0"/>
              <a:t>postupak </a:t>
            </a:r>
            <a:r>
              <a:rPr lang="hr-HR" sz="1867" dirty="0" err="1"/>
              <a:t>reidentifikacije</a:t>
            </a:r>
            <a:r>
              <a:rPr lang="hr-HR" sz="1867" dirty="0"/>
              <a:t> osobe koji je reverzibilan (osobu se može povratno identificirati</a:t>
            </a:r>
            <a:r>
              <a:rPr lang="hr-HR" sz="1867" dirty="0"/>
              <a:t>)</a:t>
            </a:r>
            <a:endParaRPr sz="1867" dirty="0"/>
          </a:p>
          <a:p>
            <a:pPr marL="514324" lvl="1" indent="-171442">
              <a:buSzPts val="1100"/>
            </a:pPr>
            <a:r>
              <a:rPr lang="hr-HR" sz="1867" dirty="0" err="1"/>
              <a:t>postupk</a:t>
            </a:r>
            <a:r>
              <a:rPr lang="hr-HR" sz="1867" dirty="0"/>
              <a:t> u kojem se osobni podaci ne mogu više povezati sa specifičnim podacima bez dodatnih informacija, pod uvjetom da su dodatne informacije pohranjene odvojeno kako se ne bi otkrio identitet osobe</a:t>
            </a:r>
            <a:endParaRPr sz="1867" dirty="0"/>
          </a:p>
          <a:p>
            <a:pPr marL="171442" indent="-57145">
              <a:buSzPts val="1350"/>
              <a:buNone/>
            </a:pPr>
            <a:endParaRPr dirty="0"/>
          </a:p>
        </p:txBody>
      </p:sp>
      <p:grpSp>
        <p:nvGrpSpPr>
          <p:cNvPr id="19" name="Grupa 18"/>
          <p:cNvGrpSpPr/>
          <p:nvPr/>
        </p:nvGrpSpPr>
        <p:grpSpPr>
          <a:xfrm>
            <a:off x="6814575" y="2230277"/>
            <a:ext cx="4123196" cy="2848652"/>
            <a:chOff x="1143000" y="1047750"/>
            <a:chExt cx="4572000" cy="3048000"/>
          </a:xfrm>
        </p:grpSpPr>
        <p:graphicFrame>
          <p:nvGraphicFramePr>
            <p:cNvPr id="20" name="Dijagram 19"/>
            <p:cNvGraphicFramePr/>
            <p:nvPr>
              <p:extLst/>
            </p:nvPr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TekstniOkvir 20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TekstniOkvir 21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2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2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Pohrana, dugoročno čuvanje i diseminacija istraživačkih podataka</a:t>
            </a:r>
            <a:endParaRPr/>
          </a:p>
        </p:txBody>
      </p:sp>
      <p:sp>
        <p:nvSpPr>
          <p:cNvPr id="795" name="Google Shape;795;p7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31727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71442" indent="-171442">
              <a:spcBef>
                <a:spcPts val="0"/>
              </a:spcBef>
              <a:buSzPts val="1300"/>
            </a:pPr>
            <a:r>
              <a:rPr lang="hr-HR" b="1" dirty="0"/>
              <a:t>Dabar</a:t>
            </a:r>
            <a:r>
              <a:rPr lang="hr-HR" dirty="0"/>
              <a:t> omogućava uspostavu institucijskih (ustanovama) i tematski repozitorija (zajednicama istraživača)</a:t>
            </a:r>
            <a:endParaRPr dirty="0"/>
          </a:p>
          <a:p>
            <a:pPr marL="171442" indent="-171442">
              <a:buSzPts val="1300"/>
            </a:pPr>
            <a:r>
              <a:rPr lang="hr-HR" dirty="0"/>
              <a:t>Istraživači pomoć vezano uz institucijski repozitorij mogu tražiti na svojoj ustanovi</a:t>
            </a:r>
            <a:endParaRPr dirty="0"/>
          </a:p>
          <a:p>
            <a:pPr marL="171442" indent="-57145">
              <a:buSzPts val="1350"/>
              <a:buNone/>
            </a:pPr>
            <a:endParaRPr dirty="0"/>
          </a:p>
        </p:txBody>
      </p:sp>
      <p:pic>
        <p:nvPicPr>
          <p:cNvPr id="796" name="Google Shape;79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99" y="4001295"/>
            <a:ext cx="3554215" cy="1898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upa 19"/>
          <p:cNvGrpSpPr/>
          <p:nvPr/>
        </p:nvGrpSpPr>
        <p:grpSpPr>
          <a:xfrm>
            <a:off x="6699011" y="2101905"/>
            <a:ext cx="4123196" cy="2848652"/>
            <a:chOff x="1143000" y="1047750"/>
            <a:chExt cx="4572000" cy="3048000"/>
          </a:xfrm>
        </p:grpSpPr>
        <p:graphicFrame>
          <p:nvGraphicFramePr>
            <p:cNvPr id="21" name="Dijagram 20"/>
            <p:cNvGraphicFramePr/>
            <p:nvPr>
              <p:extLst/>
            </p:nvPr>
          </p:nvGraphicFramePr>
          <p:xfrm>
            <a:off x="1143000" y="1047750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TekstniOkvir 21"/>
            <p:cNvSpPr txBox="1"/>
            <p:nvPr/>
          </p:nvSpPr>
          <p:spPr>
            <a:xfrm>
              <a:off x="1300094" y="1489035"/>
              <a:ext cx="574484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Prije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1374489" y="2420884"/>
              <a:ext cx="849996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Tijekom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TekstniOkvir 23"/>
            <p:cNvSpPr txBox="1"/>
            <p:nvPr/>
          </p:nvSpPr>
          <p:spPr>
            <a:xfrm>
              <a:off x="1221548" y="3314006"/>
              <a:ext cx="725571" cy="2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hr-HR" sz="12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Nakon</a:t>
              </a:r>
              <a:endParaRPr lang="hr-HR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6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enovanje-Nekomercijalno-Bez prerada (CC BY-NC-ND)">
  <a:themeElements>
    <a:clrScheme name="Custom 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rce - 4x3">
  <a:themeElements>
    <a:clrScheme name="Srce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Široki zaslon</PresentationFormat>
  <Paragraphs>206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Imenovanje-Nekomercijalno-Bez prerada (CC BY-NC-ND)</vt:lpstr>
      <vt:lpstr>Srce - 4x3</vt:lpstr>
      <vt:lpstr>Čuvanje, razmjena i pohrana istraživačkih podataka</vt:lpstr>
      <vt:lpstr>Životni ciklus istraživačkih podataka</vt:lpstr>
      <vt:lpstr>Planiranje</vt:lpstr>
      <vt:lpstr>Prikupljanje, obrada i analiza</vt:lpstr>
      <vt:lpstr>Prikupljanje, obrada i analiza</vt:lpstr>
      <vt:lpstr>Prikupljanje, obrada i analiza</vt:lpstr>
      <vt:lpstr>Pouzdano čuvanje i razmjena istraživačkih podataka</vt:lpstr>
      <vt:lpstr>Trajna pohrana, dijeljenje i korištenje</vt:lpstr>
      <vt:lpstr>Pohrana, dugoročno čuvanje i diseminacija istraživačkih podataka</vt:lpstr>
      <vt:lpstr>Pohrana, dugoročno čuvanje i diseminacija istraživačkih podataka</vt:lpstr>
      <vt:lpstr>Pohrana, dugoročno čuvanje i diseminacija istraživačkih podataka</vt:lpstr>
      <vt:lpstr>Unos skupa podataka u institucijski repozitorij</vt:lpstr>
      <vt:lpstr>Unos skupa podataka u institucijski repozitorij</vt:lpstr>
      <vt:lpstr>Metapodaci </vt:lpstr>
      <vt:lpstr>Povezivanje</vt:lpstr>
      <vt:lpstr>Prijenos datoteke</vt:lpstr>
      <vt:lpstr>Pregled unosa</vt:lpstr>
      <vt:lpstr>Korisne poveznice i dokumentacija</vt:lpstr>
      <vt:lpstr>Hvala na pažnji!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Čuvanje, razmjena i pohrana istraživačkih podataka</dc:title>
  <dc:creator>Kristina Posavec</dc:creator>
  <cp:lastModifiedBy>Kristina Posavec</cp:lastModifiedBy>
  <cp:revision>2</cp:revision>
  <dcterms:created xsi:type="dcterms:W3CDTF">2021-04-29T10:10:04Z</dcterms:created>
  <dcterms:modified xsi:type="dcterms:W3CDTF">2021-04-29T10:10:49Z</dcterms:modified>
</cp:coreProperties>
</file>