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Robo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2" roundtripDataSignature="AMtx7mh+vuJZB8yfVgVUIThJUzaLLFM9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vigo.irb.hr/"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vigo.irb.hr/"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vigo.irb.hr/"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vigo.irb.hr/"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osc-hub.eu/service-provider-form" TargetMode="External"/><Relationship Id="rId3" Type="http://schemas.openxmlformats.org/officeDocument/2006/relationships/hyperlink" Target="https://www.openaire.eu/category/content-provider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MIL1 - MIL9</a:t>
            </a:r>
            <a:endParaRPr/>
          </a:p>
          <a:p>
            <a:pPr indent="0" lvl="0" marL="0" rtl="0" algn="l">
              <a:spcBef>
                <a:spcPts val="0"/>
              </a:spcBef>
              <a:spcAft>
                <a:spcPts val="0"/>
              </a:spcAft>
              <a:buNone/>
            </a:pPr>
            <a:r>
              <a:rPr lang="en-US"/>
              <a:t>Service Portfolio Management - Information Security management - Incident and Service Request Management - Order and Customer relationship management - service availability and continuity management / service level management - Release and Deployment management/Configuration Management - Continual Service Management/Change management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EIL 1 - EIL9</a:t>
            </a:r>
            <a:endParaRPr/>
          </a:p>
          <a:p>
            <a:pPr indent="0" lvl="0" marL="0" rtl="0" algn="l">
              <a:spcBef>
                <a:spcPts val="0"/>
              </a:spcBef>
              <a:spcAft>
                <a:spcPts val="0"/>
              </a:spcAft>
              <a:buNone/>
            </a:pPr>
            <a:r>
              <a:rPr lang="en-US"/>
              <a:t>Basic Service Description - Terms of Use/User manual - Helpdesk/Privacy Policy - AAI/PID for service/Code repository - Monitoring/Generic service integration - Accounting/training resources/Datasets production - Service Management/API production - Workflow production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000">
                <a:solidFill>
                  <a:srgbClr val="263238"/>
                </a:solidFill>
                <a:latin typeface="Roboto"/>
                <a:ea typeface="Roboto"/>
                <a:cs typeface="Roboto"/>
                <a:sym typeface="Roboto"/>
              </a:rPr>
              <a:t>zanimljivo je za EIL da su to npr. integracija s accounting-om, EOSC/NI4OS helpdeskom, uključenost u training platformu, produkcijski API, itd...</a:t>
            </a:r>
            <a:endParaRPr sz="1000">
              <a:solidFill>
                <a:srgbClr val="263238"/>
              </a:solidFill>
              <a:latin typeface="Roboto"/>
              <a:ea typeface="Roboto"/>
              <a:cs typeface="Roboto"/>
              <a:sym typeface="Roboto"/>
            </a:endParaRPr>
          </a:p>
          <a:p>
            <a:pPr indent="0" lvl="0" marL="0" rtl="0" algn="l">
              <a:spcBef>
                <a:spcPts val="0"/>
              </a:spcBef>
              <a:spcAft>
                <a:spcPts val="0"/>
              </a:spcAft>
              <a:buNone/>
            </a:pPr>
            <a:r>
              <a:t/>
            </a:r>
            <a:endParaRPr sz="1000">
              <a:solidFill>
                <a:srgbClr val="263238"/>
              </a:solidFill>
              <a:latin typeface="Roboto"/>
              <a:ea typeface="Roboto"/>
              <a:cs typeface="Roboto"/>
              <a:sym typeface="Roboto"/>
            </a:endParaRPr>
          </a:p>
          <a:p>
            <a:pPr indent="0" lvl="0" marL="0" rtl="0" algn="l">
              <a:spcBef>
                <a:spcPts val="0"/>
              </a:spcBef>
              <a:spcAft>
                <a:spcPts val="0"/>
              </a:spcAft>
              <a:buNone/>
            </a:pPr>
            <a:r>
              <a:rPr lang="en-US"/>
              <a:t> </a:t>
            </a:r>
            <a:endParaRPr/>
          </a:p>
        </p:txBody>
      </p:sp>
      <p:sp>
        <p:nvSpPr>
          <p:cNvPr id="195" name="Google Shape;19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989dff566c_0_3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989dff566c_0_3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100">
                <a:latin typeface="Arial"/>
                <a:ea typeface="Arial"/>
                <a:cs typeface="Arial"/>
                <a:sym typeface="Arial"/>
              </a:rPr>
              <a:t>REVIGO is a Web server that summarizes long, unintelligible lists of GO terms by finding a representative subset of the terms using a simple clustering algorithm that relies on semantic similarity measures. Furthermore, REVIGO visualizes this non-redundant GO term set in multiple ways to assist in interpretation: multidimensional scaling and graph-based visualizations accurately render the subdivisions and the semantic relationships in the data, while treemaps and tag clouds are also offered as alternative views. REVIGO is freely available at </a:t>
            </a:r>
            <a:r>
              <a:rPr lang="en-US" sz="1100" u="sng">
                <a:solidFill>
                  <a:srgbClr val="1155CC"/>
                </a:solidFill>
                <a:latin typeface="Arial"/>
                <a:ea typeface="Arial"/>
                <a:cs typeface="Arial"/>
                <a:sym typeface="Arial"/>
                <a:hlinkClick r:id="rId2">
                  <a:extLst>
                    <a:ext uri="{A12FA001-AC4F-418D-AE19-62706E023703}">
                      <ahyp:hlinkClr val="tx"/>
                    </a:ext>
                  </a:extLst>
                </a:hlinkClick>
              </a:rPr>
              <a:t>http://revigo.irb.hr/.</a:t>
            </a:r>
            <a:endParaRPr sz="1100">
              <a:solidFill>
                <a:srgbClr val="333333"/>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900">
                <a:latin typeface="Arial"/>
                <a:ea typeface="Arial"/>
                <a:cs typeface="Arial"/>
                <a:sym typeface="Arial"/>
              </a:rPr>
              <a:t>The NI4OS-Europe specific on-boarding procedure is described in this document to help the service providers integrate their services in EOSC. The procedure is supported by the necessary templates and documents as well as the preproduction framework used to validate these services and their integration.  </a:t>
            </a:r>
            <a:endParaRPr sz="9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242" name="Google Shape;242;g989dff566c_0_3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989dff566c_0_3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989dff566c_0_3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100">
                <a:latin typeface="Arial"/>
                <a:ea typeface="Arial"/>
                <a:cs typeface="Arial"/>
                <a:sym typeface="Arial"/>
              </a:rPr>
              <a:t>REVIGO is a Web server that summarizes long, unintelligible lists of GO terms by finding a representative subset of the terms using a simple clustering algorithm that relies on semantic similarity measures. Furthermore, REVIGO visualizes this non-redundant GO term set in multiple ways to assist in interpretation: multidimensional scaling and graph-based visualizations accurately render the subdivisions and the semantic relationships in the data, while treemaps and tag clouds are also offered as alternative views. REVIGO is freely available at </a:t>
            </a:r>
            <a:r>
              <a:rPr lang="en-US" sz="1100" u="sng">
                <a:solidFill>
                  <a:srgbClr val="1155CC"/>
                </a:solidFill>
                <a:latin typeface="Arial"/>
                <a:ea typeface="Arial"/>
                <a:cs typeface="Arial"/>
                <a:sym typeface="Arial"/>
                <a:hlinkClick r:id="rId2">
                  <a:extLst>
                    <a:ext uri="{A12FA001-AC4F-418D-AE19-62706E023703}">
                      <ahyp:hlinkClr val="tx"/>
                    </a:ext>
                  </a:extLst>
                </a:hlinkClick>
              </a:rPr>
              <a:t>http://revigo.irb.hr/.</a:t>
            </a:r>
            <a:endParaRPr sz="1100">
              <a:solidFill>
                <a:srgbClr val="333333"/>
              </a:solidFill>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1200"/>
              </a:spcBef>
              <a:spcAft>
                <a:spcPts val="0"/>
              </a:spcAft>
              <a:buNone/>
            </a:pPr>
            <a:r>
              <a:rPr lang="en-US" sz="900">
                <a:latin typeface="Arial"/>
                <a:ea typeface="Arial"/>
                <a:cs typeface="Arial"/>
                <a:sym typeface="Arial"/>
              </a:rPr>
              <a:t>The NI4OS-Europe specific on-boarding procedure is described in this document to help the service providers integrate their services in EOSC. The procedure is supported by the necessary templates and documents as well as the preproduction framework used to validate these services and their integration.  </a:t>
            </a:r>
            <a:endParaRPr sz="900">
              <a:latin typeface="Arial"/>
              <a:ea typeface="Arial"/>
              <a:cs typeface="Arial"/>
              <a:sym typeface="Arial"/>
            </a:endParaRPr>
          </a:p>
          <a:p>
            <a:pPr indent="0" lvl="0" marL="0" rtl="0" algn="l">
              <a:lnSpc>
                <a:spcPct val="115000"/>
              </a:lnSpc>
              <a:spcBef>
                <a:spcPts val="120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251" name="Google Shape;251;g989dff566c_0_3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989dff566c_0_3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989dff566c_0_3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100">
                <a:latin typeface="Arial"/>
                <a:ea typeface="Arial"/>
                <a:cs typeface="Arial"/>
                <a:sym typeface="Arial"/>
              </a:rPr>
              <a:t>REVIGO is a Web server that summarizes long, unintelligible lists of GO terms by finding a representative subset of the terms using a simple clustering algorithm that relies on semantic similarity measures. Furthermore, REVIGO visualizes this non-redundant GO term set in multiple ways to assist in interpretation: multidimensional scaling and graph-based visualizations accurately render the subdivisions and the semantic relationships in the data, while treemaps and tag clouds are also offered as alternative views. REVIGO is freely available at </a:t>
            </a:r>
            <a:r>
              <a:rPr lang="en-US" sz="1100" u="sng">
                <a:solidFill>
                  <a:srgbClr val="1155CC"/>
                </a:solidFill>
                <a:latin typeface="Arial"/>
                <a:ea typeface="Arial"/>
                <a:cs typeface="Arial"/>
                <a:sym typeface="Arial"/>
                <a:hlinkClick r:id="rId2">
                  <a:extLst>
                    <a:ext uri="{A12FA001-AC4F-418D-AE19-62706E023703}">
                      <ahyp:hlinkClr val="tx"/>
                    </a:ext>
                  </a:extLst>
                </a:hlinkClick>
              </a:rPr>
              <a:t>http://revigo.irb.hr/.</a:t>
            </a:r>
            <a:endParaRPr sz="1100">
              <a:solidFill>
                <a:srgbClr val="333333"/>
              </a:solidFill>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1200"/>
              </a:spcBef>
              <a:spcAft>
                <a:spcPts val="0"/>
              </a:spcAft>
              <a:buNone/>
            </a:pPr>
            <a:r>
              <a:rPr lang="en-US" sz="900">
                <a:latin typeface="Arial"/>
                <a:ea typeface="Arial"/>
                <a:cs typeface="Arial"/>
                <a:sym typeface="Arial"/>
              </a:rPr>
              <a:t>The NI4OS-Europe specific on-boarding procedure is described in this document to help the service providers integrate their services in EOSC. The procedure is supported by the necessary templates and documents as well as the preproduction framework used to validate these services and their integration.  </a:t>
            </a:r>
            <a:endParaRPr sz="900">
              <a:latin typeface="Arial"/>
              <a:ea typeface="Arial"/>
              <a:cs typeface="Arial"/>
              <a:sym typeface="Arial"/>
            </a:endParaRPr>
          </a:p>
          <a:p>
            <a:pPr indent="0" lvl="0" marL="0" rtl="0" algn="l">
              <a:lnSpc>
                <a:spcPct val="115000"/>
              </a:lnSpc>
              <a:spcBef>
                <a:spcPts val="120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262" name="Google Shape;262;g989dff566c_0_3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989dff566c_0_4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989dff566c_0_4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100">
                <a:latin typeface="Arial"/>
                <a:ea typeface="Arial"/>
                <a:cs typeface="Arial"/>
                <a:sym typeface="Arial"/>
              </a:rPr>
              <a:t>REVIGO is a Web server that summarizes long, unintelligible lists of GO terms by finding a representative subset of the terms using a simple clustering algorithm that relies on semantic similarity measures. Furthermore, REVIGO visualizes this non-redundant GO term set in multiple ways to assist in interpretation: multidimensional scaling and graph-based visualizations accurately render the subdivisions and the semantic relationships in the data, while treemaps and tag clouds are also offered as alternative views. REVIGO is freely available at </a:t>
            </a:r>
            <a:r>
              <a:rPr lang="en-US" sz="1100" u="sng">
                <a:solidFill>
                  <a:srgbClr val="1155CC"/>
                </a:solidFill>
                <a:latin typeface="Arial"/>
                <a:ea typeface="Arial"/>
                <a:cs typeface="Arial"/>
                <a:sym typeface="Arial"/>
                <a:hlinkClick r:id="rId2">
                  <a:extLst>
                    <a:ext uri="{A12FA001-AC4F-418D-AE19-62706E023703}">
                      <ahyp:hlinkClr val="tx"/>
                    </a:ext>
                  </a:extLst>
                </a:hlinkClick>
              </a:rPr>
              <a:t>http://revigo.irb.hr/.</a:t>
            </a: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1200"/>
              </a:spcBef>
              <a:spcAft>
                <a:spcPts val="0"/>
              </a:spcAft>
              <a:buNone/>
            </a:pPr>
            <a:r>
              <a:rPr lang="en-US" sz="900">
                <a:latin typeface="Arial"/>
                <a:ea typeface="Arial"/>
                <a:cs typeface="Arial"/>
                <a:sym typeface="Arial"/>
              </a:rPr>
              <a:t>The NI4OS-Europe specific on-boarding procedure is described in this document to help the service providers integrate their services in EOSC. The procedure is supported by the necessary templates and documents as well as the preproduction framework used to validate these services and their integration.  </a:t>
            </a:r>
            <a:endParaRPr sz="900">
              <a:latin typeface="Arial"/>
              <a:ea typeface="Arial"/>
              <a:cs typeface="Arial"/>
              <a:sym typeface="Arial"/>
            </a:endParaRPr>
          </a:p>
          <a:p>
            <a:pPr indent="0" lvl="0" marL="0" rtl="0" algn="l">
              <a:lnSpc>
                <a:spcPct val="115000"/>
              </a:lnSpc>
              <a:spcBef>
                <a:spcPts val="120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273" name="Google Shape;273;g989dff566c_0_4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97d47d83ff_0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97d47d83ff_0_1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g97d47d83ff_0_1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97d47d83ff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97d47d83ff_0_1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g97d47d83ff_0_1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97d47d83ff_0_6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97d47d83ff_0_6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g97d47d83ff_0_6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89dff566c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8" name="Google Shape;88;g989dff566c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sz="1800">
                <a:latin typeface="Arial"/>
                <a:ea typeface="Arial"/>
                <a:cs typeface="Arial"/>
                <a:sym typeface="Arial"/>
              </a:rPr>
              <a:t>„The European Open Science Cloud (EOSC) je vizija </a:t>
            </a:r>
            <a:r>
              <a:rPr b="1" lang="en-US" sz="1800">
                <a:solidFill>
                  <a:schemeClr val="accent1"/>
                </a:solidFill>
                <a:latin typeface="Arial"/>
                <a:ea typeface="Arial"/>
                <a:cs typeface="Arial"/>
                <a:sym typeface="Arial"/>
              </a:rPr>
              <a:t>federativne</a:t>
            </a:r>
            <a:r>
              <a:rPr lang="en-US" sz="1800">
                <a:latin typeface="Arial"/>
                <a:ea typeface="Arial"/>
                <a:cs typeface="Arial"/>
                <a:sym typeface="Arial"/>
              </a:rPr>
              <a:t>, </a:t>
            </a:r>
            <a:r>
              <a:rPr b="1" lang="en-US" sz="1800">
                <a:solidFill>
                  <a:schemeClr val="accent1"/>
                </a:solidFill>
                <a:latin typeface="Arial"/>
                <a:ea typeface="Arial"/>
                <a:cs typeface="Arial"/>
                <a:sym typeface="Arial"/>
              </a:rPr>
              <a:t>globalno dostupne</a:t>
            </a:r>
            <a:r>
              <a:rPr b="1" lang="en-US" sz="1800">
                <a:latin typeface="Arial"/>
                <a:ea typeface="Arial"/>
                <a:cs typeface="Arial"/>
                <a:sym typeface="Arial"/>
              </a:rPr>
              <a:t>,</a:t>
            </a:r>
            <a:r>
              <a:rPr lang="en-US" sz="1800">
                <a:latin typeface="Arial"/>
                <a:ea typeface="Arial"/>
                <a:cs typeface="Arial"/>
                <a:sym typeface="Arial"/>
              </a:rPr>
              <a:t> </a:t>
            </a:r>
            <a:r>
              <a:rPr b="1" lang="en-US" sz="1800">
                <a:solidFill>
                  <a:schemeClr val="accent1"/>
                </a:solidFill>
                <a:latin typeface="Arial"/>
                <a:ea typeface="Arial"/>
                <a:cs typeface="Arial"/>
                <a:sym typeface="Arial"/>
              </a:rPr>
              <a:t>multi-disciplinarne</a:t>
            </a:r>
            <a:r>
              <a:rPr lang="en-US" sz="1800">
                <a:latin typeface="Arial"/>
                <a:ea typeface="Arial"/>
                <a:cs typeface="Arial"/>
                <a:sym typeface="Arial"/>
              </a:rPr>
              <a:t> okoline u kojoj istraživači, inovatori, kompanije i građani mogu međusobno </a:t>
            </a:r>
            <a:r>
              <a:rPr b="1" lang="en-US" sz="1800">
                <a:solidFill>
                  <a:schemeClr val="accent1"/>
                </a:solidFill>
                <a:latin typeface="Arial"/>
                <a:ea typeface="Arial"/>
                <a:cs typeface="Arial"/>
                <a:sym typeface="Arial"/>
              </a:rPr>
              <a:t>publicirati</a:t>
            </a:r>
            <a:r>
              <a:rPr lang="en-US" sz="1800">
                <a:latin typeface="Arial"/>
                <a:ea typeface="Arial"/>
                <a:cs typeface="Arial"/>
                <a:sym typeface="Arial"/>
              </a:rPr>
              <a:t>, </a:t>
            </a:r>
            <a:r>
              <a:rPr b="1" lang="en-US" sz="1800">
                <a:solidFill>
                  <a:schemeClr val="accent1"/>
                </a:solidFill>
                <a:latin typeface="Arial"/>
                <a:ea typeface="Arial"/>
                <a:cs typeface="Arial"/>
                <a:sym typeface="Arial"/>
              </a:rPr>
              <a:t>pretraživati</a:t>
            </a:r>
            <a:r>
              <a:rPr lang="en-US" sz="1800">
                <a:latin typeface="Arial"/>
                <a:ea typeface="Arial"/>
                <a:cs typeface="Arial"/>
                <a:sym typeface="Arial"/>
              </a:rPr>
              <a:t> i </a:t>
            </a:r>
            <a:r>
              <a:rPr b="1" lang="en-US" sz="1800">
                <a:solidFill>
                  <a:schemeClr val="accent1"/>
                </a:solidFill>
                <a:latin typeface="Arial"/>
                <a:ea typeface="Arial"/>
                <a:cs typeface="Arial"/>
                <a:sym typeface="Arial"/>
              </a:rPr>
              <a:t>koristiti</a:t>
            </a:r>
            <a:r>
              <a:rPr lang="en-US" sz="1800">
                <a:latin typeface="Arial"/>
                <a:ea typeface="Arial"/>
                <a:cs typeface="Arial"/>
                <a:sym typeface="Arial"/>
              </a:rPr>
              <a:t> podatke, alate i druge rezultate za svoja straživanja, inovacije i edukaciju.” </a:t>
            </a:r>
            <a:endParaRPr/>
          </a:p>
        </p:txBody>
      </p:sp>
      <p:sp>
        <p:nvSpPr>
          <p:cNvPr id="89" name="Google Shape;89;g989dff566c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97d47d83ff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97d47d83ff_0_1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97d47d83ff_0_1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97d47d83ff_0_6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97d47d83ff_0_6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97d47d83ff_0_6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89dff566c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6" name="Google Shape;96;g989dff566c_0_1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1800">
                <a:latin typeface="Arial"/>
                <a:ea typeface="Arial"/>
                <a:cs typeface="Arial"/>
                <a:sym typeface="Arial"/>
              </a:rPr>
              <a:t>„The European Open Science Cloud (EOSC) je vizija </a:t>
            </a:r>
            <a:r>
              <a:rPr b="1" lang="en-US" sz="1800">
                <a:solidFill>
                  <a:schemeClr val="accent1"/>
                </a:solidFill>
                <a:latin typeface="Arial"/>
                <a:ea typeface="Arial"/>
                <a:cs typeface="Arial"/>
                <a:sym typeface="Arial"/>
              </a:rPr>
              <a:t>federativne</a:t>
            </a:r>
            <a:r>
              <a:rPr lang="en-US" sz="1800">
                <a:latin typeface="Arial"/>
                <a:ea typeface="Arial"/>
                <a:cs typeface="Arial"/>
                <a:sym typeface="Arial"/>
              </a:rPr>
              <a:t>, </a:t>
            </a:r>
            <a:r>
              <a:rPr b="1" lang="en-US" sz="1800">
                <a:solidFill>
                  <a:schemeClr val="accent1"/>
                </a:solidFill>
                <a:latin typeface="Arial"/>
                <a:ea typeface="Arial"/>
                <a:cs typeface="Arial"/>
                <a:sym typeface="Arial"/>
              </a:rPr>
              <a:t>globalno dostupne</a:t>
            </a:r>
            <a:r>
              <a:rPr b="1" lang="en-US" sz="1800">
                <a:latin typeface="Arial"/>
                <a:ea typeface="Arial"/>
                <a:cs typeface="Arial"/>
                <a:sym typeface="Arial"/>
              </a:rPr>
              <a:t>,</a:t>
            </a:r>
            <a:r>
              <a:rPr lang="en-US" sz="1800">
                <a:latin typeface="Arial"/>
                <a:ea typeface="Arial"/>
                <a:cs typeface="Arial"/>
                <a:sym typeface="Arial"/>
              </a:rPr>
              <a:t> </a:t>
            </a:r>
            <a:r>
              <a:rPr b="1" lang="en-US" sz="1800">
                <a:solidFill>
                  <a:schemeClr val="accent1"/>
                </a:solidFill>
                <a:latin typeface="Arial"/>
                <a:ea typeface="Arial"/>
                <a:cs typeface="Arial"/>
                <a:sym typeface="Arial"/>
              </a:rPr>
              <a:t>multi-disciplinarne</a:t>
            </a:r>
            <a:r>
              <a:rPr lang="en-US" sz="1800">
                <a:latin typeface="Arial"/>
                <a:ea typeface="Arial"/>
                <a:cs typeface="Arial"/>
                <a:sym typeface="Arial"/>
              </a:rPr>
              <a:t> okoline u kojoj istraživači, inovatori, kompanije i građani mogu međusobno </a:t>
            </a:r>
            <a:r>
              <a:rPr b="1" lang="en-US" sz="1800">
                <a:solidFill>
                  <a:schemeClr val="accent1"/>
                </a:solidFill>
                <a:latin typeface="Arial"/>
                <a:ea typeface="Arial"/>
                <a:cs typeface="Arial"/>
                <a:sym typeface="Arial"/>
              </a:rPr>
              <a:t>publicirati</a:t>
            </a:r>
            <a:r>
              <a:rPr lang="en-US" sz="1800">
                <a:latin typeface="Arial"/>
                <a:ea typeface="Arial"/>
                <a:cs typeface="Arial"/>
                <a:sym typeface="Arial"/>
              </a:rPr>
              <a:t>, </a:t>
            </a:r>
            <a:r>
              <a:rPr b="1" lang="en-US" sz="1800">
                <a:solidFill>
                  <a:schemeClr val="accent1"/>
                </a:solidFill>
                <a:latin typeface="Arial"/>
                <a:ea typeface="Arial"/>
                <a:cs typeface="Arial"/>
                <a:sym typeface="Arial"/>
              </a:rPr>
              <a:t>pretraživati</a:t>
            </a:r>
            <a:r>
              <a:rPr lang="en-US" sz="1800">
                <a:latin typeface="Arial"/>
                <a:ea typeface="Arial"/>
                <a:cs typeface="Arial"/>
                <a:sym typeface="Arial"/>
              </a:rPr>
              <a:t> i </a:t>
            </a:r>
            <a:r>
              <a:rPr b="1" lang="en-US" sz="1800">
                <a:solidFill>
                  <a:schemeClr val="accent1"/>
                </a:solidFill>
                <a:latin typeface="Arial"/>
                <a:ea typeface="Arial"/>
                <a:cs typeface="Arial"/>
                <a:sym typeface="Arial"/>
              </a:rPr>
              <a:t>koristiti</a:t>
            </a:r>
            <a:r>
              <a:rPr lang="en-US" sz="1800">
                <a:latin typeface="Arial"/>
                <a:ea typeface="Arial"/>
                <a:cs typeface="Arial"/>
                <a:sym typeface="Arial"/>
              </a:rPr>
              <a:t> podatke, alate i druge rezultate za svoja straživanja, inovacije i edukaciju.” </a:t>
            </a:r>
            <a:endParaRPr/>
          </a:p>
        </p:txBody>
      </p:sp>
      <p:sp>
        <p:nvSpPr>
          <p:cNvPr id="97" name="Google Shape;97;g989dff566c_0_1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89dff566c_0_2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89dff566c_0_2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t>mastodontski projekt</a:t>
            </a:r>
            <a:endParaRPr/>
          </a:p>
        </p:txBody>
      </p:sp>
      <p:sp>
        <p:nvSpPr>
          <p:cNvPr id="133" name="Google Shape;133;g989dff566c_0_2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989dff566c_0_3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989dff566c_0_3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t>Build national Open Science Cloud (OSC) initiatives for open research data, infrastructure and services and enable them to support the overall EOSC governance and coordination structure</a:t>
            </a:r>
            <a:endParaRPr sz="1050">
              <a:solidFill>
                <a:srgbClr val="777777"/>
              </a:solidFill>
              <a:highlight>
                <a:srgbClr val="FFFFFF"/>
              </a:highlight>
              <a:latin typeface="Arial"/>
              <a:ea typeface="Arial"/>
              <a:cs typeface="Arial"/>
              <a:sym typeface="Arial"/>
            </a:endParaRPr>
          </a:p>
          <a:p>
            <a:pPr indent="0" lvl="0" marL="0" rtl="0" algn="l">
              <a:lnSpc>
                <a:spcPct val="90000"/>
              </a:lnSpc>
              <a:spcBef>
                <a:spcPts val="0"/>
              </a:spcBef>
              <a:spcAft>
                <a:spcPts val="0"/>
              </a:spcAft>
              <a:buNone/>
            </a:pPr>
            <a:r>
              <a:t/>
            </a:r>
            <a:endParaRPr/>
          </a:p>
        </p:txBody>
      </p:sp>
      <p:sp>
        <p:nvSpPr>
          <p:cNvPr id="144" name="Google Shape;144;g989dff566c_0_3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89dff566c_0_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89dff566c_0_2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t>https://eosc-hub.eu/service-provider-form</a:t>
            </a:r>
            <a:endParaRPr/>
          </a:p>
        </p:txBody>
      </p:sp>
      <p:sp>
        <p:nvSpPr>
          <p:cNvPr id="155" name="Google Shape;155;g989dff566c_0_2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97a7961268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97a7961268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900">
                <a:latin typeface="Arial"/>
                <a:ea typeface="Arial"/>
                <a:cs typeface="Arial"/>
                <a:sym typeface="Arial"/>
              </a:rPr>
              <a:t>On-boarding of a resource (service or repository) into the EOSC includes all practical activities taken to incorporate a research resource into the EOSC federation. </a:t>
            </a:r>
            <a:endParaRPr sz="9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1200"/>
              </a:spcBef>
              <a:spcAft>
                <a:spcPts val="0"/>
              </a:spcAft>
              <a:buNone/>
            </a:pPr>
            <a:r>
              <a:rPr lang="en-US" sz="900">
                <a:latin typeface="Arial"/>
                <a:ea typeface="Arial"/>
                <a:cs typeface="Arial"/>
                <a:sym typeface="Arial"/>
              </a:rPr>
              <a:t>In general, resource on-boarding includes five main steps illustrated in Figure 1:</a:t>
            </a:r>
            <a:endParaRPr sz="900">
              <a:latin typeface="Arial"/>
              <a:ea typeface="Arial"/>
              <a:cs typeface="Arial"/>
              <a:sym typeface="Arial"/>
            </a:endParaRPr>
          </a:p>
          <a:p>
            <a:pPr indent="-317500" lvl="0" marL="457200" rtl="0" algn="l">
              <a:lnSpc>
                <a:spcPct val="115000"/>
              </a:lnSpc>
              <a:spcBef>
                <a:spcPts val="1200"/>
              </a:spcBef>
              <a:spcAft>
                <a:spcPts val="0"/>
              </a:spcAft>
              <a:buSzPts val="1400"/>
              <a:buFont typeface="Arial"/>
              <a:buAutoNum type="arabicPeriod"/>
            </a:pPr>
            <a:r>
              <a:rPr lang="en-US" sz="900">
                <a:latin typeface="Arial"/>
                <a:ea typeface="Arial"/>
                <a:cs typeface="Arial"/>
                <a:sym typeface="Arial"/>
              </a:rPr>
              <a:t>a request is sent by the service provider via e-mail or submitted via a dedicated form that officially initiates the on-boarding process</a:t>
            </a:r>
            <a:r>
              <a:rPr lang="en-US" sz="900">
                <a:latin typeface="Arial"/>
                <a:ea typeface="Arial"/>
                <a:cs typeface="Arial"/>
                <a:sym typeface="Arial"/>
              </a:rPr>
              <a:t>;</a:t>
            </a:r>
            <a:endParaRPr sz="9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eriod"/>
            </a:pPr>
            <a:r>
              <a:rPr lang="en-US" sz="900">
                <a:latin typeface="Arial"/>
                <a:ea typeface="Arial"/>
                <a:cs typeface="Arial"/>
                <a:sym typeface="Arial"/>
              </a:rPr>
              <a:t>relevant information is gathered using a service description template or a corresponding online form, which could be incorporated in the service catalogue/portfolio system;</a:t>
            </a:r>
            <a:endParaRPr sz="9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eriod"/>
            </a:pPr>
            <a:r>
              <a:rPr lang="en-US" sz="900">
                <a:latin typeface="Arial"/>
                <a:ea typeface="Arial"/>
                <a:cs typeface="Arial"/>
                <a:sym typeface="Arial"/>
              </a:rPr>
              <a:t> the resource is integrated with the existing EOSC tools and federated core, such that it is compatible with the defined rules of participation;</a:t>
            </a:r>
            <a:endParaRPr sz="9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eriod"/>
            </a:pPr>
            <a:r>
              <a:rPr lang="en-US" sz="900">
                <a:latin typeface="Arial"/>
                <a:ea typeface="Arial"/>
                <a:cs typeface="Arial"/>
                <a:sym typeface="Arial"/>
              </a:rPr>
              <a:t> the resource is validated using tools from the federated core;</a:t>
            </a:r>
            <a:endParaRPr sz="9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eriod"/>
            </a:pPr>
            <a:r>
              <a:rPr lang="en-US" sz="900">
                <a:latin typeface="Arial"/>
                <a:ea typeface="Arial"/>
                <a:cs typeface="Arial"/>
                <a:sym typeface="Arial"/>
              </a:rPr>
              <a:t> the resource is published in the EOSC catalogue. </a:t>
            </a:r>
            <a:br>
              <a:rPr lang="en-US" sz="900">
                <a:latin typeface="Arial"/>
                <a:ea typeface="Arial"/>
                <a:cs typeface="Arial"/>
                <a:sym typeface="Arial"/>
              </a:rPr>
            </a:b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67" name="Google Shape;167;g97a7961268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989dff566c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989dff566c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900">
                <a:latin typeface="Arial"/>
                <a:ea typeface="Arial"/>
                <a:cs typeface="Arial"/>
                <a:sym typeface="Arial"/>
              </a:rPr>
              <a:t>The procedure is supported by the necessary templates and documents as well as the preproduction framework used to validate these services and their integration.  </a:t>
            </a:r>
            <a:endParaRPr sz="900">
              <a:latin typeface="Arial"/>
              <a:ea typeface="Arial"/>
              <a:cs typeface="Arial"/>
              <a:sym typeface="Arial"/>
            </a:endParaRPr>
          </a:p>
          <a:p>
            <a:pPr indent="0" lvl="0" marL="0" rtl="0" algn="l">
              <a:spcBef>
                <a:spcPts val="0"/>
              </a:spcBef>
              <a:spcAft>
                <a:spcPts val="0"/>
              </a:spcAft>
              <a:buNone/>
            </a:pPr>
            <a:r>
              <a:t/>
            </a:r>
            <a:endParaRPr sz="900">
              <a:latin typeface="Arial"/>
              <a:ea typeface="Arial"/>
              <a:cs typeface="Arial"/>
              <a:sym typeface="Arial"/>
            </a:endParaRPr>
          </a:p>
          <a:p>
            <a:pPr indent="0" lvl="0" marL="0" rtl="0" algn="l">
              <a:spcBef>
                <a:spcPts val="0"/>
              </a:spcBef>
              <a:spcAft>
                <a:spcPts val="0"/>
              </a:spcAft>
              <a:buNone/>
            </a:pPr>
            <a:r>
              <a:rPr lang="en-US" sz="900">
                <a:latin typeface="Arial"/>
                <a:ea typeface="Arial"/>
                <a:cs typeface="Arial"/>
                <a:sym typeface="Arial"/>
              </a:rPr>
              <a:t>Once NI4OS-Europe verifies the service or repository, it will be published within the project catalogue, and the WP5 team will proceed with its EOSC registration. This should go smoothly since our procedures and rules will be compatible with the EOSC ones. </a:t>
            </a:r>
            <a:endParaRPr sz="900">
              <a:latin typeface="Arial"/>
              <a:ea typeface="Arial"/>
              <a:cs typeface="Arial"/>
              <a:sym typeface="Arial"/>
            </a:endParaRPr>
          </a:p>
          <a:p>
            <a:pPr indent="0" lvl="0" marL="0" rtl="0" algn="l">
              <a:spcBef>
                <a:spcPts val="0"/>
              </a:spcBef>
              <a:spcAft>
                <a:spcPts val="0"/>
              </a:spcAft>
              <a:buNone/>
            </a:pPr>
            <a:r>
              <a:t/>
            </a:r>
            <a:endParaRPr sz="900">
              <a:latin typeface="Arial"/>
              <a:ea typeface="Arial"/>
              <a:cs typeface="Arial"/>
              <a:sym typeface="Arial"/>
            </a:endParaRPr>
          </a:p>
          <a:p>
            <a:pPr indent="0" lvl="0" marL="0" rtl="0" algn="l">
              <a:spcBef>
                <a:spcPts val="0"/>
              </a:spcBef>
              <a:spcAft>
                <a:spcPts val="0"/>
              </a:spcAft>
              <a:buNone/>
            </a:pPr>
            <a:r>
              <a:rPr lang="en-US" sz="900">
                <a:latin typeface="Arial"/>
                <a:ea typeface="Arial"/>
                <a:cs typeface="Arial"/>
                <a:sym typeface="Arial"/>
              </a:rPr>
              <a:t>For service registration, we will use the EOSC portal Join as a provider form [9], while for repositories, we will use the Open AIRE content provider dashboard [11]. </a:t>
            </a:r>
            <a:endParaRPr sz="9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Join as provider form, </a:t>
            </a:r>
            <a:r>
              <a:rPr lang="en-US" sz="1100" u="sng">
                <a:solidFill>
                  <a:srgbClr val="6B9F25"/>
                </a:solidFill>
                <a:latin typeface="Arial"/>
                <a:ea typeface="Arial"/>
                <a:cs typeface="Arial"/>
                <a:sym typeface="Arial"/>
                <a:hlinkClick r:id="rId2">
                  <a:extLst>
                    <a:ext uri="{A12FA001-AC4F-418D-AE19-62706E023703}">
                      <ahyp:hlinkClr val="tx"/>
                    </a:ext>
                  </a:extLst>
                </a:hlinkClick>
              </a:rPr>
              <a:t>https://eosc-hub.eu/service-provider-form</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OpenAIRE content providers, </a:t>
            </a:r>
            <a:r>
              <a:rPr lang="en-US" sz="1100" u="sng">
                <a:solidFill>
                  <a:schemeClr val="hlink"/>
                </a:solidFill>
                <a:latin typeface="Arial"/>
                <a:ea typeface="Arial"/>
                <a:cs typeface="Arial"/>
                <a:sym typeface="Arial"/>
                <a:hlinkClick r:id="rId3"/>
              </a:rPr>
              <a:t>https://www.openaire.eu/category/content-providers</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rPr lang="en-US" sz="900">
                <a:latin typeface="Arial"/>
                <a:ea typeface="Arial"/>
                <a:cs typeface="Arial"/>
                <a:sym typeface="Arial"/>
              </a:rPr>
              <a:t>On-boarding of a resource (service or repository) into the EOSC includes all practical activities taken to incorporate a research resource into the EOSC federation. </a:t>
            </a:r>
            <a:endParaRPr sz="9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1200"/>
              </a:spcBef>
              <a:spcAft>
                <a:spcPts val="0"/>
              </a:spcAft>
              <a:buNone/>
            </a:pPr>
            <a:r>
              <a:rPr lang="en-US" sz="900">
                <a:latin typeface="Arial"/>
                <a:ea typeface="Arial"/>
                <a:cs typeface="Arial"/>
                <a:sym typeface="Arial"/>
              </a:rPr>
              <a:t>In general, resource on-boarding includes five main steps illustrated in Figure 1:</a:t>
            </a:r>
            <a:endParaRPr sz="900">
              <a:latin typeface="Arial"/>
              <a:ea typeface="Arial"/>
              <a:cs typeface="Arial"/>
              <a:sym typeface="Arial"/>
            </a:endParaRPr>
          </a:p>
          <a:p>
            <a:pPr indent="-317500" lvl="0" marL="457200" rtl="0" algn="l">
              <a:lnSpc>
                <a:spcPct val="115000"/>
              </a:lnSpc>
              <a:spcBef>
                <a:spcPts val="1200"/>
              </a:spcBef>
              <a:spcAft>
                <a:spcPts val="0"/>
              </a:spcAft>
              <a:buSzPts val="1400"/>
              <a:buFont typeface="Arial"/>
              <a:buAutoNum type="arabicPeriod"/>
            </a:pPr>
            <a:r>
              <a:rPr lang="en-US" sz="900">
                <a:latin typeface="Arial"/>
                <a:ea typeface="Arial"/>
                <a:cs typeface="Arial"/>
                <a:sym typeface="Arial"/>
              </a:rPr>
              <a:t>a request is sent by the service provider via e-mail or submitted via a dedicated form that officially initiates the on-boarding process;</a:t>
            </a:r>
            <a:endParaRPr sz="9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eriod"/>
            </a:pPr>
            <a:r>
              <a:rPr lang="en-US" sz="900">
                <a:latin typeface="Arial"/>
                <a:ea typeface="Arial"/>
                <a:cs typeface="Arial"/>
                <a:sym typeface="Arial"/>
              </a:rPr>
              <a:t>relevant information is gathered using a service description template or a corresponding online form, which could be incorporated in the service catalogue/portfolio system;</a:t>
            </a:r>
            <a:endParaRPr sz="9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eriod"/>
            </a:pPr>
            <a:r>
              <a:rPr lang="en-US" sz="900">
                <a:latin typeface="Arial"/>
                <a:ea typeface="Arial"/>
                <a:cs typeface="Arial"/>
                <a:sym typeface="Arial"/>
              </a:rPr>
              <a:t> the resource is integrated with the existing EOSC tools and federated core, such that it is compatible with the defined rules of participation;</a:t>
            </a:r>
            <a:endParaRPr sz="9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eriod"/>
            </a:pPr>
            <a:r>
              <a:rPr lang="en-US" sz="900">
                <a:latin typeface="Arial"/>
                <a:ea typeface="Arial"/>
                <a:cs typeface="Arial"/>
                <a:sym typeface="Arial"/>
              </a:rPr>
              <a:t> the resource is validated using tools from the federated core;</a:t>
            </a:r>
            <a:endParaRPr sz="9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eriod"/>
            </a:pPr>
            <a:r>
              <a:rPr lang="en-US" sz="900">
                <a:latin typeface="Arial"/>
                <a:ea typeface="Arial"/>
                <a:cs typeface="Arial"/>
                <a:sym typeface="Arial"/>
              </a:rPr>
              <a:t> the resource is published in the EOSC catalogue. </a:t>
            </a:r>
            <a:br>
              <a:rPr lang="en-US" sz="900">
                <a:latin typeface="Arial"/>
                <a:ea typeface="Arial"/>
                <a:cs typeface="Arial"/>
                <a:sym typeface="Arial"/>
              </a:rPr>
            </a:b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120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76" name="Google Shape;176;g989dff566c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989dff566c_0_3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989dff566c_0_3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sz="900">
                <a:latin typeface="Arial"/>
                <a:ea typeface="Arial"/>
                <a:cs typeface="Arial"/>
                <a:sym typeface="Arial"/>
              </a:rPr>
              <a:t>During the proposal stage of the NI4OS-Europe project, we have organized regional services in a hierarchical structure, based on their functions and relationships: </a:t>
            </a:r>
            <a:endParaRPr sz="900">
              <a:latin typeface="Arial"/>
              <a:ea typeface="Arial"/>
              <a:cs typeface="Arial"/>
              <a:sym typeface="Arial"/>
            </a:endParaRPr>
          </a:p>
          <a:p>
            <a:pPr indent="0" lvl="0" marL="0" rtl="0" algn="l">
              <a:lnSpc>
                <a:spcPct val="115000"/>
              </a:lnSpc>
              <a:spcBef>
                <a:spcPts val="0"/>
              </a:spcBef>
              <a:spcAft>
                <a:spcPts val="0"/>
              </a:spcAft>
              <a:buSzPts val="1100"/>
              <a:buNone/>
            </a:pPr>
            <a:r>
              <a:rPr lang="en-US" sz="1100">
                <a:latin typeface="Arial"/>
                <a:ea typeface="Arial"/>
                <a:cs typeface="Arial"/>
                <a:sym typeface="Arial"/>
              </a:rPr>
              <a:t>pre-production environment service;</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At the first level of this hierarchy, we have grouped the pre-production environment services that provide the functionality of the federation and access-enabling or Federated core services, such as monitoring, helpdesk, AAI, accounting, etc. These allow unique access to all other services and create a unique metric for the measurement of service performance in terms of utilization, provided support, availability, and reliability</a:t>
            </a:r>
            <a:endParaRPr sz="1100">
              <a:latin typeface="Arial"/>
              <a:ea typeface="Arial"/>
              <a:cs typeface="Arial"/>
              <a:sym typeface="Arial"/>
            </a:endParaRPr>
          </a:p>
          <a:p>
            <a:pPr indent="0" lvl="0" marL="0" rtl="0" algn="l">
              <a:lnSpc>
                <a:spcPct val="115000"/>
              </a:lnSpc>
              <a:spcBef>
                <a:spcPts val="0"/>
              </a:spcBef>
              <a:spcAft>
                <a:spcPts val="0"/>
              </a:spcAft>
              <a:buSzPts val="1100"/>
              <a:buNone/>
            </a:pPr>
            <a:r>
              <a:rPr lang="en-US" sz="1100">
                <a:latin typeface="Arial"/>
                <a:ea typeface="Arial"/>
                <a:cs typeface="Arial"/>
                <a:sym typeface="Arial"/>
              </a:rPr>
              <a:t>generic services;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Common services provide generic capabilities and address technical needs that are common to various research areas, so that they can be used by multiple thematic services. The services from this level of the hierarchy, support different aspects of the data lifecycle, from creation to processing, analysis, preservation, access, and reuse. Typically, here we have generic HTC/HPC computing, Platform-as-a-Service (PaaS) solutions, generic storage, data preservation/curation/provenance, cloud containerization and orchestration resources, etc., as well as advanced services for data discovery, management, processing, workflow management, etc.</a:t>
            </a:r>
            <a:endParaRPr sz="1100">
              <a:latin typeface="Arial"/>
              <a:ea typeface="Arial"/>
              <a:cs typeface="Arial"/>
              <a:sym typeface="Arial"/>
            </a:endParaRPr>
          </a:p>
          <a:p>
            <a:pPr indent="0" lvl="0" marL="0" rtl="0" algn="l">
              <a:lnSpc>
                <a:spcPct val="115000"/>
              </a:lnSpc>
              <a:spcBef>
                <a:spcPts val="0"/>
              </a:spcBef>
              <a:spcAft>
                <a:spcPts val="0"/>
              </a:spcAft>
              <a:buSzPts val="1100"/>
              <a:buNone/>
            </a:pPr>
            <a:r>
              <a:rPr lang="en-US" sz="1100">
                <a:latin typeface="Arial"/>
                <a:ea typeface="Arial"/>
                <a:cs typeface="Arial"/>
                <a:sym typeface="Arial"/>
              </a:rPr>
              <a:t>thematic services;						 							</a:t>
            </a:r>
            <a:endParaRPr sz="1100">
              <a:latin typeface="Arial"/>
              <a:ea typeface="Arial"/>
              <a:cs typeface="Arial"/>
              <a:sym typeface="Arial"/>
            </a:endParaRPr>
          </a:p>
          <a:p>
            <a:pPr indent="-298450" lvl="0" marL="457200" rtl="0" algn="l">
              <a:lnSpc>
                <a:spcPct val="115000"/>
              </a:lnSpc>
              <a:spcBef>
                <a:spcPts val="0"/>
              </a:spcBef>
              <a:spcAft>
                <a:spcPts val="0"/>
              </a:spcAft>
              <a:buSzPts val="1100"/>
              <a:buChar char="-"/>
            </a:pPr>
            <a:r>
              <a:rPr lang="en-US" sz="1100">
                <a:latin typeface="Arial"/>
                <a:ea typeface="Arial"/>
                <a:cs typeface="Arial"/>
                <a:sym typeface="Arial"/>
              </a:rPr>
              <a:t>thematic services are research community-specific services that provide value to the researchers. In this category, we have grouped highly cross-disciplinary services that typically provide access to the community-specific data resources through the software layer that unifies tools for various analyses, comparison, visualization, study, and all other numerous aspects of post-processing. Besides the integration with the Federation and access-enabling services, the thematic services usually depend on the generic services, whose integration will be realized within the framework of the project.</a:t>
            </a:r>
            <a:endParaRPr sz="1100">
              <a:latin typeface="Arial"/>
              <a:ea typeface="Arial"/>
              <a:cs typeface="Arial"/>
              <a:sym typeface="Arial"/>
            </a:endParaRPr>
          </a:p>
          <a:p>
            <a:pPr indent="0" lvl="0" marL="0" rtl="0" algn="l">
              <a:lnSpc>
                <a:spcPct val="115000"/>
              </a:lnSpc>
              <a:spcBef>
                <a:spcPts val="0"/>
              </a:spcBef>
              <a:spcAft>
                <a:spcPts val="0"/>
              </a:spcAft>
              <a:buSzPts val="1100"/>
              <a:buNone/>
            </a:pPr>
            <a:r>
              <a:rPr lang="en-US" sz="1100">
                <a:latin typeface="Arial"/>
                <a:ea typeface="Arial"/>
                <a:cs typeface="Arial"/>
                <a:sym typeface="Arial"/>
              </a:rPr>
              <a:t>repositories</a:t>
            </a:r>
            <a:endParaRPr sz="1100">
              <a:latin typeface="Arial"/>
              <a:ea typeface="Arial"/>
              <a:cs typeface="Arial"/>
              <a:sym typeface="Arial"/>
            </a:endParaRPr>
          </a:p>
          <a:p>
            <a:pPr indent="-298450" lvl="0" marL="457200" rtl="0" algn="l">
              <a:lnSpc>
                <a:spcPct val="115000"/>
              </a:lnSpc>
              <a:spcBef>
                <a:spcPts val="0"/>
              </a:spcBef>
              <a:spcAft>
                <a:spcPts val="0"/>
              </a:spcAft>
              <a:buSzPts val="1100"/>
              <a:buChar char="-"/>
            </a:pPr>
            <a:r>
              <a:rPr lang="en-US" sz="1100">
                <a:latin typeface="Arial"/>
                <a:ea typeface="Arial"/>
                <a:cs typeface="Arial"/>
                <a:sym typeface="Arial"/>
              </a:rPr>
              <a:t>At the highest level of the hierarchy, we have grouped various literature and data repositories that hold and preserve scientific information. In contrast to the generic and common services, which will be directly on-boarded to the EOSC, the repositories will be on-boarded using the OpenAIRE platform. Thus, during the on-boarding process, we have to ensure compliance with the OpenAIRE policies, while the OpenAIRE team will perform integration of their complete platform to the EOSC. </a:t>
            </a:r>
            <a:endParaRPr sz="1100">
              <a:latin typeface="Arial"/>
              <a:ea typeface="Arial"/>
              <a:cs typeface="Arial"/>
              <a:sym typeface="Arial"/>
            </a:endParaRPr>
          </a:p>
          <a:p>
            <a:pPr indent="0" lvl="0" marL="0" rtl="0" algn="l">
              <a:lnSpc>
                <a:spcPct val="115000"/>
              </a:lnSpc>
              <a:spcBef>
                <a:spcPts val="0"/>
              </a:spcBef>
              <a:spcAft>
                <a:spcPts val="0"/>
              </a:spcAft>
              <a:buSzPts val="1100"/>
              <a:buNone/>
            </a:pPr>
            <a:r>
              <a:t/>
            </a:r>
            <a:endParaRPr sz="1100">
              <a:latin typeface="Arial"/>
              <a:ea typeface="Arial"/>
              <a:cs typeface="Arial"/>
              <a:sym typeface="Arial"/>
            </a:endParaRPr>
          </a:p>
          <a:p>
            <a:pPr indent="0" lvl="0" marL="0" rtl="0" algn="l">
              <a:lnSpc>
                <a:spcPct val="115000"/>
              </a:lnSpc>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SzPts val="1100"/>
              <a:buNone/>
            </a:pPr>
            <a:r>
              <a:rPr lang="en-US" sz="900">
                <a:latin typeface="Arial"/>
                <a:ea typeface="Arial"/>
                <a:cs typeface="Arial"/>
                <a:sym typeface="Arial"/>
              </a:rPr>
              <a:t>Figure 3 also includes the portfolio management level (as the lowest level) to illustrate different options for integration that could be achieved within the EOSC. Starting from the lowest level, all types of services have to be described consistently by a portfolio management schema, which is described in Section 3.3, and usually incorporated into the Service catalogue/portfolio system.  </a:t>
            </a:r>
            <a:br>
              <a:rPr lang="en-US" sz="900">
                <a:latin typeface="Arial"/>
                <a:ea typeface="Arial"/>
                <a:cs typeface="Arial"/>
                <a:sym typeface="Arial"/>
              </a:rPr>
            </a:b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SzPts val="1100"/>
              <a:buNone/>
            </a:pPr>
            <a:r>
              <a:t/>
            </a:r>
            <a:endParaRPr sz="1100">
              <a:latin typeface="Arial"/>
              <a:ea typeface="Arial"/>
              <a:cs typeface="Arial"/>
              <a:sym typeface="Arial"/>
            </a:endParaRPr>
          </a:p>
          <a:p>
            <a:pPr indent="0" lvl="0" marL="0" rtl="0" algn="l">
              <a:lnSpc>
                <a:spcPct val="115000"/>
              </a:lnSpc>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SzPts val="1100"/>
              <a:buNone/>
            </a:pPr>
            <a:r>
              <a:t/>
            </a:r>
            <a:endParaRPr sz="1100">
              <a:latin typeface="Arial"/>
              <a:ea typeface="Arial"/>
              <a:cs typeface="Arial"/>
              <a:sym typeface="Arial"/>
            </a:endParaRPr>
          </a:p>
          <a:p>
            <a:pPr indent="0" lvl="0" marL="0" rtl="0" algn="l">
              <a:lnSpc>
                <a:spcPct val="115000"/>
              </a:lnSpc>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SzPts val="1100"/>
              <a:buNone/>
            </a:pPr>
            <a:r>
              <a:t/>
            </a:r>
            <a:endParaRPr sz="1300">
              <a:latin typeface="Arial"/>
              <a:ea typeface="Arial"/>
              <a:cs typeface="Arial"/>
              <a:sym typeface="Arial"/>
            </a:endParaRPr>
          </a:p>
          <a:p>
            <a:pPr indent="0" lvl="0" marL="0" rtl="0" algn="l">
              <a:spcBef>
                <a:spcPts val="0"/>
              </a:spcBef>
              <a:spcAft>
                <a:spcPts val="0"/>
              </a:spcAft>
              <a:buSzPts val="1100"/>
              <a:buNone/>
            </a:pPr>
            <a:r>
              <a:t/>
            </a:r>
            <a:endParaRPr sz="1300">
              <a:latin typeface="Arial"/>
              <a:ea typeface="Arial"/>
              <a:cs typeface="Arial"/>
              <a:sym typeface="Arial"/>
            </a:endParaRPr>
          </a:p>
          <a:p>
            <a:pPr indent="0" lvl="0" marL="0" rtl="0" algn="l">
              <a:lnSpc>
                <a:spcPct val="115000"/>
              </a:lnSpc>
              <a:spcBef>
                <a:spcPts val="0"/>
              </a:spcBef>
              <a:spcAft>
                <a:spcPts val="0"/>
              </a:spcAft>
              <a:buSzPts val="1100"/>
              <a:buNone/>
            </a:pPr>
            <a:r>
              <a:t/>
            </a:r>
            <a:endParaRPr sz="1100">
              <a:latin typeface="Arial"/>
              <a:ea typeface="Arial"/>
              <a:cs typeface="Arial"/>
              <a:sym typeface="Arial"/>
            </a:endParaRPr>
          </a:p>
          <a:p>
            <a:pPr indent="-228600" lvl="0" marL="228600" rtl="0" algn="l">
              <a:lnSpc>
                <a:spcPct val="80000"/>
              </a:lnSpc>
              <a:spcBef>
                <a:spcPts val="0"/>
              </a:spcBef>
              <a:spcAft>
                <a:spcPts val="0"/>
              </a:spcAft>
              <a:buClr>
                <a:srgbClr val="3875BF"/>
              </a:buClr>
              <a:buSzPts val="1813"/>
              <a:buFont typeface="Noto Sans Symbols"/>
              <a:buChar char="❑"/>
            </a:pPr>
            <a:r>
              <a:rPr lang="en-US" sz="2590">
                <a:solidFill>
                  <a:srgbClr val="193557"/>
                </a:solidFill>
              </a:rPr>
              <a:t>NI4OS-Europe onboarding includes:</a:t>
            </a:r>
            <a:endParaRPr sz="2800">
              <a:solidFill>
                <a:srgbClr val="193557"/>
              </a:solidFill>
            </a:endParaRPr>
          </a:p>
          <a:p>
            <a:pPr indent="-257175" lvl="1" marL="627062" rtl="0" algn="l">
              <a:lnSpc>
                <a:spcPct val="80000"/>
              </a:lnSpc>
              <a:spcBef>
                <a:spcPts val="500"/>
              </a:spcBef>
              <a:spcAft>
                <a:spcPts val="0"/>
              </a:spcAft>
              <a:buClr>
                <a:srgbClr val="3875BF"/>
              </a:buClr>
              <a:buSzPts val="1554"/>
              <a:buFont typeface="Noto Sans Symbols"/>
              <a:buChar char="❑"/>
            </a:pPr>
            <a:r>
              <a:rPr lang="en-US" sz="2220">
                <a:solidFill>
                  <a:srgbClr val="193557"/>
                </a:solidFill>
              </a:rPr>
              <a:t>Pre-production environment to prepare for the onboarding process (validating readiness and maturity level)</a:t>
            </a:r>
            <a:endParaRPr sz="2400">
              <a:solidFill>
                <a:srgbClr val="193557"/>
              </a:solidFill>
            </a:endParaRPr>
          </a:p>
          <a:p>
            <a:pPr indent="-257175" lvl="1" marL="627062" rtl="0" algn="l">
              <a:lnSpc>
                <a:spcPct val="80000"/>
              </a:lnSpc>
              <a:spcBef>
                <a:spcPts val="500"/>
              </a:spcBef>
              <a:spcAft>
                <a:spcPts val="0"/>
              </a:spcAft>
              <a:buClr>
                <a:srgbClr val="3875BF"/>
              </a:buClr>
              <a:buSzPts val="1554"/>
              <a:buFont typeface="Noto Sans Symbols"/>
              <a:buChar char="❑"/>
            </a:pPr>
            <a:r>
              <a:rPr lang="en-US" sz="2220">
                <a:solidFill>
                  <a:srgbClr val="193557"/>
                </a:solidFill>
              </a:rPr>
              <a:t>Inclusion in the service and portfolio management system / service description template</a:t>
            </a:r>
            <a:endParaRPr sz="2400">
              <a:solidFill>
                <a:srgbClr val="193557"/>
              </a:solidFill>
            </a:endParaRPr>
          </a:p>
          <a:p>
            <a:pPr indent="-257175" lvl="1" marL="627062" rtl="0" algn="l">
              <a:lnSpc>
                <a:spcPct val="80000"/>
              </a:lnSpc>
              <a:spcBef>
                <a:spcPts val="500"/>
              </a:spcBef>
              <a:spcAft>
                <a:spcPts val="0"/>
              </a:spcAft>
              <a:buClr>
                <a:srgbClr val="3875BF"/>
              </a:buClr>
              <a:buSzPts val="1554"/>
              <a:buFont typeface="Noto Sans Symbols"/>
              <a:buChar char="❑"/>
            </a:pPr>
            <a:r>
              <a:rPr lang="en-US" sz="2220">
                <a:solidFill>
                  <a:srgbClr val="193557"/>
                </a:solidFill>
              </a:rPr>
              <a:t>Integration with the federation</a:t>
            </a:r>
            <a:br>
              <a:rPr lang="en-US" sz="2220">
                <a:solidFill>
                  <a:srgbClr val="193557"/>
                </a:solidFill>
              </a:rPr>
            </a:br>
            <a:r>
              <a:rPr lang="en-US" sz="2220">
                <a:solidFill>
                  <a:srgbClr val="193557"/>
                </a:solidFill>
              </a:rPr>
              <a:t>core services (AAI, monitoring, accounting, etc.)</a:t>
            </a:r>
            <a:endParaRPr sz="2400">
              <a:solidFill>
                <a:srgbClr val="193557"/>
              </a:solidFill>
            </a:endParaRPr>
          </a:p>
          <a:p>
            <a:pPr indent="-257175" lvl="1" marL="627062" rtl="0" algn="l">
              <a:lnSpc>
                <a:spcPct val="80000"/>
              </a:lnSpc>
              <a:spcBef>
                <a:spcPts val="500"/>
              </a:spcBef>
              <a:spcAft>
                <a:spcPts val="0"/>
              </a:spcAft>
              <a:buClr>
                <a:srgbClr val="3875BF"/>
              </a:buClr>
              <a:buSzPts val="1554"/>
              <a:buFont typeface="Noto Sans Symbols"/>
              <a:buChar char="❑"/>
            </a:pPr>
            <a:r>
              <a:rPr lang="en-US" sz="2220">
                <a:solidFill>
                  <a:srgbClr val="193557"/>
                </a:solidFill>
              </a:rPr>
              <a:t>Integration with generic services</a:t>
            </a:r>
            <a:br>
              <a:rPr lang="en-US" sz="2220">
                <a:solidFill>
                  <a:srgbClr val="193557"/>
                </a:solidFill>
              </a:rPr>
            </a:br>
            <a:r>
              <a:rPr lang="en-US" sz="2220">
                <a:solidFill>
                  <a:srgbClr val="193557"/>
                </a:solidFill>
              </a:rPr>
              <a:t>(HPC, HTC, cloud, storage, etc.)</a:t>
            </a:r>
            <a:endParaRPr sz="2400">
              <a:solidFill>
                <a:srgbClr val="193557"/>
              </a:solidFill>
            </a:endParaRPr>
          </a:p>
          <a:p>
            <a:pPr indent="-257175" lvl="1" marL="627062" rtl="0" algn="l">
              <a:lnSpc>
                <a:spcPct val="80000"/>
              </a:lnSpc>
              <a:spcBef>
                <a:spcPts val="500"/>
              </a:spcBef>
              <a:spcAft>
                <a:spcPts val="0"/>
              </a:spcAft>
              <a:buClr>
                <a:srgbClr val="3875BF"/>
              </a:buClr>
              <a:buSzPts val="1554"/>
              <a:buFont typeface="Noto Sans Symbols"/>
              <a:buChar char="❑"/>
            </a:pPr>
            <a:r>
              <a:rPr lang="en-US" sz="2220">
                <a:solidFill>
                  <a:srgbClr val="193557"/>
                </a:solidFill>
              </a:rPr>
              <a:t>Usage of the thematic services</a:t>
            </a:r>
            <a:endParaRPr sz="2400">
              <a:solidFill>
                <a:srgbClr val="193557"/>
              </a:solidFill>
            </a:endParaRPr>
          </a:p>
          <a:p>
            <a:pPr indent="-257175" lvl="1" marL="627062" rtl="0" algn="l">
              <a:lnSpc>
                <a:spcPct val="80000"/>
              </a:lnSpc>
              <a:spcBef>
                <a:spcPts val="500"/>
              </a:spcBef>
              <a:spcAft>
                <a:spcPts val="0"/>
              </a:spcAft>
              <a:buClr>
                <a:srgbClr val="3875BF"/>
              </a:buClr>
              <a:buSzPts val="1554"/>
              <a:buFont typeface="Noto Sans Symbols"/>
              <a:buChar char="❑"/>
            </a:pPr>
            <a:r>
              <a:rPr lang="en-US" sz="2220">
                <a:solidFill>
                  <a:srgbClr val="193557"/>
                </a:solidFill>
              </a:rPr>
              <a:t>Inclusion of repositories (data, publication, code)</a:t>
            </a:r>
            <a:endParaRPr sz="1100">
              <a:latin typeface="Arial"/>
              <a:ea typeface="Arial"/>
              <a:cs typeface="Arial"/>
              <a:sym typeface="Arial"/>
            </a:endParaRPr>
          </a:p>
          <a:p>
            <a:pPr indent="0" lvl="0" marL="0" rtl="0" algn="l">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85" name="Google Shape;185;g989dff566c_0_3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37"/>
          <p:cNvSpPr txBox="1"/>
          <p:nvPr>
            <p:ph type="ctrTitle"/>
          </p:nvPr>
        </p:nvSpPr>
        <p:spPr>
          <a:xfrm>
            <a:off x="1524000" y="1122363"/>
            <a:ext cx="5475300" cy="14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 name="Google Shape;18;p37"/>
          <p:cNvSpPr txBox="1"/>
          <p:nvPr>
            <p:ph idx="1" type="subTitle"/>
          </p:nvPr>
        </p:nvSpPr>
        <p:spPr>
          <a:xfrm>
            <a:off x="1524000" y="3025833"/>
            <a:ext cx="5475300" cy="22320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9" name="Google Shape;19;p37"/>
          <p:cNvSpPr txBox="1"/>
          <p:nvPr>
            <p:ph idx="11" type="ftr"/>
          </p:nvPr>
        </p:nvSpPr>
        <p:spPr>
          <a:xfrm>
            <a:off x="838199" y="6356350"/>
            <a:ext cx="105144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0" name="Shape 20"/>
        <p:cNvGrpSpPr/>
        <p:nvPr/>
      </p:nvGrpSpPr>
      <p:grpSpPr>
        <a:xfrm>
          <a:off x="0" y="0"/>
          <a:ext cx="0" cy="0"/>
          <a:chOff x="0" y="0"/>
          <a:chExt cx="0" cy="0"/>
        </a:xfrm>
      </p:grpSpPr>
      <p:sp>
        <p:nvSpPr>
          <p:cNvPr id="21" name="Google Shape;21;p38"/>
          <p:cNvSpPr txBox="1"/>
          <p:nvPr>
            <p:ph type="title"/>
          </p:nvPr>
        </p:nvSpPr>
        <p:spPr>
          <a:xfrm>
            <a:off x="0" y="-8954"/>
            <a:ext cx="12192000" cy="939900"/>
          </a:xfrm>
          <a:prstGeom prst="rect">
            <a:avLst/>
          </a:prstGeom>
          <a:solidFill>
            <a:srgbClr val="3776BB"/>
          </a:solid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 name="Google Shape;22;p38"/>
          <p:cNvSpPr txBox="1"/>
          <p:nvPr>
            <p:ph idx="1" type="body"/>
          </p:nvPr>
        </p:nvSpPr>
        <p:spPr>
          <a:xfrm>
            <a:off x="838200" y="1205345"/>
            <a:ext cx="10514400" cy="4805400"/>
          </a:xfrm>
          <a:prstGeom prst="rect">
            <a:avLst/>
          </a:prstGeom>
          <a:noFill/>
          <a:ln>
            <a:noFill/>
          </a:ln>
        </p:spPr>
        <p:txBody>
          <a:bodyPr anchorCtr="0" anchor="t" bIns="45700" lIns="91425" spcFirstLastPara="1" rIns="91425" wrap="square" tIns="45700">
            <a:noAutofit/>
          </a:bodyPr>
          <a:lstStyle>
            <a:lvl1pPr indent="-353060" lvl="0" marL="457200" rtl="0" algn="l">
              <a:lnSpc>
                <a:spcPct val="90000"/>
              </a:lnSpc>
              <a:spcBef>
                <a:spcPts val="1000"/>
              </a:spcBef>
              <a:spcAft>
                <a:spcPts val="0"/>
              </a:spcAft>
              <a:buClr>
                <a:srgbClr val="3875BF"/>
              </a:buClr>
              <a:buSzPts val="1960"/>
              <a:buFont typeface="Noto Sans Symbols"/>
              <a:buChar char="❑"/>
              <a:defRPr>
                <a:solidFill>
                  <a:srgbClr val="193557"/>
                </a:solidFill>
              </a:defRPr>
            </a:lvl1pPr>
            <a:lvl2pPr indent="-335280" lvl="1" marL="914400" rtl="0" algn="l">
              <a:lnSpc>
                <a:spcPct val="90000"/>
              </a:lnSpc>
              <a:spcBef>
                <a:spcPts val="500"/>
              </a:spcBef>
              <a:spcAft>
                <a:spcPts val="0"/>
              </a:spcAft>
              <a:buClr>
                <a:srgbClr val="3875BF"/>
              </a:buClr>
              <a:buSzPts val="1680"/>
              <a:buFont typeface="Noto Sans Symbols"/>
              <a:buChar char="❑"/>
              <a:defRPr>
                <a:solidFill>
                  <a:srgbClr val="193557"/>
                </a:solidFill>
              </a:defRPr>
            </a:lvl2pPr>
            <a:lvl3pPr indent="-317500" lvl="2" marL="1371600" rtl="0" algn="l">
              <a:lnSpc>
                <a:spcPct val="90000"/>
              </a:lnSpc>
              <a:spcBef>
                <a:spcPts val="500"/>
              </a:spcBef>
              <a:spcAft>
                <a:spcPts val="0"/>
              </a:spcAft>
              <a:buClr>
                <a:srgbClr val="3875BF"/>
              </a:buClr>
              <a:buSzPts val="1400"/>
              <a:buFont typeface="Noto Sans Symbols"/>
              <a:buChar char="❑"/>
              <a:defRPr>
                <a:solidFill>
                  <a:srgbClr val="193557"/>
                </a:solidFill>
              </a:defRPr>
            </a:lvl3pPr>
            <a:lvl4pPr indent="-308610" lvl="3" marL="1828800" rtl="0" algn="l">
              <a:lnSpc>
                <a:spcPct val="90000"/>
              </a:lnSpc>
              <a:spcBef>
                <a:spcPts val="500"/>
              </a:spcBef>
              <a:spcAft>
                <a:spcPts val="0"/>
              </a:spcAft>
              <a:buClr>
                <a:srgbClr val="3875BF"/>
              </a:buClr>
              <a:buSzPts val="1260"/>
              <a:buFont typeface="Noto Sans Symbols"/>
              <a:buChar char="❑"/>
              <a:defRPr>
                <a:solidFill>
                  <a:srgbClr val="193557"/>
                </a:solidFill>
              </a:defRPr>
            </a:lvl4pPr>
            <a:lvl5pPr indent="-308610" lvl="4" marL="2286000" rtl="0" algn="l">
              <a:lnSpc>
                <a:spcPct val="90000"/>
              </a:lnSpc>
              <a:spcBef>
                <a:spcPts val="500"/>
              </a:spcBef>
              <a:spcAft>
                <a:spcPts val="0"/>
              </a:spcAft>
              <a:buClr>
                <a:srgbClr val="3875BF"/>
              </a:buClr>
              <a:buSzPts val="1260"/>
              <a:buFont typeface="Noto Sans Symbols"/>
              <a:buChar char="❑"/>
              <a:defRPr>
                <a:solidFill>
                  <a:srgbClr val="193557"/>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cxnSp>
        <p:nvCxnSpPr>
          <p:cNvPr id="23" name="Google Shape;23;p38"/>
          <p:cNvCxnSpPr/>
          <p:nvPr/>
        </p:nvCxnSpPr>
        <p:spPr>
          <a:xfrm>
            <a:off x="838199" y="6356350"/>
            <a:ext cx="10514400" cy="0"/>
          </a:xfrm>
          <a:prstGeom prst="straightConnector1">
            <a:avLst/>
          </a:prstGeom>
          <a:noFill/>
          <a:ln cap="rnd" cmpd="sng" w="25400">
            <a:solidFill>
              <a:srgbClr val="3875BF"/>
            </a:solidFill>
            <a:prstDash val="solid"/>
            <a:miter lim="800000"/>
            <a:headEnd len="sm" w="sm" type="none"/>
            <a:tailEnd len="sm" w="sm" type="none"/>
          </a:ln>
        </p:spPr>
      </p:cxnSp>
      <p:sp>
        <p:nvSpPr>
          <p:cNvPr id="24" name="Google Shape;24;p38"/>
          <p:cNvSpPr txBox="1"/>
          <p:nvPr>
            <p:ph idx="12" type="sldNum"/>
          </p:nvPr>
        </p:nvSpPr>
        <p:spPr>
          <a:xfrm>
            <a:off x="10374284" y="6356350"/>
            <a:ext cx="9795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3875BF"/>
                </a:solidFill>
                <a:latin typeface="Calibri"/>
                <a:ea typeface="Calibri"/>
                <a:cs typeface="Calibri"/>
                <a:sym typeface="Calibri"/>
              </a:defRPr>
            </a:lvl1pPr>
            <a:lvl2pPr indent="0" lvl="1" marL="0" marR="0" rtl="0" algn="l">
              <a:spcBef>
                <a:spcPts val="0"/>
              </a:spcBef>
              <a:buNone/>
              <a:defRPr b="0" i="0" sz="1200" u="none" cap="none" strike="noStrike">
                <a:solidFill>
                  <a:srgbClr val="3875BF"/>
                </a:solidFill>
                <a:latin typeface="Calibri"/>
                <a:ea typeface="Calibri"/>
                <a:cs typeface="Calibri"/>
                <a:sym typeface="Calibri"/>
              </a:defRPr>
            </a:lvl2pPr>
            <a:lvl3pPr indent="0" lvl="2" marL="0" marR="0" rtl="0" algn="l">
              <a:spcBef>
                <a:spcPts val="0"/>
              </a:spcBef>
              <a:buNone/>
              <a:defRPr b="0" i="0" sz="1200" u="none" cap="none" strike="noStrike">
                <a:solidFill>
                  <a:srgbClr val="3875BF"/>
                </a:solidFill>
                <a:latin typeface="Calibri"/>
                <a:ea typeface="Calibri"/>
                <a:cs typeface="Calibri"/>
                <a:sym typeface="Calibri"/>
              </a:defRPr>
            </a:lvl3pPr>
            <a:lvl4pPr indent="0" lvl="3" marL="0" marR="0" rtl="0" algn="l">
              <a:spcBef>
                <a:spcPts val="0"/>
              </a:spcBef>
              <a:buNone/>
              <a:defRPr b="0" i="0" sz="1200" u="none" cap="none" strike="noStrike">
                <a:solidFill>
                  <a:srgbClr val="3875BF"/>
                </a:solidFill>
                <a:latin typeface="Calibri"/>
                <a:ea typeface="Calibri"/>
                <a:cs typeface="Calibri"/>
                <a:sym typeface="Calibri"/>
              </a:defRPr>
            </a:lvl4pPr>
            <a:lvl5pPr indent="0" lvl="4" marL="0" marR="0" rtl="0" algn="l">
              <a:spcBef>
                <a:spcPts val="0"/>
              </a:spcBef>
              <a:buNone/>
              <a:defRPr b="0" i="0" sz="1200" u="none" cap="none" strike="noStrike">
                <a:solidFill>
                  <a:srgbClr val="3875BF"/>
                </a:solidFill>
                <a:latin typeface="Calibri"/>
                <a:ea typeface="Calibri"/>
                <a:cs typeface="Calibri"/>
                <a:sym typeface="Calibri"/>
              </a:defRPr>
            </a:lvl5pPr>
            <a:lvl6pPr indent="0" lvl="5" marL="0" marR="0" rtl="0" algn="l">
              <a:spcBef>
                <a:spcPts val="0"/>
              </a:spcBef>
              <a:buNone/>
              <a:defRPr b="0" i="0" sz="1200" u="none" cap="none" strike="noStrike">
                <a:solidFill>
                  <a:srgbClr val="3875BF"/>
                </a:solidFill>
                <a:latin typeface="Calibri"/>
                <a:ea typeface="Calibri"/>
                <a:cs typeface="Calibri"/>
                <a:sym typeface="Calibri"/>
              </a:defRPr>
            </a:lvl6pPr>
            <a:lvl7pPr indent="0" lvl="6" marL="0" marR="0" rtl="0" algn="l">
              <a:spcBef>
                <a:spcPts val="0"/>
              </a:spcBef>
              <a:buNone/>
              <a:defRPr b="0" i="0" sz="1200" u="none" cap="none" strike="noStrike">
                <a:solidFill>
                  <a:srgbClr val="3875BF"/>
                </a:solidFill>
                <a:latin typeface="Calibri"/>
                <a:ea typeface="Calibri"/>
                <a:cs typeface="Calibri"/>
                <a:sym typeface="Calibri"/>
              </a:defRPr>
            </a:lvl7pPr>
            <a:lvl8pPr indent="0" lvl="7" marL="0" marR="0" rtl="0" algn="l">
              <a:spcBef>
                <a:spcPts val="0"/>
              </a:spcBef>
              <a:buNone/>
              <a:defRPr b="0" i="0" sz="1200" u="none" cap="none" strike="noStrike">
                <a:solidFill>
                  <a:srgbClr val="3875BF"/>
                </a:solidFill>
                <a:latin typeface="Calibri"/>
                <a:ea typeface="Calibri"/>
                <a:cs typeface="Calibri"/>
                <a:sym typeface="Calibri"/>
              </a:defRPr>
            </a:lvl8pPr>
            <a:lvl9pPr indent="0" lvl="8" marL="0" marR="0" rtl="0" algn="l">
              <a:spcBef>
                <a:spcPts val="0"/>
              </a:spcBef>
              <a:buNone/>
              <a:defRPr b="0" i="0" sz="1200" u="none" cap="none" strike="noStrike">
                <a:solidFill>
                  <a:srgbClr val="3875BF"/>
                </a:solidFill>
                <a:latin typeface="Calibri"/>
                <a:ea typeface="Calibri"/>
                <a:cs typeface="Calibri"/>
                <a:sym typeface="Calibri"/>
              </a:defRPr>
            </a:lvl9pPr>
          </a:lstStyle>
          <a:p>
            <a:pPr indent="0" lvl="0" marL="0" rtl="0" algn="l">
              <a:spcBef>
                <a:spcPts val="0"/>
              </a:spcBef>
              <a:spcAft>
                <a:spcPts val="0"/>
              </a:spcAft>
              <a:buNone/>
            </a:pPr>
            <a:r>
              <a:t/>
            </a:r>
            <a:endParaRPr/>
          </a:p>
        </p:txBody>
      </p:sp>
      <p:pic>
        <p:nvPicPr>
          <p:cNvPr id="25" name="Google Shape;25;p38"/>
          <p:cNvPicPr preferRelativeResize="0"/>
          <p:nvPr/>
        </p:nvPicPr>
        <p:blipFill rotWithShape="1">
          <a:blip r:embed="rId2">
            <a:alphaModFix/>
          </a:blip>
          <a:srcRect b="0" l="0" r="0" t="0"/>
          <a:stretch/>
        </p:blipFill>
        <p:spPr>
          <a:xfrm>
            <a:off x="10933946" y="-8954"/>
            <a:ext cx="1258053" cy="939979"/>
          </a:xfrm>
          <a:prstGeom prst="rect">
            <a:avLst/>
          </a:prstGeom>
          <a:noFill/>
          <a:ln>
            <a:noFill/>
          </a:ln>
        </p:spPr>
      </p:pic>
      <p:cxnSp>
        <p:nvCxnSpPr>
          <p:cNvPr id="26" name="Google Shape;26;p38"/>
          <p:cNvCxnSpPr/>
          <p:nvPr/>
        </p:nvCxnSpPr>
        <p:spPr>
          <a:xfrm>
            <a:off x="0" y="931025"/>
            <a:ext cx="12192000" cy="0"/>
          </a:xfrm>
          <a:prstGeom prst="straightConnector1">
            <a:avLst/>
          </a:prstGeom>
          <a:noFill/>
          <a:ln cap="flat" cmpd="sng" w="25400">
            <a:solidFill>
              <a:srgbClr val="2E313A"/>
            </a:solidFill>
            <a:prstDash val="solid"/>
            <a:miter lim="800000"/>
            <a:headEnd len="sm" w="sm" type="none"/>
            <a:tailEnd len="sm" w="sm" type="none"/>
          </a:ln>
        </p:spPr>
      </p:cxnSp>
      <p:sp>
        <p:nvSpPr>
          <p:cNvPr id="27" name="Google Shape;27;p38"/>
          <p:cNvSpPr txBox="1"/>
          <p:nvPr/>
        </p:nvSpPr>
        <p:spPr>
          <a:xfrm>
            <a:off x="2362950" y="6423275"/>
            <a:ext cx="7466100" cy="29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100">
                <a:solidFill>
                  <a:srgbClr val="0E71B4"/>
                </a:solidFill>
                <a:latin typeface="Calibri"/>
                <a:ea typeface="Calibri"/>
                <a:cs typeface="Calibri"/>
                <a:sym typeface="Calibri"/>
              </a:rPr>
              <a:t>National Capacity Building NI4OS Europe Training, PUBMET 2020, 16.09.2020.</a:t>
            </a:r>
            <a:endParaRPr sz="1100">
              <a:solidFill>
                <a:srgbClr val="0E71B4"/>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9"/>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 name="Google Shape;30;p39"/>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39"/>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39"/>
          <p:cNvSpPr txBox="1"/>
          <p:nvPr>
            <p:ph idx="11" type="ftr"/>
          </p:nvPr>
        </p:nvSpPr>
        <p:spPr>
          <a:xfrm>
            <a:off x="838199" y="6356350"/>
            <a:ext cx="105144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 name="Google Shape;33;p39"/>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40"/>
          <p:cNvSpPr txBox="1"/>
          <p:nvPr>
            <p:ph type="title"/>
          </p:nvPr>
        </p:nvSpPr>
        <p:spPr>
          <a:xfrm>
            <a:off x="838200" y="1254583"/>
            <a:ext cx="61944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 name="Google Shape;36;p40"/>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 name="Google Shape;37;p40"/>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8" name="Google Shape;38;p40"/>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40"/>
          <p:cNvSpPr txBox="1"/>
          <p:nvPr>
            <p:ph idx="11" type="ftr"/>
          </p:nvPr>
        </p:nvSpPr>
        <p:spPr>
          <a:xfrm>
            <a:off x="838199" y="6356350"/>
            <a:ext cx="105144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 name="Google Shape;40;p40"/>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41"/>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 name="Google Shape;43;p41"/>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4" name="Google Shape;44;p41"/>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5" name="Google Shape;45;p41"/>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6" name="Google Shape;46;p41"/>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7" name="Google Shape;47;p41"/>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41"/>
          <p:cNvSpPr txBox="1"/>
          <p:nvPr>
            <p:ph idx="11" type="ftr"/>
          </p:nvPr>
        </p:nvSpPr>
        <p:spPr>
          <a:xfrm>
            <a:off x="838199" y="6356350"/>
            <a:ext cx="105144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 name="Google Shape;49;p41"/>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42"/>
          <p:cNvSpPr txBox="1"/>
          <p:nvPr>
            <p:ph type="title"/>
          </p:nvPr>
        </p:nvSpPr>
        <p:spPr>
          <a:xfrm>
            <a:off x="838200" y="1254583"/>
            <a:ext cx="61944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 name="Google Shape;52;p42"/>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42"/>
          <p:cNvSpPr txBox="1"/>
          <p:nvPr>
            <p:ph idx="11" type="ftr"/>
          </p:nvPr>
        </p:nvSpPr>
        <p:spPr>
          <a:xfrm>
            <a:off x="838199" y="6356350"/>
            <a:ext cx="105144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42"/>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43"/>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43"/>
          <p:cNvSpPr txBox="1"/>
          <p:nvPr>
            <p:ph idx="11" type="ftr"/>
          </p:nvPr>
        </p:nvSpPr>
        <p:spPr>
          <a:xfrm>
            <a:off x="838199" y="6356350"/>
            <a:ext cx="105144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p43"/>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44"/>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 name="Google Shape;61;p44"/>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62" name="Google Shape;62;p44"/>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3" name="Google Shape;63;p44"/>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44"/>
          <p:cNvSpPr txBox="1"/>
          <p:nvPr>
            <p:ph idx="11" type="ftr"/>
          </p:nvPr>
        </p:nvSpPr>
        <p:spPr>
          <a:xfrm>
            <a:off x="838199" y="6356350"/>
            <a:ext cx="105144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5" name="Google Shape;65;p44"/>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45"/>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8" name="Google Shape;68;p45"/>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9" name="Google Shape;69;p45"/>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70" name="Google Shape;70;p45"/>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45"/>
          <p:cNvSpPr txBox="1"/>
          <p:nvPr>
            <p:ph idx="11" type="ftr"/>
          </p:nvPr>
        </p:nvSpPr>
        <p:spPr>
          <a:xfrm>
            <a:off x="838199" y="6356350"/>
            <a:ext cx="105144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45"/>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838200" y="1254583"/>
            <a:ext cx="61944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 name="Google Shape;11;p36"/>
          <p:cNvSpPr txBox="1"/>
          <p:nvPr>
            <p:ph idx="1" type="body"/>
          </p:nvPr>
        </p:nvSpPr>
        <p:spPr>
          <a:xfrm>
            <a:off x="838200" y="2818013"/>
            <a:ext cx="6194400" cy="3192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6"/>
          <p:cNvSpPr txBox="1"/>
          <p:nvPr>
            <p:ph idx="11" type="ftr"/>
          </p:nvPr>
        </p:nvSpPr>
        <p:spPr>
          <a:xfrm>
            <a:off x="838199" y="6356350"/>
            <a:ext cx="105144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3875B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3" name="Google Shape;13;p36"/>
          <p:cNvPicPr preferRelativeResize="0"/>
          <p:nvPr/>
        </p:nvPicPr>
        <p:blipFill rotWithShape="1">
          <a:blip r:embed="rId1">
            <a:alphaModFix/>
          </a:blip>
          <a:srcRect b="0" l="0" r="0" t="0"/>
          <a:stretch/>
        </p:blipFill>
        <p:spPr>
          <a:xfrm>
            <a:off x="7544830" y="1836976"/>
            <a:ext cx="3807657" cy="2876338"/>
          </a:xfrm>
          <a:prstGeom prst="rect">
            <a:avLst/>
          </a:prstGeom>
          <a:noFill/>
          <a:ln>
            <a:noFill/>
          </a:ln>
        </p:spPr>
      </p:pic>
      <p:cxnSp>
        <p:nvCxnSpPr>
          <p:cNvPr id="14" name="Google Shape;14;p36"/>
          <p:cNvCxnSpPr/>
          <p:nvPr/>
        </p:nvCxnSpPr>
        <p:spPr>
          <a:xfrm>
            <a:off x="838199" y="6356350"/>
            <a:ext cx="10514400" cy="0"/>
          </a:xfrm>
          <a:prstGeom prst="straightConnector1">
            <a:avLst/>
          </a:prstGeom>
          <a:noFill/>
          <a:ln cap="rnd" cmpd="sng" w="25400">
            <a:solidFill>
              <a:srgbClr val="3875BF"/>
            </a:solidFill>
            <a:prstDash val="solid"/>
            <a:miter lim="800000"/>
            <a:headEnd len="sm" w="sm" type="none"/>
            <a:tailEnd len="sm" w="sm" type="none"/>
          </a:ln>
        </p:spPr>
      </p:cxnSp>
      <p:sp>
        <p:nvSpPr>
          <p:cNvPr id="15" name="Google Shape;15;p36"/>
          <p:cNvSpPr txBox="1"/>
          <p:nvPr>
            <p:ph idx="12" type="sldNum"/>
          </p:nvPr>
        </p:nvSpPr>
        <p:spPr>
          <a:xfrm>
            <a:off x="11409045" y="6333134"/>
            <a:ext cx="731700" cy="525000"/>
          </a:xfrm>
          <a:prstGeom prst="rect">
            <a:avLst/>
          </a:prstGeom>
          <a:noFill/>
          <a:ln>
            <a:noFill/>
          </a:ln>
        </p:spPr>
        <p:txBody>
          <a:bodyPr anchorCtr="0" anchor="ctr" bIns="91425" lIns="91425" spcFirstLastPara="1" rIns="91425" wrap="square" tIns="91425">
            <a:noAutofit/>
          </a:bodyPr>
          <a:lstStyle>
            <a:lvl1pPr lvl="0" algn="r">
              <a:buNone/>
              <a:defRPr sz="1300">
                <a:solidFill>
                  <a:schemeClr val="dk1"/>
                </a:solidFill>
                <a:latin typeface="Calibri"/>
                <a:ea typeface="Calibri"/>
                <a:cs typeface="Calibri"/>
                <a:sym typeface="Calibri"/>
              </a:defRPr>
            </a:lvl1pPr>
            <a:lvl2pPr lvl="1" algn="r">
              <a:buNone/>
              <a:defRPr sz="1300">
                <a:solidFill>
                  <a:schemeClr val="dk1"/>
                </a:solidFill>
                <a:latin typeface="Calibri"/>
                <a:ea typeface="Calibri"/>
                <a:cs typeface="Calibri"/>
                <a:sym typeface="Calibri"/>
              </a:defRPr>
            </a:lvl2pPr>
            <a:lvl3pPr lvl="2" algn="r">
              <a:buNone/>
              <a:defRPr sz="1300">
                <a:solidFill>
                  <a:schemeClr val="dk1"/>
                </a:solidFill>
                <a:latin typeface="Calibri"/>
                <a:ea typeface="Calibri"/>
                <a:cs typeface="Calibri"/>
                <a:sym typeface="Calibri"/>
              </a:defRPr>
            </a:lvl3pPr>
            <a:lvl4pPr lvl="3" algn="r">
              <a:buNone/>
              <a:defRPr sz="1300">
                <a:solidFill>
                  <a:schemeClr val="dk1"/>
                </a:solidFill>
                <a:latin typeface="Calibri"/>
                <a:ea typeface="Calibri"/>
                <a:cs typeface="Calibri"/>
                <a:sym typeface="Calibri"/>
              </a:defRPr>
            </a:lvl4pPr>
            <a:lvl5pPr lvl="4" algn="r">
              <a:buNone/>
              <a:defRPr sz="1300">
                <a:solidFill>
                  <a:schemeClr val="dk1"/>
                </a:solidFill>
                <a:latin typeface="Calibri"/>
                <a:ea typeface="Calibri"/>
                <a:cs typeface="Calibri"/>
                <a:sym typeface="Calibri"/>
              </a:defRPr>
            </a:lvl5pPr>
            <a:lvl6pPr lvl="5" algn="r">
              <a:buNone/>
              <a:defRPr sz="1300">
                <a:solidFill>
                  <a:schemeClr val="dk1"/>
                </a:solidFill>
                <a:latin typeface="Calibri"/>
                <a:ea typeface="Calibri"/>
                <a:cs typeface="Calibri"/>
                <a:sym typeface="Calibri"/>
              </a:defRPr>
            </a:lvl6pPr>
            <a:lvl7pPr lvl="6" algn="r">
              <a:buNone/>
              <a:defRPr sz="1300">
                <a:solidFill>
                  <a:schemeClr val="dk1"/>
                </a:solidFill>
                <a:latin typeface="Calibri"/>
                <a:ea typeface="Calibri"/>
                <a:cs typeface="Calibri"/>
                <a:sym typeface="Calibri"/>
              </a:defRPr>
            </a:lvl7pPr>
            <a:lvl8pPr lvl="7" algn="r">
              <a:buNone/>
              <a:defRPr sz="1300">
                <a:solidFill>
                  <a:schemeClr val="dk1"/>
                </a:solidFill>
                <a:latin typeface="Calibri"/>
                <a:ea typeface="Calibri"/>
                <a:cs typeface="Calibri"/>
                <a:sym typeface="Calibri"/>
              </a:defRPr>
            </a:lvl8pPr>
            <a:lvl9pPr lvl="8" algn="r">
              <a:buNone/>
              <a:defRPr sz="13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25.png"/><Relationship Id="rId13" Type="http://schemas.openxmlformats.org/officeDocument/2006/relationships/image" Target="../media/image30.png"/><Relationship Id="rId12"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32.png"/><Relationship Id="rId9" Type="http://schemas.openxmlformats.org/officeDocument/2006/relationships/image" Target="../media/image31.png"/><Relationship Id="rId5" Type="http://schemas.openxmlformats.org/officeDocument/2006/relationships/image" Target="../media/image26.png"/><Relationship Id="rId6" Type="http://schemas.openxmlformats.org/officeDocument/2006/relationships/image" Target="../media/image38.jpg"/><Relationship Id="rId7" Type="http://schemas.openxmlformats.org/officeDocument/2006/relationships/image" Target="../media/image29.jpg"/><Relationship Id="rId8"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33.png"/><Relationship Id="rId5" Type="http://schemas.openxmlformats.org/officeDocument/2006/relationships/image" Target="../media/image37.png"/><Relationship Id="rId6" Type="http://schemas.openxmlformats.org/officeDocument/2006/relationships/image" Target="../media/image5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5.png"/><Relationship Id="rId4" Type="http://schemas.openxmlformats.org/officeDocument/2006/relationships/hyperlink" Target="http://revigo.irb.h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6.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0.png"/><Relationship Id="rId4" Type="http://schemas.openxmlformats.org/officeDocument/2006/relationships/image" Target="../media/image50.png"/><Relationship Id="rId5" Type="http://schemas.openxmlformats.org/officeDocument/2006/relationships/image" Target="../media/image56.png"/><Relationship Id="rId6"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2.png"/><Relationship Id="rId4" Type="http://schemas.openxmlformats.org/officeDocument/2006/relationships/image" Target="../media/image42.png"/><Relationship Id="rId5" Type="http://schemas.openxmlformats.org/officeDocument/2006/relationships/image" Target="../media/image46.png"/><Relationship Id="rId6"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7.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5.png"/><Relationship Id="rId4" Type="http://schemas.openxmlformats.org/officeDocument/2006/relationships/image" Target="../media/image51.png"/><Relationship Id="rId5" Type="http://schemas.openxmlformats.org/officeDocument/2006/relationships/hyperlink" Target="https://marketplace.eosc-portal.eu/services/egi-notebook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marketplace.eosc-portal.eu/services/virtual-language-observatory" TargetMode="External"/><Relationship Id="rId4" Type="http://schemas.openxmlformats.org/officeDocument/2006/relationships/hyperlink" Target="https://marketplace.eosc-portal.eu/services/dariah-science-gateway" TargetMode="External"/><Relationship Id="rId5" Type="http://schemas.openxmlformats.org/officeDocument/2006/relationships/hyperlink" Target="https://marketplace.eosc-portal.eu/" TargetMode="External"/><Relationship Id="rId6" Type="http://schemas.openxmlformats.org/officeDocument/2006/relationships/image" Target="../media/image59.png"/></Relationships>
</file>

<file path=ppt/slides/_rels/slide22.xml.rels><?xml version="1.0" encoding="UTF-8" standalone="yes"?><Relationships xmlns="http://schemas.openxmlformats.org/package/2006/relationships"><Relationship Id="rId11" Type="http://schemas.openxmlformats.org/officeDocument/2006/relationships/hyperlink" Target="https://twitter.com/NI4OS_eu" TargetMode="External"/><Relationship Id="rId10" Type="http://schemas.openxmlformats.org/officeDocument/2006/relationships/image" Target="../media/image57.png"/><Relationship Id="rId13" Type="http://schemas.openxmlformats.org/officeDocument/2006/relationships/image" Target="../media/image49.png"/><Relationship Id="rId12" Type="http://schemas.openxmlformats.org/officeDocument/2006/relationships/hyperlink" Target="https://www.facebook.com/NI4OS/"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55.png"/><Relationship Id="rId9" Type="http://schemas.openxmlformats.org/officeDocument/2006/relationships/hyperlink" Target="https://twitter.com/NI4OS_eu" TargetMode="External"/><Relationship Id="rId15" Type="http://schemas.openxmlformats.org/officeDocument/2006/relationships/image" Target="../media/image54.jpg"/><Relationship Id="rId14" Type="http://schemas.openxmlformats.org/officeDocument/2006/relationships/hyperlink" Target="https://www.facebook.com/NI4OS" TargetMode="External"/><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4.png"/><Relationship Id="rId13" Type="http://schemas.openxmlformats.org/officeDocument/2006/relationships/image" Target="../media/image15.png"/><Relationship Id="rId12"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7.gif"/><Relationship Id="rId9" Type="http://schemas.openxmlformats.org/officeDocument/2006/relationships/image" Target="../media/image21.png"/><Relationship Id="rId14" Type="http://schemas.openxmlformats.org/officeDocument/2006/relationships/image" Target="../media/image7.jpg"/><Relationship Id="rId5" Type="http://schemas.openxmlformats.org/officeDocument/2006/relationships/image" Target="../media/image2.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hyperlink" Target="https://eosc-hub.eu/service-provider-form" TargetMode="External"/><Relationship Id="rId5" Type="http://schemas.openxmlformats.org/officeDocument/2006/relationships/hyperlink" Target="https://www.openaire.eu/category/content-provider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8.png"/><Relationship Id="rId5"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
          <p:cNvSpPr txBox="1"/>
          <p:nvPr>
            <p:ph type="ctrTitle"/>
          </p:nvPr>
        </p:nvSpPr>
        <p:spPr>
          <a:xfrm>
            <a:off x="152400" y="531150"/>
            <a:ext cx="8441100" cy="27420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93557"/>
              </a:buClr>
              <a:buSzPts val="3200"/>
              <a:buFont typeface="Calibri"/>
              <a:buNone/>
            </a:pPr>
            <a:r>
              <a:rPr lang="en-US" sz="3200">
                <a:solidFill>
                  <a:srgbClr val="193557"/>
                </a:solidFill>
              </a:rPr>
              <a:t>Kako uskočiti u EOSC vlak</a:t>
            </a:r>
            <a:endParaRPr sz="3200">
              <a:solidFill>
                <a:srgbClr val="193557"/>
              </a:solidFill>
            </a:endParaRPr>
          </a:p>
          <a:p>
            <a:pPr indent="0" lvl="0" marL="0" rtl="0" algn="ctr">
              <a:lnSpc>
                <a:spcPct val="90000"/>
              </a:lnSpc>
              <a:spcBef>
                <a:spcPts val="0"/>
              </a:spcBef>
              <a:spcAft>
                <a:spcPts val="0"/>
              </a:spcAft>
              <a:buClr>
                <a:srgbClr val="193557"/>
              </a:buClr>
              <a:buSzPts val="3200"/>
              <a:buFont typeface="Calibri"/>
              <a:buNone/>
            </a:pPr>
            <a:r>
              <a:rPr lang="en-US" sz="3200">
                <a:solidFill>
                  <a:srgbClr val="193557"/>
                </a:solidFill>
              </a:rPr>
              <a:t>ili </a:t>
            </a:r>
            <a:endParaRPr sz="3200">
              <a:solidFill>
                <a:srgbClr val="193557"/>
              </a:solidFill>
            </a:endParaRPr>
          </a:p>
          <a:p>
            <a:pPr indent="0" lvl="0" marL="0" rtl="0" algn="ctr">
              <a:lnSpc>
                <a:spcPct val="90000"/>
              </a:lnSpc>
              <a:spcBef>
                <a:spcPts val="0"/>
              </a:spcBef>
              <a:spcAft>
                <a:spcPts val="0"/>
              </a:spcAft>
              <a:buClr>
                <a:srgbClr val="193557"/>
              </a:buClr>
              <a:buSzPts val="3200"/>
              <a:buFont typeface="Calibri"/>
              <a:buNone/>
            </a:pPr>
            <a:r>
              <a:rPr lang="en-US" sz="3200">
                <a:solidFill>
                  <a:srgbClr val="193557"/>
                </a:solidFill>
              </a:rPr>
              <a:t>Što znači biti EOSC kompatibilan</a:t>
            </a:r>
            <a:endParaRPr sz="3200">
              <a:solidFill>
                <a:srgbClr val="193557"/>
              </a:solidFill>
            </a:endParaRPr>
          </a:p>
          <a:p>
            <a:pPr indent="0" lvl="0" marL="0" rtl="0" algn="ctr">
              <a:spcBef>
                <a:spcPts val="1000"/>
              </a:spcBef>
              <a:spcAft>
                <a:spcPts val="0"/>
              </a:spcAft>
              <a:buClr>
                <a:srgbClr val="193557"/>
              </a:buClr>
              <a:buSzPts val="3200"/>
              <a:buFont typeface="Calibri"/>
              <a:buNone/>
            </a:pPr>
            <a:r>
              <a:rPr lang="en-US" sz="2800">
                <a:solidFill>
                  <a:srgbClr val="193557"/>
                </a:solidFill>
              </a:rPr>
              <a:t>(How to jump into the EOSC train</a:t>
            </a:r>
            <a:endParaRPr sz="2800">
              <a:solidFill>
                <a:srgbClr val="193557"/>
              </a:solidFill>
            </a:endParaRPr>
          </a:p>
          <a:p>
            <a:pPr indent="0" lvl="0" marL="0" rtl="0" algn="ctr">
              <a:spcBef>
                <a:spcPts val="0"/>
              </a:spcBef>
              <a:spcAft>
                <a:spcPts val="0"/>
              </a:spcAft>
              <a:buClr>
                <a:srgbClr val="193557"/>
              </a:buClr>
              <a:buSzPts val="3200"/>
              <a:buFont typeface="Calibri"/>
              <a:buNone/>
            </a:pPr>
            <a:r>
              <a:rPr lang="en-US" sz="2800">
                <a:solidFill>
                  <a:srgbClr val="193557"/>
                </a:solidFill>
              </a:rPr>
              <a:t>or</a:t>
            </a:r>
            <a:endParaRPr sz="2800">
              <a:solidFill>
                <a:srgbClr val="193557"/>
              </a:solidFill>
            </a:endParaRPr>
          </a:p>
          <a:p>
            <a:pPr indent="0" lvl="0" marL="0" rtl="0" algn="ctr">
              <a:lnSpc>
                <a:spcPct val="90000"/>
              </a:lnSpc>
              <a:spcBef>
                <a:spcPts val="0"/>
              </a:spcBef>
              <a:spcAft>
                <a:spcPts val="0"/>
              </a:spcAft>
              <a:buClr>
                <a:srgbClr val="193557"/>
              </a:buClr>
              <a:buSzPts val="3200"/>
              <a:buFont typeface="Calibri"/>
              <a:buNone/>
            </a:pPr>
            <a:r>
              <a:rPr lang="en-US" sz="2800">
                <a:solidFill>
                  <a:srgbClr val="193557"/>
                </a:solidFill>
              </a:rPr>
              <a:t>What does it mean to be EOSC-compatible)</a:t>
            </a:r>
            <a:endParaRPr sz="2800">
              <a:solidFill>
                <a:srgbClr val="193557"/>
              </a:solidFill>
            </a:endParaRPr>
          </a:p>
        </p:txBody>
      </p:sp>
      <p:sp>
        <p:nvSpPr>
          <p:cNvPr id="79" name="Google Shape;79;p1"/>
          <p:cNvSpPr txBox="1"/>
          <p:nvPr>
            <p:ph idx="1" type="subTitle"/>
          </p:nvPr>
        </p:nvSpPr>
        <p:spPr>
          <a:xfrm>
            <a:off x="1384146" y="3273267"/>
            <a:ext cx="5475316" cy="223196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193557"/>
              </a:buClr>
              <a:buSzPts val="2400"/>
              <a:buNone/>
            </a:pPr>
            <a:r>
              <a:rPr lang="en-US">
                <a:solidFill>
                  <a:srgbClr val="193557"/>
                </a:solidFill>
              </a:rPr>
              <a:t>National Capacity Building NI4OS Europe Training, PUBMET2020</a:t>
            </a:r>
            <a:endParaRPr/>
          </a:p>
          <a:p>
            <a:pPr indent="0" lvl="0" marL="0" rtl="0" algn="ctr">
              <a:lnSpc>
                <a:spcPct val="90000"/>
              </a:lnSpc>
              <a:spcBef>
                <a:spcPts val="0"/>
              </a:spcBef>
              <a:spcAft>
                <a:spcPts val="0"/>
              </a:spcAft>
              <a:buClr>
                <a:schemeClr val="dk1"/>
              </a:buClr>
              <a:buSzPts val="2400"/>
              <a:buNone/>
            </a:pPr>
            <a:r>
              <a:t/>
            </a:r>
            <a:endParaRPr>
              <a:solidFill>
                <a:srgbClr val="193557"/>
              </a:solidFill>
            </a:endParaRPr>
          </a:p>
          <a:p>
            <a:pPr indent="0" lvl="0" marL="0" rtl="0" algn="ctr">
              <a:lnSpc>
                <a:spcPct val="90000"/>
              </a:lnSpc>
              <a:spcBef>
                <a:spcPts val="0"/>
              </a:spcBef>
              <a:spcAft>
                <a:spcPts val="0"/>
              </a:spcAft>
              <a:buClr>
                <a:srgbClr val="193557"/>
              </a:buClr>
              <a:buSzPts val="2400"/>
              <a:buNone/>
            </a:pPr>
            <a:r>
              <a:rPr lang="en-US">
                <a:solidFill>
                  <a:srgbClr val="193557"/>
                </a:solidFill>
              </a:rPr>
              <a:t>dr.sc. Tomislav Lipić</a:t>
            </a:r>
            <a:endParaRPr>
              <a:solidFill>
                <a:srgbClr val="193557"/>
              </a:solidFill>
            </a:endParaRPr>
          </a:p>
          <a:p>
            <a:pPr indent="0" lvl="0" marL="0" rtl="0" algn="ctr">
              <a:lnSpc>
                <a:spcPct val="90000"/>
              </a:lnSpc>
              <a:spcBef>
                <a:spcPts val="0"/>
              </a:spcBef>
              <a:spcAft>
                <a:spcPts val="0"/>
              </a:spcAft>
              <a:buClr>
                <a:srgbClr val="193557"/>
              </a:buClr>
              <a:buSzPts val="2400"/>
              <a:buNone/>
            </a:pPr>
            <a:r>
              <a:rPr lang="en-US">
                <a:solidFill>
                  <a:srgbClr val="193557"/>
                </a:solidFill>
              </a:rPr>
              <a:t>dr.sc. Davor Davidović</a:t>
            </a:r>
            <a:endParaRPr/>
          </a:p>
        </p:txBody>
      </p:sp>
      <p:sp>
        <p:nvSpPr>
          <p:cNvPr id="80" name="Google Shape;80;p1"/>
          <p:cNvSpPr txBox="1"/>
          <p:nvPr>
            <p:ph idx="11" type="ftr"/>
          </p:nvPr>
        </p:nvSpPr>
        <p:spPr>
          <a:xfrm>
            <a:off x="838199" y="6356350"/>
            <a:ext cx="105144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National Initiatives for Open Science in Europe – H2020 Research and Innovation action – contract no. 857645</a:t>
            </a:r>
            <a:endParaRPr/>
          </a:p>
        </p:txBody>
      </p:sp>
      <p:grpSp>
        <p:nvGrpSpPr>
          <p:cNvPr id="81" name="Google Shape;81;p1"/>
          <p:cNvGrpSpPr/>
          <p:nvPr/>
        </p:nvGrpSpPr>
        <p:grpSpPr>
          <a:xfrm>
            <a:off x="1343137" y="5589597"/>
            <a:ext cx="6914926" cy="690600"/>
            <a:chOff x="1451550" y="1246197"/>
            <a:chExt cx="6914926" cy="690600"/>
          </a:xfrm>
        </p:grpSpPr>
        <p:pic>
          <p:nvPicPr>
            <p:cNvPr id="82" name="Google Shape;82;p1"/>
            <p:cNvPicPr preferRelativeResize="0"/>
            <p:nvPr/>
          </p:nvPicPr>
          <p:blipFill>
            <a:blip r:embed="rId3">
              <a:alphaModFix/>
            </a:blip>
            <a:stretch>
              <a:fillRect/>
            </a:stretch>
          </p:blipFill>
          <p:spPr>
            <a:xfrm>
              <a:off x="2896115" y="1316272"/>
              <a:ext cx="1951151" cy="550450"/>
            </a:xfrm>
            <a:prstGeom prst="rect">
              <a:avLst/>
            </a:prstGeom>
            <a:noFill/>
            <a:ln>
              <a:noFill/>
            </a:ln>
          </p:spPr>
        </p:pic>
        <p:pic>
          <p:nvPicPr>
            <p:cNvPr descr="IRB-logo.png" id="83" name="Google Shape;83;p1"/>
            <p:cNvPicPr preferRelativeResize="0"/>
            <p:nvPr/>
          </p:nvPicPr>
          <p:blipFill rotWithShape="1">
            <a:blip r:embed="rId4">
              <a:alphaModFix/>
            </a:blip>
            <a:srcRect b="0" l="0" r="0" t="0"/>
            <a:stretch/>
          </p:blipFill>
          <p:spPr>
            <a:xfrm>
              <a:off x="1451550" y="1246197"/>
              <a:ext cx="993900" cy="690600"/>
            </a:xfrm>
            <a:prstGeom prst="rect">
              <a:avLst/>
            </a:prstGeom>
            <a:noFill/>
            <a:ln>
              <a:noFill/>
            </a:ln>
          </p:spPr>
        </p:pic>
        <p:pic>
          <p:nvPicPr>
            <p:cNvPr id="84" name="Google Shape;84;p1"/>
            <p:cNvPicPr preferRelativeResize="0"/>
            <p:nvPr/>
          </p:nvPicPr>
          <p:blipFill rotWithShape="1">
            <a:blip r:embed="rId5">
              <a:alphaModFix/>
            </a:blip>
            <a:srcRect b="0" l="0" r="0" t="0"/>
            <a:stretch/>
          </p:blipFill>
          <p:spPr>
            <a:xfrm>
              <a:off x="6609076" y="1246197"/>
              <a:ext cx="1757400" cy="690600"/>
            </a:xfrm>
            <a:prstGeom prst="rect">
              <a:avLst/>
            </a:prstGeom>
            <a:noFill/>
            <a:ln>
              <a:noFill/>
            </a:ln>
          </p:spPr>
        </p:pic>
        <p:pic>
          <p:nvPicPr>
            <p:cNvPr id="85" name="Google Shape;85;p1"/>
            <p:cNvPicPr preferRelativeResize="0"/>
            <p:nvPr/>
          </p:nvPicPr>
          <p:blipFill>
            <a:blip r:embed="rId6">
              <a:alphaModFix/>
            </a:blip>
            <a:stretch>
              <a:fillRect/>
            </a:stretch>
          </p:blipFill>
          <p:spPr>
            <a:xfrm>
              <a:off x="5297932" y="1273985"/>
              <a:ext cx="860479" cy="63502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9"/>
          <p:cNvSpPr txBox="1"/>
          <p:nvPr>
            <p:ph type="title"/>
          </p:nvPr>
        </p:nvSpPr>
        <p:spPr>
          <a:xfrm>
            <a:off x="0" y="-8954"/>
            <a:ext cx="12192000" cy="939979"/>
          </a:xfrm>
          <a:prstGeom prst="rect">
            <a:avLst/>
          </a:prstGeom>
          <a:solidFill>
            <a:srgbClr val="3776BB"/>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US"/>
              <a:t>	Levels of integration</a:t>
            </a:r>
            <a:endParaRPr/>
          </a:p>
        </p:txBody>
      </p:sp>
      <p:sp>
        <p:nvSpPr>
          <p:cNvPr id="198" name="Google Shape;198;p19"/>
          <p:cNvSpPr txBox="1"/>
          <p:nvPr>
            <p:ph idx="1" type="body"/>
          </p:nvPr>
        </p:nvSpPr>
        <p:spPr>
          <a:xfrm>
            <a:off x="838200" y="1205350"/>
            <a:ext cx="6274200" cy="48054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875BF"/>
              </a:buClr>
              <a:buSzPts val="1960"/>
              <a:buFont typeface="Noto Sans Symbols"/>
              <a:buChar char="❑"/>
            </a:pPr>
            <a:r>
              <a:rPr lang="en-US"/>
              <a:t>NI4OS-Europe uses multiple categorization of services:</a:t>
            </a:r>
            <a:endParaRPr/>
          </a:p>
          <a:p>
            <a:pPr indent="-228600" lvl="1" marL="685800" rtl="0" algn="l">
              <a:lnSpc>
                <a:spcPct val="90000"/>
              </a:lnSpc>
              <a:spcBef>
                <a:spcPts val="500"/>
              </a:spcBef>
              <a:spcAft>
                <a:spcPts val="0"/>
              </a:spcAft>
              <a:buSzPts val="1680"/>
              <a:buChar char="❑"/>
            </a:pPr>
            <a:r>
              <a:rPr lang="en-US"/>
              <a:t>Technology Readiness Levels (TRL)</a:t>
            </a:r>
            <a:endParaRPr/>
          </a:p>
          <a:p>
            <a:pPr indent="-228600" lvl="1" marL="685800" rtl="0" algn="l">
              <a:lnSpc>
                <a:spcPct val="90000"/>
              </a:lnSpc>
              <a:spcBef>
                <a:spcPts val="500"/>
              </a:spcBef>
              <a:spcAft>
                <a:spcPts val="0"/>
              </a:spcAft>
              <a:buSzPts val="1680"/>
              <a:buChar char="❑"/>
            </a:pPr>
            <a:r>
              <a:rPr lang="en-US"/>
              <a:t>EOSC Integration Levels (EIL)</a:t>
            </a:r>
            <a:endParaRPr/>
          </a:p>
          <a:p>
            <a:pPr indent="-228600" lvl="1" marL="685800" rtl="0" algn="l">
              <a:lnSpc>
                <a:spcPct val="90000"/>
              </a:lnSpc>
              <a:spcBef>
                <a:spcPts val="500"/>
              </a:spcBef>
              <a:spcAft>
                <a:spcPts val="0"/>
              </a:spcAft>
              <a:buSzPts val="1680"/>
              <a:buChar char="❑"/>
            </a:pPr>
            <a:r>
              <a:rPr lang="en-US"/>
              <a:t>Management Integration Levels (MIL)</a:t>
            </a:r>
            <a:endParaRPr/>
          </a:p>
          <a:p>
            <a:pPr indent="-228600" lvl="0" marL="228600" rtl="0" algn="l">
              <a:lnSpc>
                <a:spcPct val="90000"/>
              </a:lnSpc>
              <a:spcBef>
                <a:spcPts val="1000"/>
              </a:spcBef>
              <a:spcAft>
                <a:spcPts val="0"/>
              </a:spcAft>
              <a:buClr>
                <a:srgbClr val="3875BF"/>
              </a:buClr>
              <a:buSzPts val="1960"/>
              <a:buFont typeface="Noto Sans Symbols"/>
              <a:buChar char="❑"/>
            </a:pPr>
            <a:r>
              <a:rPr lang="en-US"/>
              <a:t>All three categorizations used to assess EOSC readiness of each of the services to be onboarded.</a:t>
            </a:r>
            <a:endParaRPr/>
          </a:p>
          <a:p>
            <a:pPr indent="-150494" lvl="1" marL="627063" rtl="0" algn="l">
              <a:lnSpc>
                <a:spcPct val="90000"/>
              </a:lnSpc>
              <a:spcBef>
                <a:spcPts val="500"/>
              </a:spcBef>
              <a:spcAft>
                <a:spcPts val="0"/>
              </a:spcAft>
              <a:buSzPts val="1680"/>
              <a:buNone/>
            </a:pPr>
            <a:r>
              <a:t/>
            </a:r>
            <a:endParaRPr/>
          </a:p>
        </p:txBody>
      </p:sp>
      <p:sp>
        <p:nvSpPr>
          <p:cNvPr id="199" name="Google Shape;199;p19"/>
          <p:cNvSpPr txBox="1"/>
          <p:nvPr>
            <p:ph idx="12" type="sldNum"/>
          </p:nvPr>
        </p:nvSpPr>
        <p:spPr>
          <a:xfrm>
            <a:off x="10374284" y="6356350"/>
            <a:ext cx="97951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pic>
        <p:nvPicPr>
          <p:cNvPr id="200" name="Google Shape;200;p19"/>
          <p:cNvPicPr preferRelativeResize="0"/>
          <p:nvPr/>
        </p:nvPicPr>
        <p:blipFill rotWithShape="1">
          <a:blip r:embed="rId3">
            <a:alphaModFix/>
          </a:blip>
          <a:srcRect b="0" l="0" r="0" t="0"/>
          <a:stretch/>
        </p:blipFill>
        <p:spPr>
          <a:xfrm>
            <a:off x="10933946" y="-8954"/>
            <a:ext cx="1258053" cy="939979"/>
          </a:xfrm>
          <a:prstGeom prst="rect">
            <a:avLst/>
          </a:prstGeom>
          <a:noFill/>
          <a:ln>
            <a:noFill/>
          </a:ln>
        </p:spPr>
      </p:pic>
      <p:sp>
        <p:nvSpPr>
          <p:cNvPr id="201" name="Google Shape;201;p19"/>
          <p:cNvSpPr txBox="1"/>
          <p:nvPr>
            <p:ph idx="4294967295" type="ftr"/>
          </p:nvPr>
        </p:nvSpPr>
        <p:spPr>
          <a:xfrm>
            <a:off x="838199" y="6400725"/>
            <a:ext cx="95361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875BF"/>
              </a:buClr>
              <a:buSzPts val="1200"/>
              <a:buFont typeface="Calibri"/>
              <a:buNone/>
            </a:pPr>
            <a:r>
              <a:rPr b="0" i="0" lang="en-US" sz="1200" u="none" cap="none" strike="noStrike">
                <a:solidFill>
                  <a:srgbClr val="3875BF"/>
                </a:solidFill>
                <a:latin typeface="Calibri"/>
                <a:ea typeface="Calibri"/>
                <a:cs typeface="Calibri"/>
                <a:sym typeface="Calibri"/>
              </a:rPr>
              <a:t>&lt;&lt;Event name&gt;&gt;</a:t>
            </a:r>
            <a:endParaRPr/>
          </a:p>
        </p:txBody>
      </p:sp>
      <p:pic>
        <p:nvPicPr>
          <p:cNvPr descr="A close up of a calculator&#10;&#10;Description automatically generated" id="202" name="Google Shape;202;p19"/>
          <p:cNvPicPr preferRelativeResize="0"/>
          <p:nvPr/>
        </p:nvPicPr>
        <p:blipFill rotWithShape="1">
          <a:blip r:embed="rId4">
            <a:alphaModFix/>
          </a:blip>
          <a:srcRect b="0" l="0" r="0" t="0"/>
          <a:stretch/>
        </p:blipFill>
        <p:spPr>
          <a:xfrm>
            <a:off x="7060603" y="1055189"/>
            <a:ext cx="4495927" cy="50018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1"/>
          <p:cNvSpPr txBox="1"/>
          <p:nvPr>
            <p:ph type="title"/>
          </p:nvPr>
        </p:nvSpPr>
        <p:spPr>
          <a:xfrm>
            <a:off x="0" y="-8954"/>
            <a:ext cx="12192000" cy="939979"/>
          </a:xfrm>
          <a:prstGeom prst="rect">
            <a:avLst/>
          </a:prstGeom>
          <a:solidFill>
            <a:srgbClr val="3776BB"/>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alibri"/>
              <a:buNone/>
            </a:pPr>
            <a:r>
              <a:rPr lang="en-US" sz="3200"/>
              <a:t>	</a:t>
            </a:r>
            <a:r>
              <a:rPr lang="en-US"/>
              <a:t>EOSC </a:t>
            </a:r>
            <a:r>
              <a:rPr lang="en-US"/>
              <a:t>candidate </a:t>
            </a:r>
            <a:r>
              <a:rPr lang="en-US"/>
              <a:t>generic services</a:t>
            </a:r>
            <a:endParaRPr/>
          </a:p>
        </p:txBody>
      </p:sp>
      <p:sp>
        <p:nvSpPr>
          <p:cNvPr id="209" name="Google Shape;209;p21"/>
          <p:cNvSpPr txBox="1"/>
          <p:nvPr>
            <p:ph idx="12" type="sldNum"/>
          </p:nvPr>
        </p:nvSpPr>
        <p:spPr>
          <a:xfrm>
            <a:off x="10374284" y="6356350"/>
            <a:ext cx="97951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pic>
        <p:nvPicPr>
          <p:cNvPr id="210" name="Google Shape;210;p21"/>
          <p:cNvPicPr preferRelativeResize="0"/>
          <p:nvPr/>
        </p:nvPicPr>
        <p:blipFill rotWithShape="1">
          <a:blip r:embed="rId3">
            <a:alphaModFix/>
          </a:blip>
          <a:srcRect b="0" l="0" r="0" t="0"/>
          <a:stretch/>
        </p:blipFill>
        <p:spPr>
          <a:xfrm>
            <a:off x="10933946" y="-8954"/>
            <a:ext cx="1258053" cy="939979"/>
          </a:xfrm>
          <a:prstGeom prst="rect">
            <a:avLst/>
          </a:prstGeom>
          <a:noFill/>
          <a:ln>
            <a:noFill/>
          </a:ln>
        </p:spPr>
      </p:pic>
      <p:sp>
        <p:nvSpPr>
          <p:cNvPr id="211" name="Google Shape;211;p21"/>
          <p:cNvSpPr txBox="1"/>
          <p:nvPr/>
        </p:nvSpPr>
        <p:spPr>
          <a:xfrm>
            <a:off x="197429" y="1124773"/>
            <a:ext cx="7524750" cy="2637283"/>
          </a:xfrm>
          <a:prstGeom prst="rect">
            <a:avLst/>
          </a:prstGeom>
          <a:solidFill>
            <a:srgbClr val="002060">
              <a:alpha val="20000"/>
            </a:srgbClr>
          </a:solidFill>
          <a:ln cap="flat" cmpd="sng" w="34925">
            <a:solidFill>
              <a:srgbClr val="002060"/>
            </a:solidFill>
            <a:prstDash val="solid"/>
            <a:miter lim="800000"/>
            <a:headEnd len="sm" w="sm" type="none"/>
            <a:tailEnd len="sm" w="sm" type="none"/>
          </a:ln>
        </p:spPr>
        <p:txBody>
          <a:bodyPr anchorCtr="0" anchor="t" bIns="47875" lIns="95775" spcFirstLastPara="1" rIns="95775" wrap="square" tIns="47875">
            <a:noAutofit/>
          </a:bodyPr>
          <a:lstStyle/>
          <a:p>
            <a:pPr indent="-358775" lvl="0" marL="358775" marR="0" rtl="0" algn="l">
              <a:lnSpc>
                <a:spcPct val="90000"/>
              </a:lnSpc>
              <a:spcBef>
                <a:spcPts val="0"/>
              </a:spcBef>
              <a:spcAft>
                <a:spcPts val="0"/>
              </a:spcAft>
              <a:buClr>
                <a:srgbClr val="2164A8"/>
              </a:buClr>
              <a:buSzPts val="1800"/>
              <a:buFont typeface="Noto Sans Symbols"/>
              <a:buChar char="❑"/>
            </a:pPr>
            <a:r>
              <a:rPr b="0" lang="en-US" sz="2400">
                <a:solidFill>
                  <a:srgbClr val="193557"/>
                </a:solidFill>
                <a:latin typeface="Calibri"/>
                <a:ea typeface="Calibri"/>
                <a:cs typeface="Calibri"/>
                <a:sym typeface="Calibri"/>
              </a:rPr>
              <a:t>HPC Resources </a:t>
            </a:r>
            <a:endParaRPr/>
          </a:p>
          <a:p>
            <a:pPr indent="-300038" lvl="1" marL="777875" marR="0" rtl="0" algn="l">
              <a:spcBef>
                <a:spcPts val="400"/>
              </a:spcBef>
              <a:spcAft>
                <a:spcPts val="0"/>
              </a:spcAft>
              <a:buClr>
                <a:srgbClr val="2164A8"/>
              </a:buClr>
              <a:buSzPts val="1500"/>
              <a:buFont typeface="Noto Sans Symbols"/>
              <a:buChar char="❑"/>
            </a:pPr>
            <a:r>
              <a:rPr b="0" i="0" lang="en-US" sz="2000" u="none" cap="none" strike="noStrike">
                <a:solidFill>
                  <a:srgbClr val="193557"/>
                </a:solidFill>
                <a:latin typeface="Calibri"/>
                <a:ea typeface="Calibri"/>
                <a:cs typeface="Calibri"/>
                <a:sym typeface="Calibri"/>
              </a:rPr>
              <a:t>CPU</a:t>
            </a:r>
            <a:endParaRPr/>
          </a:p>
          <a:p>
            <a:pPr indent="0" lvl="1" marL="477837" marR="0" rtl="0" algn="l">
              <a:spcBef>
                <a:spcPts val="400"/>
              </a:spcBef>
              <a:spcAft>
                <a:spcPts val="0"/>
              </a:spcAft>
              <a:buClr>
                <a:srgbClr val="2164A8"/>
              </a:buClr>
              <a:buSzPts val="1500"/>
              <a:buFont typeface="Noto Sans Symbols"/>
              <a:buNone/>
            </a:pPr>
            <a:r>
              <a:rPr b="0" i="0" lang="en-US" sz="2000" u="none" cap="none" strike="noStrike">
                <a:solidFill>
                  <a:srgbClr val="193557"/>
                </a:solidFill>
                <a:latin typeface="Calibri"/>
                <a:ea typeface="Calibri"/>
                <a:cs typeface="Calibri"/>
                <a:sym typeface="Calibri"/>
              </a:rPr>
              <a:t>	</a:t>
            </a:r>
            <a:endParaRPr/>
          </a:p>
          <a:p>
            <a:pPr indent="-300038" lvl="1" marL="777875" marR="0" rtl="0" algn="l">
              <a:spcBef>
                <a:spcPts val="400"/>
              </a:spcBef>
              <a:spcAft>
                <a:spcPts val="0"/>
              </a:spcAft>
              <a:buClr>
                <a:srgbClr val="2164A8"/>
              </a:buClr>
              <a:buSzPts val="1500"/>
              <a:buFont typeface="Noto Sans Symbols"/>
              <a:buChar char="❑"/>
            </a:pPr>
            <a:r>
              <a:rPr b="0" i="0" lang="en-US" sz="2000" u="none" cap="none" strike="noStrike">
                <a:solidFill>
                  <a:srgbClr val="193557"/>
                </a:solidFill>
                <a:latin typeface="Calibri"/>
                <a:ea typeface="Calibri"/>
                <a:cs typeface="Calibri"/>
                <a:sym typeface="Calibri"/>
              </a:rPr>
              <a:t>GPU</a:t>
            </a:r>
            <a:endParaRPr/>
          </a:p>
          <a:p>
            <a:pPr indent="0" lvl="1" marL="477837" marR="0" rtl="0" algn="l">
              <a:spcBef>
                <a:spcPts val="400"/>
              </a:spcBef>
              <a:spcAft>
                <a:spcPts val="0"/>
              </a:spcAft>
              <a:buClr>
                <a:srgbClr val="2164A8"/>
              </a:buClr>
              <a:buSzPts val="1500"/>
              <a:buFont typeface="Noto Sans Symbols"/>
              <a:buNone/>
            </a:pPr>
            <a:r>
              <a:t/>
            </a:r>
            <a:endParaRPr b="0" i="0" sz="2000" u="none" cap="none" strike="noStrike">
              <a:solidFill>
                <a:srgbClr val="193557"/>
              </a:solidFill>
              <a:latin typeface="Calibri"/>
              <a:ea typeface="Calibri"/>
              <a:cs typeface="Calibri"/>
              <a:sym typeface="Calibri"/>
            </a:endParaRPr>
          </a:p>
          <a:p>
            <a:pPr indent="-300038" lvl="1" marL="777875" marR="0" rtl="0" algn="l">
              <a:spcBef>
                <a:spcPts val="400"/>
              </a:spcBef>
              <a:spcAft>
                <a:spcPts val="0"/>
              </a:spcAft>
              <a:buClr>
                <a:srgbClr val="2164A8"/>
              </a:buClr>
              <a:buSzPts val="1500"/>
              <a:buFont typeface="Noto Sans Symbols"/>
              <a:buChar char="❑"/>
            </a:pPr>
            <a:r>
              <a:rPr b="0" i="0" lang="en-US" sz="2000" u="none" cap="none" strike="noStrike">
                <a:solidFill>
                  <a:srgbClr val="193557"/>
                </a:solidFill>
                <a:latin typeface="Calibri"/>
                <a:ea typeface="Calibri"/>
                <a:cs typeface="Calibri"/>
                <a:sym typeface="Calibri"/>
              </a:rPr>
              <a:t>Xeon Phi	</a:t>
            </a:r>
            <a:endParaRPr/>
          </a:p>
          <a:p>
            <a:pPr indent="0" lvl="0" marL="0" marR="0" rtl="0" algn="l">
              <a:lnSpc>
                <a:spcPct val="90000"/>
              </a:lnSpc>
              <a:spcBef>
                <a:spcPts val="480"/>
              </a:spcBef>
              <a:spcAft>
                <a:spcPts val="0"/>
              </a:spcAft>
              <a:buClr>
                <a:srgbClr val="2164A8"/>
              </a:buClr>
              <a:buSzPts val="1800"/>
              <a:buFont typeface="Noto Sans Symbols"/>
              <a:buNone/>
            </a:pPr>
            <a:r>
              <a:t/>
            </a:r>
            <a:endParaRPr b="0" sz="2400">
              <a:solidFill>
                <a:srgbClr val="262626"/>
              </a:solidFill>
              <a:latin typeface="Calibri"/>
              <a:ea typeface="Calibri"/>
              <a:cs typeface="Calibri"/>
              <a:sym typeface="Calibri"/>
            </a:endParaRPr>
          </a:p>
          <a:p>
            <a:pPr indent="0" lvl="0" marL="0" marR="0" rtl="0" algn="l">
              <a:lnSpc>
                <a:spcPct val="90000"/>
              </a:lnSpc>
              <a:spcBef>
                <a:spcPts val="480"/>
              </a:spcBef>
              <a:spcAft>
                <a:spcPts val="0"/>
              </a:spcAft>
              <a:buClr>
                <a:srgbClr val="2164A8"/>
              </a:buClr>
              <a:buSzPts val="1800"/>
              <a:buFont typeface="Noto Sans Symbols"/>
              <a:buNone/>
            </a:pPr>
            <a:r>
              <a:t/>
            </a:r>
            <a:endParaRPr b="0" sz="2400">
              <a:solidFill>
                <a:srgbClr val="262626"/>
              </a:solidFill>
              <a:latin typeface="Calibri"/>
              <a:ea typeface="Calibri"/>
              <a:cs typeface="Calibri"/>
              <a:sym typeface="Calibri"/>
            </a:endParaRPr>
          </a:p>
          <a:p>
            <a:pPr indent="0" lvl="0" marL="0" marR="0" rtl="0" algn="l">
              <a:lnSpc>
                <a:spcPct val="90000"/>
              </a:lnSpc>
              <a:spcBef>
                <a:spcPts val="480"/>
              </a:spcBef>
              <a:spcAft>
                <a:spcPts val="0"/>
              </a:spcAft>
              <a:buClr>
                <a:srgbClr val="2164A8"/>
              </a:buClr>
              <a:buSzPts val="1800"/>
              <a:buFont typeface="Noto Sans Symbols"/>
              <a:buNone/>
            </a:pPr>
            <a:r>
              <a:t/>
            </a:r>
            <a:endParaRPr b="0" sz="2400">
              <a:solidFill>
                <a:srgbClr val="262626"/>
              </a:solidFill>
              <a:latin typeface="Calibri"/>
              <a:ea typeface="Calibri"/>
              <a:cs typeface="Calibri"/>
              <a:sym typeface="Calibri"/>
            </a:endParaRPr>
          </a:p>
        </p:txBody>
      </p:sp>
      <p:pic>
        <p:nvPicPr>
          <p:cNvPr id="212" name="Google Shape;212;p21"/>
          <p:cNvPicPr preferRelativeResize="0"/>
          <p:nvPr/>
        </p:nvPicPr>
        <p:blipFill rotWithShape="1">
          <a:blip r:embed="rId4">
            <a:alphaModFix/>
          </a:blip>
          <a:srcRect b="0" l="0" r="0" t="0"/>
          <a:stretch/>
        </p:blipFill>
        <p:spPr>
          <a:xfrm>
            <a:off x="2272531" y="2899182"/>
            <a:ext cx="933570" cy="626136"/>
          </a:xfrm>
          <a:prstGeom prst="rect">
            <a:avLst/>
          </a:prstGeom>
          <a:noFill/>
          <a:ln>
            <a:noFill/>
          </a:ln>
        </p:spPr>
      </p:pic>
      <p:pic>
        <p:nvPicPr>
          <p:cNvPr id="213" name="Google Shape;213;p21"/>
          <p:cNvPicPr preferRelativeResize="0"/>
          <p:nvPr/>
        </p:nvPicPr>
        <p:blipFill rotWithShape="1">
          <a:blip r:embed="rId5">
            <a:alphaModFix/>
          </a:blip>
          <a:srcRect b="0" l="0" r="0" t="0"/>
          <a:stretch/>
        </p:blipFill>
        <p:spPr>
          <a:xfrm>
            <a:off x="2272531" y="2232696"/>
            <a:ext cx="966959" cy="657532"/>
          </a:xfrm>
          <a:prstGeom prst="rect">
            <a:avLst/>
          </a:prstGeom>
          <a:noFill/>
          <a:ln>
            <a:noFill/>
          </a:ln>
        </p:spPr>
      </p:pic>
      <p:pic>
        <p:nvPicPr>
          <p:cNvPr id="214" name="Google Shape;214;p21"/>
          <p:cNvPicPr preferRelativeResize="0"/>
          <p:nvPr/>
        </p:nvPicPr>
        <p:blipFill rotWithShape="1">
          <a:blip r:embed="rId6">
            <a:alphaModFix/>
          </a:blip>
          <a:srcRect b="0" l="0" r="0" t="0"/>
          <a:stretch/>
        </p:blipFill>
        <p:spPr>
          <a:xfrm>
            <a:off x="2520622" y="1598774"/>
            <a:ext cx="470775" cy="497397"/>
          </a:xfrm>
          <a:prstGeom prst="rect">
            <a:avLst/>
          </a:prstGeom>
          <a:noFill/>
          <a:ln>
            <a:noFill/>
          </a:ln>
        </p:spPr>
      </p:pic>
      <p:pic>
        <p:nvPicPr>
          <p:cNvPr id="215" name="Google Shape;215;p21"/>
          <p:cNvPicPr preferRelativeResize="0"/>
          <p:nvPr/>
        </p:nvPicPr>
        <p:blipFill rotWithShape="1">
          <a:blip r:embed="rId7">
            <a:alphaModFix/>
          </a:blip>
          <a:srcRect b="0" l="0" r="0" t="0"/>
          <a:stretch/>
        </p:blipFill>
        <p:spPr>
          <a:xfrm>
            <a:off x="3749050" y="1271352"/>
            <a:ext cx="3833580" cy="2188852"/>
          </a:xfrm>
          <a:prstGeom prst="rect">
            <a:avLst/>
          </a:prstGeom>
          <a:solidFill>
            <a:srgbClr val="002060"/>
          </a:solidFill>
          <a:ln>
            <a:noFill/>
          </a:ln>
          <a:effectLst>
            <a:outerShdw blurRad="292100" rotWithShape="0" algn="tl" dir="2700000" dist="139700">
              <a:srgbClr val="333333">
                <a:alpha val="64705"/>
              </a:srgbClr>
            </a:outerShdw>
          </a:effectLst>
        </p:spPr>
      </p:pic>
      <p:sp>
        <p:nvSpPr>
          <p:cNvPr id="216" name="Google Shape;216;p21"/>
          <p:cNvSpPr txBox="1"/>
          <p:nvPr/>
        </p:nvSpPr>
        <p:spPr>
          <a:xfrm>
            <a:off x="8208248" y="1124774"/>
            <a:ext cx="3839882" cy="2637282"/>
          </a:xfrm>
          <a:prstGeom prst="rect">
            <a:avLst/>
          </a:prstGeom>
          <a:solidFill>
            <a:srgbClr val="002060">
              <a:alpha val="20000"/>
            </a:srgbClr>
          </a:solidFill>
          <a:ln cap="flat" cmpd="sng" w="34925">
            <a:solidFill>
              <a:srgbClr val="002060"/>
            </a:solidFill>
            <a:prstDash val="solid"/>
            <a:miter lim="800000"/>
            <a:headEnd len="sm" w="sm" type="none"/>
            <a:tailEnd len="sm" w="sm" type="none"/>
          </a:ln>
        </p:spPr>
        <p:txBody>
          <a:bodyPr anchorCtr="0" anchor="t" bIns="47875" lIns="95775" spcFirstLastPara="1" rIns="95775" wrap="square" tIns="47875">
            <a:noAutofit/>
          </a:bodyPr>
          <a:lstStyle/>
          <a:p>
            <a:pPr indent="-358775" lvl="0" marL="358775" marR="0" rtl="0" algn="l">
              <a:lnSpc>
                <a:spcPct val="90000"/>
              </a:lnSpc>
              <a:spcBef>
                <a:spcPts val="0"/>
              </a:spcBef>
              <a:spcAft>
                <a:spcPts val="0"/>
              </a:spcAft>
              <a:buClr>
                <a:srgbClr val="2164A8"/>
              </a:buClr>
              <a:buSzPts val="1800"/>
              <a:buFont typeface="Noto Sans Symbols"/>
              <a:buChar char="❑"/>
            </a:pPr>
            <a:r>
              <a:rPr b="0" lang="en-US" sz="2400">
                <a:solidFill>
                  <a:srgbClr val="193557"/>
                </a:solidFill>
                <a:latin typeface="Calibri"/>
                <a:ea typeface="Calibri"/>
                <a:cs typeface="Calibri"/>
                <a:sym typeface="Calibri"/>
              </a:rPr>
              <a:t>Cloud Virtual Machines</a:t>
            </a:r>
            <a:endParaRPr/>
          </a:p>
          <a:p>
            <a:pPr indent="0" lvl="1" marL="477837" marR="0" rtl="0" algn="l">
              <a:spcBef>
                <a:spcPts val="400"/>
              </a:spcBef>
              <a:spcAft>
                <a:spcPts val="0"/>
              </a:spcAft>
              <a:buClr>
                <a:srgbClr val="2164A8"/>
              </a:buClr>
              <a:buSzPts val="1500"/>
              <a:buFont typeface="Noto Sans Symbols"/>
              <a:buNone/>
            </a:pPr>
            <a:r>
              <a:rPr b="0" i="0" lang="en-US" sz="2000" u="none" cap="none" strike="noStrike">
                <a:solidFill>
                  <a:srgbClr val="262626"/>
                </a:solidFill>
                <a:latin typeface="Calibri"/>
                <a:ea typeface="Calibri"/>
                <a:cs typeface="Calibri"/>
                <a:sym typeface="Calibri"/>
              </a:rPr>
              <a:t>	</a:t>
            </a:r>
            <a:endParaRPr/>
          </a:p>
          <a:p>
            <a:pPr indent="0" lvl="0" marL="0" marR="0" rtl="0" algn="l">
              <a:lnSpc>
                <a:spcPct val="90000"/>
              </a:lnSpc>
              <a:spcBef>
                <a:spcPts val="480"/>
              </a:spcBef>
              <a:spcAft>
                <a:spcPts val="0"/>
              </a:spcAft>
              <a:buClr>
                <a:srgbClr val="2164A8"/>
              </a:buClr>
              <a:buSzPts val="1800"/>
              <a:buFont typeface="Noto Sans Symbols"/>
              <a:buNone/>
            </a:pPr>
            <a:r>
              <a:t/>
            </a:r>
            <a:endParaRPr b="0" sz="2400">
              <a:solidFill>
                <a:srgbClr val="262626"/>
              </a:solidFill>
              <a:latin typeface="Calibri"/>
              <a:ea typeface="Calibri"/>
              <a:cs typeface="Calibri"/>
              <a:sym typeface="Calibri"/>
            </a:endParaRPr>
          </a:p>
          <a:p>
            <a:pPr indent="0" lvl="0" marL="0" marR="0" rtl="0" algn="l">
              <a:lnSpc>
                <a:spcPct val="90000"/>
              </a:lnSpc>
              <a:spcBef>
                <a:spcPts val="480"/>
              </a:spcBef>
              <a:spcAft>
                <a:spcPts val="0"/>
              </a:spcAft>
              <a:buClr>
                <a:srgbClr val="2164A8"/>
              </a:buClr>
              <a:buSzPts val="1800"/>
              <a:buFont typeface="Noto Sans Symbols"/>
              <a:buNone/>
            </a:pPr>
            <a:r>
              <a:t/>
            </a:r>
            <a:endParaRPr b="0" sz="2400">
              <a:solidFill>
                <a:srgbClr val="262626"/>
              </a:solidFill>
              <a:latin typeface="Calibri"/>
              <a:ea typeface="Calibri"/>
              <a:cs typeface="Calibri"/>
              <a:sym typeface="Calibri"/>
            </a:endParaRPr>
          </a:p>
          <a:p>
            <a:pPr indent="0" lvl="0" marL="0" marR="0" rtl="0" algn="l">
              <a:lnSpc>
                <a:spcPct val="90000"/>
              </a:lnSpc>
              <a:spcBef>
                <a:spcPts val="480"/>
              </a:spcBef>
              <a:spcAft>
                <a:spcPts val="0"/>
              </a:spcAft>
              <a:buClr>
                <a:srgbClr val="2164A8"/>
              </a:buClr>
              <a:buSzPts val="1800"/>
              <a:buFont typeface="Noto Sans Symbols"/>
              <a:buNone/>
            </a:pPr>
            <a:r>
              <a:t/>
            </a:r>
            <a:endParaRPr b="0" sz="2400">
              <a:solidFill>
                <a:srgbClr val="262626"/>
              </a:solidFill>
              <a:latin typeface="Calibri"/>
              <a:ea typeface="Calibri"/>
              <a:cs typeface="Calibri"/>
              <a:sym typeface="Calibri"/>
            </a:endParaRPr>
          </a:p>
        </p:txBody>
      </p:sp>
      <p:pic>
        <p:nvPicPr>
          <p:cNvPr id="217" name="Google Shape;217;p21"/>
          <p:cNvPicPr preferRelativeResize="0"/>
          <p:nvPr/>
        </p:nvPicPr>
        <p:blipFill rotWithShape="1">
          <a:blip r:embed="rId8">
            <a:alphaModFix/>
          </a:blip>
          <a:srcRect b="0" l="0" r="0" t="0"/>
          <a:stretch/>
        </p:blipFill>
        <p:spPr>
          <a:xfrm>
            <a:off x="8340283" y="1492302"/>
            <a:ext cx="3575813" cy="2033016"/>
          </a:xfrm>
          <a:prstGeom prst="rect">
            <a:avLst/>
          </a:prstGeom>
          <a:noFill/>
          <a:ln>
            <a:noFill/>
          </a:ln>
          <a:effectLst>
            <a:outerShdw blurRad="292100" rotWithShape="0" algn="tl" dir="2700000" dist="139700">
              <a:srgbClr val="333333">
                <a:alpha val="64705"/>
              </a:srgbClr>
            </a:outerShdw>
          </a:effectLst>
        </p:spPr>
      </p:pic>
      <p:sp>
        <p:nvSpPr>
          <p:cNvPr id="218" name="Google Shape;218;p21"/>
          <p:cNvSpPr txBox="1"/>
          <p:nvPr/>
        </p:nvSpPr>
        <p:spPr>
          <a:xfrm>
            <a:off x="197429" y="3998151"/>
            <a:ext cx="3839882" cy="2221674"/>
          </a:xfrm>
          <a:prstGeom prst="rect">
            <a:avLst/>
          </a:prstGeom>
          <a:solidFill>
            <a:srgbClr val="002060">
              <a:alpha val="20000"/>
            </a:srgbClr>
          </a:solidFill>
          <a:ln cap="flat" cmpd="sng" w="34925">
            <a:solidFill>
              <a:srgbClr val="002060"/>
            </a:solidFill>
            <a:prstDash val="solid"/>
            <a:miter lim="800000"/>
            <a:headEnd len="sm" w="sm" type="none"/>
            <a:tailEnd len="sm" w="sm" type="none"/>
          </a:ln>
        </p:spPr>
        <p:txBody>
          <a:bodyPr anchorCtr="0" anchor="t" bIns="47875" lIns="95775" spcFirstLastPara="1" rIns="95775" wrap="square" tIns="47875">
            <a:noAutofit/>
          </a:bodyPr>
          <a:lstStyle/>
          <a:p>
            <a:pPr indent="-358775" lvl="0" marL="358775" marR="0" rtl="0" algn="l">
              <a:lnSpc>
                <a:spcPct val="90000"/>
              </a:lnSpc>
              <a:spcBef>
                <a:spcPts val="0"/>
              </a:spcBef>
              <a:spcAft>
                <a:spcPts val="0"/>
              </a:spcAft>
              <a:buClr>
                <a:srgbClr val="2164A8"/>
              </a:buClr>
              <a:buSzPts val="1800"/>
              <a:buFont typeface="Noto Sans Symbols"/>
              <a:buChar char="❑"/>
            </a:pPr>
            <a:r>
              <a:rPr b="0" lang="en-US" sz="2400">
                <a:solidFill>
                  <a:srgbClr val="193557"/>
                </a:solidFill>
                <a:latin typeface="Calibri"/>
                <a:ea typeface="Calibri"/>
                <a:cs typeface="Calibri"/>
                <a:sym typeface="Calibri"/>
              </a:rPr>
              <a:t>Generic Storage</a:t>
            </a:r>
            <a:endParaRPr/>
          </a:p>
          <a:p>
            <a:pPr indent="0" lvl="1" marL="477837" marR="0" rtl="0" algn="l">
              <a:spcBef>
                <a:spcPts val="400"/>
              </a:spcBef>
              <a:spcAft>
                <a:spcPts val="0"/>
              </a:spcAft>
              <a:buClr>
                <a:srgbClr val="2164A8"/>
              </a:buClr>
              <a:buSzPts val="1500"/>
              <a:buFont typeface="Noto Sans Symbols"/>
              <a:buNone/>
            </a:pPr>
            <a:r>
              <a:rPr b="0" i="0" lang="en-US" sz="2000" u="none" cap="none" strike="noStrike">
                <a:solidFill>
                  <a:srgbClr val="193557"/>
                </a:solidFill>
                <a:latin typeface="Calibri"/>
                <a:ea typeface="Calibri"/>
                <a:cs typeface="Calibri"/>
                <a:sym typeface="Calibri"/>
              </a:rPr>
              <a:t>	</a:t>
            </a:r>
            <a:endParaRPr/>
          </a:p>
          <a:p>
            <a:pPr indent="0" lvl="0" marL="0" marR="0" rtl="0" algn="l">
              <a:lnSpc>
                <a:spcPct val="90000"/>
              </a:lnSpc>
              <a:spcBef>
                <a:spcPts val="480"/>
              </a:spcBef>
              <a:spcAft>
                <a:spcPts val="0"/>
              </a:spcAft>
              <a:buClr>
                <a:srgbClr val="2164A8"/>
              </a:buClr>
              <a:buSzPts val="1800"/>
              <a:buFont typeface="Noto Sans Symbols"/>
              <a:buNone/>
            </a:pPr>
            <a:r>
              <a:t/>
            </a:r>
            <a:endParaRPr b="0" sz="2400">
              <a:solidFill>
                <a:srgbClr val="262626"/>
              </a:solidFill>
              <a:latin typeface="Calibri"/>
              <a:ea typeface="Calibri"/>
              <a:cs typeface="Calibri"/>
              <a:sym typeface="Calibri"/>
            </a:endParaRPr>
          </a:p>
          <a:p>
            <a:pPr indent="0" lvl="0" marL="0" marR="0" rtl="0" algn="l">
              <a:lnSpc>
                <a:spcPct val="90000"/>
              </a:lnSpc>
              <a:spcBef>
                <a:spcPts val="480"/>
              </a:spcBef>
              <a:spcAft>
                <a:spcPts val="0"/>
              </a:spcAft>
              <a:buClr>
                <a:srgbClr val="2164A8"/>
              </a:buClr>
              <a:buSzPts val="1800"/>
              <a:buFont typeface="Noto Sans Symbols"/>
              <a:buNone/>
            </a:pPr>
            <a:r>
              <a:t/>
            </a:r>
            <a:endParaRPr b="0" sz="2400">
              <a:solidFill>
                <a:srgbClr val="262626"/>
              </a:solidFill>
              <a:latin typeface="Calibri"/>
              <a:ea typeface="Calibri"/>
              <a:cs typeface="Calibri"/>
              <a:sym typeface="Calibri"/>
            </a:endParaRPr>
          </a:p>
          <a:p>
            <a:pPr indent="0" lvl="0" marL="0" marR="0" rtl="0" algn="l">
              <a:lnSpc>
                <a:spcPct val="90000"/>
              </a:lnSpc>
              <a:spcBef>
                <a:spcPts val="480"/>
              </a:spcBef>
              <a:spcAft>
                <a:spcPts val="0"/>
              </a:spcAft>
              <a:buClr>
                <a:srgbClr val="2164A8"/>
              </a:buClr>
              <a:buSzPts val="1800"/>
              <a:buFont typeface="Noto Sans Symbols"/>
              <a:buNone/>
            </a:pPr>
            <a:r>
              <a:t/>
            </a:r>
            <a:endParaRPr b="0" sz="2400">
              <a:solidFill>
                <a:srgbClr val="262626"/>
              </a:solidFill>
              <a:latin typeface="Calibri"/>
              <a:ea typeface="Calibri"/>
              <a:cs typeface="Calibri"/>
              <a:sym typeface="Calibri"/>
            </a:endParaRPr>
          </a:p>
        </p:txBody>
      </p:sp>
      <p:pic>
        <p:nvPicPr>
          <p:cNvPr id="219" name="Google Shape;219;p21"/>
          <p:cNvPicPr preferRelativeResize="0"/>
          <p:nvPr/>
        </p:nvPicPr>
        <p:blipFill rotWithShape="1">
          <a:blip r:embed="rId9">
            <a:alphaModFix/>
          </a:blip>
          <a:srcRect b="0" l="0" r="0" t="0"/>
          <a:stretch/>
        </p:blipFill>
        <p:spPr>
          <a:xfrm>
            <a:off x="838199" y="4390648"/>
            <a:ext cx="2108280" cy="1613293"/>
          </a:xfrm>
          <a:prstGeom prst="rect">
            <a:avLst/>
          </a:prstGeom>
          <a:noFill/>
          <a:ln>
            <a:noFill/>
          </a:ln>
        </p:spPr>
      </p:pic>
      <p:sp>
        <p:nvSpPr>
          <p:cNvPr id="220" name="Google Shape;220;p21"/>
          <p:cNvSpPr txBox="1"/>
          <p:nvPr/>
        </p:nvSpPr>
        <p:spPr>
          <a:xfrm>
            <a:off x="4500400" y="3998151"/>
            <a:ext cx="7547729" cy="2221674"/>
          </a:xfrm>
          <a:prstGeom prst="rect">
            <a:avLst/>
          </a:prstGeom>
          <a:solidFill>
            <a:srgbClr val="002060">
              <a:alpha val="20000"/>
            </a:srgbClr>
          </a:solidFill>
          <a:ln cap="flat" cmpd="sng" w="34925">
            <a:solidFill>
              <a:srgbClr val="002060"/>
            </a:solidFill>
            <a:prstDash val="solid"/>
            <a:miter lim="800000"/>
            <a:headEnd len="sm" w="sm" type="none"/>
            <a:tailEnd len="sm" w="sm" type="none"/>
          </a:ln>
        </p:spPr>
        <p:txBody>
          <a:bodyPr anchorCtr="0" anchor="t" bIns="47875" lIns="95775" spcFirstLastPara="1" rIns="95775" wrap="square" tIns="47875">
            <a:noAutofit/>
          </a:bodyPr>
          <a:lstStyle/>
          <a:p>
            <a:pPr indent="-358775" lvl="0" marL="358775" marR="0" rtl="0" algn="l">
              <a:lnSpc>
                <a:spcPct val="90000"/>
              </a:lnSpc>
              <a:spcBef>
                <a:spcPts val="0"/>
              </a:spcBef>
              <a:spcAft>
                <a:spcPts val="0"/>
              </a:spcAft>
              <a:buClr>
                <a:srgbClr val="2164A8"/>
              </a:buClr>
              <a:buSzPts val="1800"/>
              <a:buFont typeface="Noto Sans Symbols"/>
              <a:buChar char="❑"/>
            </a:pPr>
            <a:r>
              <a:rPr lang="en-US" sz="2400">
                <a:solidFill>
                  <a:srgbClr val="193557"/>
                </a:solidFill>
                <a:latin typeface="Calibri"/>
                <a:ea typeface="Calibri"/>
                <a:cs typeface="Calibri"/>
                <a:sym typeface="Calibri"/>
              </a:rPr>
              <a:t>Data management services (Archival, Repository, Data discovery, Hadoop on-demand, Data analysis service, Simple storage)</a:t>
            </a:r>
            <a:endParaRPr b="0" sz="2400">
              <a:solidFill>
                <a:srgbClr val="193557"/>
              </a:solidFill>
              <a:latin typeface="Calibri"/>
              <a:ea typeface="Calibri"/>
              <a:cs typeface="Calibri"/>
              <a:sym typeface="Calibri"/>
            </a:endParaRPr>
          </a:p>
          <a:p>
            <a:pPr indent="0" lvl="1" marL="477837" marR="0" rtl="0" algn="l">
              <a:spcBef>
                <a:spcPts val="400"/>
              </a:spcBef>
              <a:spcAft>
                <a:spcPts val="0"/>
              </a:spcAft>
              <a:buClr>
                <a:srgbClr val="2164A8"/>
              </a:buClr>
              <a:buSzPts val="1500"/>
              <a:buFont typeface="Noto Sans Symbols"/>
              <a:buNone/>
            </a:pPr>
            <a:r>
              <a:rPr b="0" i="0" lang="en-US" sz="2000" u="none" cap="none" strike="noStrike">
                <a:solidFill>
                  <a:srgbClr val="193557"/>
                </a:solidFill>
                <a:latin typeface="Calibri"/>
                <a:ea typeface="Calibri"/>
                <a:cs typeface="Calibri"/>
                <a:sym typeface="Calibri"/>
              </a:rPr>
              <a:t>	</a:t>
            </a:r>
            <a:endParaRPr/>
          </a:p>
          <a:p>
            <a:pPr indent="0" lvl="0" marL="0" marR="0" rtl="0" algn="l">
              <a:lnSpc>
                <a:spcPct val="90000"/>
              </a:lnSpc>
              <a:spcBef>
                <a:spcPts val="480"/>
              </a:spcBef>
              <a:spcAft>
                <a:spcPts val="0"/>
              </a:spcAft>
              <a:buClr>
                <a:srgbClr val="2164A8"/>
              </a:buClr>
              <a:buSzPts val="1800"/>
              <a:buFont typeface="Noto Sans Symbols"/>
              <a:buNone/>
            </a:pPr>
            <a:r>
              <a:t/>
            </a:r>
            <a:endParaRPr b="0" sz="2400">
              <a:solidFill>
                <a:srgbClr val="262626"/>
              </a:solidFill>
              <a:latin typeface="Calibri"/>
              <a:ea typeface="Calibri"/>
              <a:cs typeface="Calibri"/>
              <a:sym typeface="Calibri"/>
            </a:endParaRPr>
          </a:p>
          <a:p>
            <a:pPr indent="0" lvl="0" marL="0" marR="0" rtl="0" algn="l">
              <a:lnSpc>
                <a:spcPct val="90000"/>
              </a:lnSpc>
              <a:spcBef>
                <a:spcPts val="480"/>
              </a:spcBef>
              <a:spcAft>
                <a:spcPts val="0"/>
              </a:spcAft>
              <a:buClr>
                <a:srgbClr val="2164A8"/>
              </a:buClr>
              <a:buSzPts val="1800"/>
              <a:buFont typeface="Noto Sans Symbols"/>
              <a:buNone/>
            </a:pPr>
            <a:r>
              <a:t/>
            </a:r>
            <a:endParaRPr b="0" sz="2400">
              <a:solidFill>
                <a:srgbClr val="262626"/>
              </a:solidFill>
              <a:latin typeface="Calibri"/>
              <a:ea typeface="Calibri"/>
              <a:cs typeface="Calibri"/>
              <a:sym typeface="Calibri"/>
            </a:endParaRPr>
          </a:p>
          <a:p>
            <a:pPr indent="0" lvl="0" marL="0" marR="0" rtl="0" algn="l">
              <a:lnSpc>
                <a:spcPct val="90000"/>
              </a:lnSpc>
              <a:spcBef>
                <a:spcPts val="480"/>
              </a:spcBef>
              <a:spcAft>
                <a:spcPts val="0"/>
              </a:spcAft>
              <a:buClr>
                <a:srgbClr val="2164A8"/>
              </a:buClr>
              <a:buSzPts val="1800"/>
              <a:buFont typeface="Noto Sans Symbols"/>
              <a:buNone/>
            </a:pPr>
            <a:r>
              <a:t/>
            </a:r>
            <a:endParaRPr b="0" sz="2400">
              <a:solidFill>
                <a:srgbClr val="262626"/>
              </a:solidFill>
              <a:latin typeface="Calibri"/>
              <a:ea typeface="Calibri"/>
              <a:cs typeface="Calibri"/>
              <a:sym typeface="Calibri"/>
            </a:endParaRPr>
          </a:p>
        </p:txBody>
      </p:sp>
      <p:pic>
        <p:nvPicPr>
          <p:cNvPr id="221" name="Google Shape;221;p21"/>
          <p:cNvPicPr preferRelativeResize="0"/>
          <p:nvPr/>
        </p:nvPicPr>
        <p:blipFill rotWithShape="1">
          <a:blip r:embed="rId10">
            <a:alphaModFix/>
          </a:blip>
          <a:srcRect b="0" l="0" r="0" t="0"/>
          <a:stretch/>
        </p:blipFill>
        <p:spPr>
          <a:xfrm>
            <a:off x="8758415" y="4831929"/>
            <a:ext cx="977256" cy="977256"/>
          </a:xfrm>
          <a:prstGeom prst="rect">
            <a:avLst/>
          </a:prstGeom>
          <a:noFill/>
          <a:ln>
            <a:noFill/>
          </a:ln>
        </p:spPr>
      </p:pic>
      <p:pic>
        <p:nvPicPr>
          <p:cNvPr id="222" name="Google Shape;222;p21"/>
          <p:cNvPicPr preferRelativeResize="0"/>
          <p:nvPr/>
        </p:nvPicPr>
        <p:blipFill rotWithShape="1">
          <a:blip r:embed="rId11">
            <a:alphaModFix/>
          </a:blip>
          <a:srcRect b="0" l="0" r="0" t="0"/>
          <a:stretch/>
        </p:blipFill>
        <p:spPr>
          <a:xfrm flipH="1">
            <a:off x="6853070" y="4741142"/>
            <a:ext cx="1342609" cy="1342609"/>
          </a:xfrm>
          <a:prstGeom prst="rect">
            <a:avLst/>
          </a:prstGeom>
          <a:noFill/>
          <a:ln>
            <a:noFill/>
          </a:ln>
        </p:spPr>
      </p:pic>
      <p:pic>
        <p:nvPicPr>
          <p:cNvPr id="223" name="Google Shape;223;p21"/>
          <p:cNvPicPr preferRelativeResize="0"/>
          <p:nvPr/>
        </p:nvPicPr>
        <p:blipFill rotWithShape="1">
          <a:blip r:embed="rId12">
            <a:alphaModFix/>
          </a:blip>
          <a:srcRect b="0" l="0" r="0" t="0"/>
          <a:stretch/>
        </p:blipFill>
        <p:spPr>
          <a:xfrm>
            <a:off x="4856156" y="4831929"/>
            <a:ext cx="1619368" cy="1619368"/>
          </a:xfrm>
          <a:prstGeom prst="rect">
            <a:avLst/>
          </a:prstGeom>
          <a:noFill/>
          <a:ln>
            <a:noFill/>
          </a:ln>
        </p:spPr>
      </p:pic>
      <p:pic>
        <p:nvPicPr>
          <p:cNvPr id="224" name="Google Shape;224;p21"/>
          <p:cNvPicPr preferRelativeResize="0"/>
          <p:nvPr/>
        </p:nvPicPr>
        <p:blipFill rotWithShape="1">
          <a:blip r:embed="rId13">
            <a:alphaModFix/>
          </a:blip>
          <a:srcRect b="32330" l="0" r="0" t="0"/>
          <a:stretch/>
        </p:blipFill>
        <p:spPr>
          <a:xfrm>
            <a:off x="9509832" y="4433680"/>
            <a:ext cx="2951773" cy="17737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2"/>
          <p:cNvSpPr txBox="1"/>
          <p:nvPr>
            <p:ph type="title"/>
          </p:nvPr>
        </p:nvSpPr>
        <p:spPr>
          <a:xfrm>
            <a:off x="0" y="-8954"/>
            <a:ext cx="12192000" cy="939979"/>
          </a:xfrm>
          <a:prstGeom prst="rect">
            <a:avLst/>
          </a:prstGeom>
          <a:solidFill>
            <a:srgbClr val="3776BB"/>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alibri"/>
              <a:buNone/>
            </a:pPr>
            <a:r>
              <a:rPr lang="en-US" sz="3200"/>
              <a:t>	</a:t>
            </a:r>
            <a:r>
              <a:rPr lang="en-US"/>
              <a:t>EOSC candidate thematic services: examples</a:t>
            </a:r>
            <a:endParaRPr/>
          </a:p>
        </p:txBody>
      </p:sp>
      <p:sp>
        <p:nvSpPr>
          <p:cNvPr id="231" name="Google Shape;231;p22"/>
          <p:cNvSpPr txBox="1"/>
          <p:nvPr>
            <p:ph idx="12" type="sldNum"/>
          </p:nvPr>
        </p:nvSpPr>
        <p:spPr>
          <a:xfrm>
            <a:off x="10374284" y="6356350"/>
            <a:ext cx="97951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pic>
        <p:nvPicPr>
          <p:cNvPr id="232" name="Google Shape;232;p22"/>
          <p:cNvPicPr preferRelativeResize="0"/>
          <p:nvPr/>
        </p:nvPicPr>
        <p:blipFill rotWithShape="1">
          <a:blip r:embed="rId3">
            <a:alphaModFix/>
          </a:blip>
          <a:srcRect b="0" l="0" r="0" t="0"/>
          <a:stretch/>
        </p:blipFill>
        <p:spPr>
          <a:xfrm>
            <a:off x="10933946" y="-8954"/>
            <a:ext cx="1258053" cy="939979"/>
          </a:xfrm>
          <a:prstGeom prst="rect">
            <a:avLst/>
          </a:prstGeom>
          <a:noFill/>
          <a:ln>
            <a:noFill/>
          </a:ln>
        </p:spPr>
      </p:pic>
      <p:sp>
        <p:nvSpPr>
          <p:cNvPr id="233" name="Google Shape;233;p22"/>
          <p:cNvSpPr txBox="1"/>
          <p:nvPr>
            <p:ph idx="1" type="body"/>
          </p:nvPr>
        </p:nvSpPr>
        <p:spPr>
          <a:xfrm>
            <a:off x="8651975" y="964725"/>
            <a:ext cx="3323400" cy="2852100"/>
          </a:xfrm>
          <a:prstGeom prst="rect">
            <a:avLst/>
          </a:prstGeom>
          <a:noFill/>
          <a:ln>
            <a:noFill/>
          </a:ln>
        </p:spPr>
        <p:txBody>
          <a:bodyPr anchorCtr="0" anchor="t" bIns="47875" lIns="95775" spcFirstLastPara="1" rIns="95775" wrap="square" tIns="47875">
            <a:normAutofit/>
          </a:bodyPr>
          <a:lstStyle/>
          <a:p>
            <a:pPr indent="0" lvl="0" marL="0" marR="0" rtl="0" algn="l">
              <a:lnSpc>
                <a:spcPct val="90000"/>
              </a:lnSpc>
              <a:spcBef>
                <a:spcPts val="0"/>
              </a:spcBef>
              <a:spcAft>
                <a:spcPts val="0"/>
              </a:spcAft>
              <a:buClr>
                <a:srgbClr val="2164A8"/>
              </a:buClr>
              <a:buSzPts val="1500"/>
              <a:buFont typeface="Noto Sans Symbols"/>
              <a:buNone/>
            </a:pPr>
            <a:r>
              <a:rPr b="0" i="0" lang="en-US" sz="2000" u="sng" cap="none" strike="noStrike">
                <a:solidFill>
                  <a:srgbClr val="193557"/>
                </a:solidFill>
                <a:latin typeface="Calibri"/>
                <a:ea typeface="Calibri"/>
                <a:cs typeface="Calibri"/>
                <a:sym typeface="Calibri"/>
              </a:rPr>
              <a:t>Live Access Server</a:t>
            </a:r>
            <a:endParaRPr/>
          </a:p>
          <a:p>
            <a:pPr indent="0" lvl="0" marL="0" marR="0" rtl="0" algn="l">
              <a:lnSpc>
                <a:spcPct val="90000"/>
              </a:lnSpc>
              <a:spcBef>
                <a:spcPts val="400"/>
              </a:spcBef>
              <a:spcAft>
                <a:spcPts val="0"/>
              </a:spcAft>
              <a:buClr>
                <a:srgbClr val="2164A8"/>
              </a:buClr>
              <a:buSzPts val="1500"/>
              <a:buFont typeface="Noto Sans Symbols"/>
              <a:buNone/>
            </a:pPr>
            <a:r>
              <a:t/>
            </a:r>
            <a:endParaRPr b="0" i="0" sz="2000" u="none" cap="none" strike="noStrike">
              <a:solidFill>
                <a:srgbClr val="193557"/>
              </a:solidFill>
              <a:latin typeface="Calibri"/>
              <a:ea typeface="Calibri"/>
              <a:cs typeface="Calibri"/>
              <a:sym typeface="Calibri"/>
            </a:endParaRPr>
          </a:p>
          <a:p>
            <a:pPr indent="0" lvl="0" marL="0" marR="0" rtl="0" algn="l">
              <a:lnSpc>
                <a:spcPct val="90000"/>
              </a:lnSpc>
              <a:spcBef>
                <a:spcPts val="400"/>
              </a:spcBef>
              <a:spcAft>
                <a:spcPts val="0"/>
              </a:spcAft>
              <a:buClr>
                <a:srgbClr val="2164A8"/>
              </a:buClr>
              <a:buSzPts val="1500"/>
              <a:buFont typeface="Noto Sans Symbols"/>
              <a:buNone/>
            </a:pPr>
            <a:r>
              <a:rPr b="0" i="0" lang="en-US" sz="2000" u="none" cap="none" strike="noStrike">
                <a:solidFill>
                  <a:srgbClr val="193557"/>
                </a:solidFill>
                <a:latin typeface="Calibri"/>
                <a:ea typeface="Calibri"/>
                <a:cs typeface="Calibri"/>
                <a:sym typeface="Calibri"/>
              </a:rPr>
              <a:t>A web server providing flexible access to geo-referenced scientific data, offering visualization &amp; post-processing capabilities for climate data</a:t>
            </a:r>
            <a:endParaRPr b="0" i="0" sz="2000" u="none" cap="none" strike="noStrike">
              <a:solidFill>
                <a:srgbClr val="193557"/>
              </a:solidFill>
              <a:latin typeface="Calibri"/>
              <a:ea typeface="Calibri"/>
              <a:cs typeface="Calibri"/>
              <a:sym typeface="Calibri"/>
            </a:endParaRPr>
          </a:p>
          <a:p>
            <a:pPr indent="-263525" lvl="0" marL="358775" rtl="0" algn="l">
              <a:lnSpc>
                <a:spcPct val="90000"/>
              </a:lnSpc>
              <a:spcBef>
                <a:spcPts val="400"/>
              </a:spcBef>
              <a:spcAft>
                <a:spcPts val="0"/>
              </a:spcAft>
              <a:buClr>
                <a:srgbClr val="2164A8"/>
              </a:buClr>
              <a:buSzPts val="1500"/>
              <a:buFont typeface="Noto Sans Symbols"/>
              <a:buNone/>
            </a:pPr>
            <a:r>
              <a:t/>
            </a:r>
            <a:endParaRPr b="0" i="0" sz="2000" u="none" cap="none" strike="noStrike">
              <a:solidFill>
                <a:srgbClr val="193557"/>
              </a:solidFill>
              <a:latin typeface="Calibri"/>
              <a:ea typeface="Calibri"/>
              <a:cs typeface="Calibri"/>
              <a:sym typeface="Calibri"/>
            </a:endParaRPr>
          </a:p>
          <a:p>
            <a:pPr indent="0" lvl="0" marL="0" marR="0" rtl="0" algn="l">
              <a:lnSpc>
                <a:spcPct val="90000"/>
              </a:lnSpc>
              <a:spcBef>
                <a:spcPts val="400"/>
              </a:spcBef>
              <a:spcAft>
                <a:spcPts val="0"/>
              </a:spcAft>
              <a:buClr>
                <a:srgbClr val="2164A8"/>
              </a:buClr>
              <a:buSzPts val="1500"/>
              <a:buFont typeface="Noto Sans Symbols"/>
              <a:buNone/>
            </a:pPr>
            <a:r>
              <a:t/>
            </a:r>
            <a:endParaRPr b="1" i="0" sz="2000" u="none" cap="none" strike="noStrike">
              <a:solidFill>
                <a:srgbClr val="193557"/>
              </a:solidFill>
              <a:latin typeface="Calibri"/>
              <a:ea typeface="Calibri"/>
              <a:cs typeface="Calibri"/>
              <a:sym typeface="Calibri"/>
            </a:endParaRPr>
          </a:p>
        </p:txBody>
      </p:sp>
      <p:pic>
        <p:nvPicPr>
          <p:cNvPr id="234" name="Google Shape;234;p22"/>
          <p:cNvPicPr preferRelativeResize="0"/>
          <p:nvPr/>
        </p:nvPicPr>
        <p:blipFill rotWithShape="1">
          <a:blip r:embed="rId4">
            <a:alphaModFix/>
          </a:blip>
          <a:srcRect b="0" l="0" r="0" t="4429"/>
          <a:stretch/>
        </p:blipFill>
        <p:spPr>
          <a:xfrm>
            <a:off x="8652008" y="3619983"/>
            <a:ext cx="3323399" cy="2074536"/>
          </a:xfrm>
          <a:prstGeom prst="rect">
            <a:avLst/>
          </a:prstGeom>
          <a:noFill/>
          <a:ln>
            <a:noFill/>
          </a:ln>
          <a:effectLst>
            <a:outerShdw blurRad="190500" rotWithShape="0" algn="tl">
              <a:srgbClr val="000000">
                <a:alpha val="69803"/>
              </a:srgbClr>
            </a:outerShdw>
          </a:effectLst>
        </p:spPr>
      </p:pic>
      <p:sp>
        <p:nvSpPr>
          <p:cNvPr id="235" name="Google Shape;235;p22"/>
          <p:cNvSpPr txBox="1"/>
          <p:nvPr/>
        </p:nvSpPr>
        <p:spPr>
          <a:xfrm>
            <a:off x="4061175" y="931025"/>
            <a:ext cx="4044900" cy="2065500"/>
          </a:xfrm>
          <a:prstGeom prst="rect">
            <a:avLst/>
          </a:prstGeom>
          <a:noFill/>
          <a:ln>
            <a:noFill/>
          </a:ln>
        </p:spPr>
        <p:txBody>
          <a:bodyPr anchorCtr="0" anchor="t" bIns="47875" lIns="95775" spcFirstLastPara="1" rIns="95775" wrap="square" tIns="47875">
            <a:noAutofit/>
          </a:bodyPr>
          <a:lstStyle/>
          <a:p>
            <a:pPr indent="0" lvl="0" marL="0" marR="0" rtl="0" algn="l">
              <a:lnSpc>
                <a:spcPct val="90000"/>
              </a:lnSpc>
              <a:spcBef>
                <a:spcPts val="0"/>
              </a:spcBef>
              <a:spcAft>
                <a:spcPts val="0"/>
              </a:spcAft>
              <a:buClr>
                <a:srgbClr val="2164A8"/>
              </a:buClr>
              <a:buSzPts val="1425"/>
              <a:buFont typeface="Noto Sans Symbols"/>
              <a:buNone/>
            </a:pPr>
            <a:r>
              <a:rPr b="0" lang="en-US" sz="1900" u="sng">
                <a:solidFill>
                  <a:srgbClr val="193557"/>
                </a:solidFill>
                <a:latin typeface="Calibri"/>
                <a:ea typeface="Calibri"/>
                <a:cs typeface="Calibri"/>
                <a:sym typeface="Calibri"/>
              </a:rPr>
              <a:t>DCH Clowder</a:t>
            </a:r>
            <a:endParaRPr b="0" sz="1900" u="sng">
              <a:solidFill>
                <a:srgbClr val="193557"/>
              </a:solidFill>
              <a:latin typeface="Calibri"/>
              <a:ea typeface="Calibri"/>
              <a:cs typeface="Calibri"/>
              <a:sym typeface="Calibri"/>
            </a:endParaRPr>
          </a:p>
          <a:p>
            <a:pPr indent="0" lvl="0" marL="0" marR="0" rtl="0" algn="l">
              <a:lnSpc>
                <a:spcPct val="90000"/>
              </a:lnSpc>
              <a:spcBef>
                <a:spcPts val="380"/>
              </a:spcBef>
              <a:spcAft>
                <a:spcPts val="0"/>
              </a:spcAft>
              <a:buClr>
                <a:srgbClr val="2164A8"/>
              </a:buClr>
              <a:buSzPts val="1425"/>
              <a:buFont typeface="Noto Sans Symbols"/>
              <a:buNone/>
            </a:pPr>
            <a:r>
              <a:t/>
            </a:r>
            <a:endParaRPr b="0" sz="1900">
              <a:solidFill>
                <a:srgbClr val="193557"/>
              </a:solidFill>
              <a:latin typeface="Calibri"/>
              <a:ea typeface="Calibri"/>
              <a:cs typeface="Calibri"/>
              <a:sym typeface="Calibri"/>
            </a:endParaRPr>
          </a:p>
          <a:p>
            <a:pPr indent="0" lvl="0" marL="0" marR="0" rtl="0" algn="l">
              <a:lnSpc>
                <a:spcPct val="90000"/>
              </a:lnSpc>
              <a:spcBef>
                <a:spcPts val="400"/>
              </a:spcBef>
              <a:spcAft>
                <a:spcPts val="0"/>
              </a:spcAft>
              <a:buClr>
                <a:srgbClr val="2164A8"/>
              </a:buClr>
              <a:buSzPts val="1500"/>
              <a:buFont typeface="Noto Sans Symbols"/>
              <a:buNone/>
            </a:pPr>
            <a:r>
              <a:rPr b="0" lang="en-US" sz="2000">
                <a:solidFill>
                  <a:srgbClr val="193557"/>
                </a:solidFill>
                <a:latin typeface="Calibri"/>
                <a:ea typeface="Calibri"/>
                <a:cs typeface="Calibri"/>
                <a:sym typeface="Calibri"/>
              </a:rPr>
              <a:t>A Digital Culture Heritage repository which also offers integrated interactive visualization tools</a:t>
            </a:r>
            <a:endParaRPr/>
          </a:p>
          <a:p>
            <a:pPr indent="0" lvl="0" marL="0" marR="0" rtl="0" algn="l">
              <a:lnSpc>
                <a:spcPct val="90000"/>
              </a:lnSpc>
              <a:spcBef>
                <a:spcPts val="380"/>
              </a:spcBef>
              <a:spcAft>
                <a:spcPts val="0"/>
              </a:spcAft>
              <a:buClr>
                <a:srgbClr val="2164A8"/>
              </a:buClr>
              <a:buSzPts val="1425"/>
              <a:buFont typeface="Noto Sans Symbols"/>
              <a:buNone/>
            </a:pPr>
            <a:r>
              <a:t/>
            </a:r>
            <a:endParaRPr b="0" sz="1900">
              <a:solidFill>
                <a:srgbClr val="193557"/>
              </a:solidFill>
              <a:latin typeface="Calibri"/>
              <a:ea typeface="Calibri"/>
              <a:cs typeface="Calibri"/>
              <a:sym typeface="Calibri"/>
            </a:endParaRPr>
          </a:p>
        </p:txBody>
      </p:sp>
      <p:pic>
        <p:nvPicPr>
          <p:cNvPr id="236" name="Google Shape;236;p22"/>
          <p:cNvPicPr preferRelativeResize="0"/>
          <p:nvPr/>
        </p:nvPicPr>
        <p:blipFill rotWithShape="1">
          <a:blip r:embed="rId5">
            <a:alphaModFix/>
          </a:blip>
          <a:srcRect b="0" l="9937" r="1713" t="0"/>
          <a:stretch/>
        </p:blipFill>
        <p:spPr>
          <a:xfrm>
            <a:off x="4061181" y="3198342"/>
            <a:ext cx="4044999" cy="2065615"/>
          </a:xfrm>
          <a:prstGeom prst="rect">
            <a:avLst/>
          </a:prstGeom>
          <a:noFill/>
          <a:ln>
            <a:noFill/>
          </a:ln>
          <a:effectLst>
            <a:outerShdw blurRad="190500" rotWithShape="0" algn="tl">
              <a:srgbClr val="000000">
                <a:alpha val="69803"/>
              </a:srgbClr>
            </a:outerShdw>
          </a:effectLst>
        </p:spPr>
      </p:pic>
      <p:pic>
        <p:nvPicPr>
          <p:cNvPr id="237" name="Google Shape;237;p22"/>
          <p:cNvPicPr preferRelativeResize="0"/>
          <p:nvPr/>
        </p:nvPicPr>
        <p:blipFill rotWithShape="1">
          <a:blip r:embed="rId6">
            <a:alphaModFix/>
          </a:blip>
          <a:srcRect b="0" l="0" r="0" t="0"/>
          <a:stretch/>
        </p:blipFill>
        <p:spPr>
          <a:xfrm>
            <a:off x="552999" y="2635103"/>
            <a:ext cx="2688683" cy="3649226"/>
          </a:xfrm>
          <a:prstGeom prst="rect">
            <a:avLst/>
          </a:prstGeom>
          <a:noFill/>
          <a:ln>
            <a:noFill/>
          </a:ln>
          <a:effectLst>
            <a:outerShdw blurRad="190500" rotWithShape="0" algn="tl">
              <a:srgbClr val="000000">
                <a:alpha val="69803"/>
              </a:srgbClr>
            </a:outerShdw>
          </a:effectLst>
        </p:spPr>
      </p:pic>
      <p:sp>
        <p:nvSpPr>
          <p:cNvPr id="238" name="Google Shape;238;p22"/>
          <p:cNvSpPr txBox="1"/>
          <p:nvPr/>
        </p:nvSpPr>
        <p:spPr>
          <a:xfrm>
            <a:off x="172000" y="964718"/>
            <a:ext cx="3800400" cy="1765500"/>
          </a:xfrm>
          <a:prstGeom prst="rect">
            <a:avLst/>
          </a:prstGeom>
          <a:noFill/>
          <a:ln>
            <a:noFill/>
          </a:ln>
        </p:spPr>
        <p:txBody>
          <a:bodyPr anchorCtr="0" anchor="t" bIns="47875" lIns="95775" spcFirstLastPara="1" rIns="95775" wrap="square" tIns="47875">
            <a:normAutofit/>
          </a:bodyPr>
          <a:lstStyle/>
          <a:p>
            <a:pPr indent="0" lvl="0" marL="0" marR="0" rtl="0" algn="l">
              <a:lnSpc>
                <a:spcPct val="90000"/>
              </a:lnSpc>
              <a:spcBef>
                <a:spcPts val="0"/>
              </a:spcBef>
              <a:spcAft>
                <a:spcPts val="0"/>
              </a:spcAft>
              <a:buClr>
                <a:srgbClr val="2164A8"/>
              </a:buClr>
              <a:buSzPts val="1500"/>
              <a:buFont typeface="Noto Sans Symbols"/>
              <a:buNone/>
            </a:pPr>
            <a:r>
              <a:rPr lang="en-US" sz="2000" u="sng">
                <a:solidFill>
                  <a:srgbClr val="193557"/>
                </a:solidFill>
                <a:latin typeface="Calibri"/>
                <a:ea typeface="Calibri"/>
                <a:cs typeface="Calibri"/>
                <a:sym typeface="Calibri"/>
              </a:rPr>
              <a:t>ChemBioServer</a:t>
            </a:r>
            <a:endParaRPr sz="2000" u="sng">
              <a:solidFill>
                <a:srgbClr val="193557"/>
              </a:solidFill>
              <a:latin typeface="Calibri"/>
              <a:ea typeface="Calibri"/>
              <a:cs typeface="Calibri"/>
              <a:sym typeface="Calibri"/>
            </a:endParaRPr>
          </a:p>
          <a:p>
            <a:pPr indent="0" lvl="1" marL="0" marR="0" rtl="0" algn="l">
              <a:lnSpc>
                <a:spcPct val="90000"/>
              </a:lnSpc>
              <a:spcBef>
                <a:spcPts val="400"/>
              </a:spcBef>
              <a:spcAft>
                <a:spcPts val="0"/>
              </a:spcAft>
              <a:buClr>
                <a:schemeClr val="folHlink"/>
              </a:buClr>
              <a:buSzPts val="1200"/>
              <a:buFont typeface="Noto Sans Symbols"/>
              <a:buNone/>
            </a:pPr>
            <a:r>
              <a:t/>
            </a:r>
            <a:endParaRPr b="0" i="0" sz="2000" u="none" cap="none" strike="noStrike">
              <a:solidFill>
                <a:srgbClr val="193557"/>
              </a:solidFill>
              <a:latin typeface="Calibri"/>
              <a:ea typeface="Calibri"/>
              <a:cs typeface="Calibri"/>
              <a:sym typeface="Calibri"/>
            </a:endParaRPr>
          </a:p>
          <a:p>
            <a:pPr indent="0" lvl="1" marL="0" marR="0" rtl="0" algn="l">
              <a:lnSpc>
                <a:spcPct val="90000"/>
              </a:lnSpc>
              <a:spcBef>
                <a:spcPts val="400"/>
              </a:spcBef>
              <a:spcAft>
                <a:spcPts val="0"/>
              </a:spcAft>
              <a:buClr>
                <a:schemeClr val="folHlink"/>
              </a:buClr>
              <a:buSzPts val="1200"/>
              <a:buFont typeface="Noto Sans Symbols"/>
              <a:buNone/>
            </a:pPr>
            <a:r>
              <a:rPr b="0" i="0" lang="en-US" sz="2000" u="none" cap="none" strike="noStrike">
                <a:solidFill>
                  <a:srgbClr val="193557"/>
                </a:solidFill>
                <a:latin typeface="Calibri"/>
                <a:ea typeface="Calibri"/>
                <a:cs typeface="Calibri"/>
                <a:sym typeface="Calibri"/>
              </a:rPr>
              <a:t>Service for filtering, clustering and visualization of chemical compounds used in drug discovery</a:t>
            </a:r>
            <a:endParaRPr b="0" i="0" sz="2000" u="none" cap="none" strike="noStrike">
              <a:solidFill>
                <a:srgbClr val="193557"/>
              </a:solidFill>
              <a:latin typeface="Calibri"/>
              <a:ea typeface="Calibri"/>
              <a:cs typeface="Calibri"/>
              <a:sym typeface="Calibri"/>
            </a:endParaRPr>
          </a:p>
          <a:p>
            <a:pPr indent="0" lvl="0" marL="0" marR="0" rtl="0" algn="l">
              <a:lnSpc>
                <a:spcPct val="90000"/>
              </a:lnSpc>
              <a:spcBef>
                <a:spcPts val="400"/>
              </a:spcBef>
              <a:spcAft>
                <a:spcPts val="0"/>
              </a:spcAft>
              <a:buClr>
                <a:srgbClr val="2164A8"/>
              </a:buClr>
              <a:buSzPts val="1500"/>
              <a:buFont typeface="Noto Sans Symbols"/>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989dff566c_0_335"/>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457200" lvl="0" marL="0" rtl="0" algn="l">
              <a:spcBef>
                <a:spcPts val="0"/>
              </a:spcBef>
              <a:spcAft>
                <a:spcPts val="0"/>
              </a:spcAft>
              <a:buNone/>
            </a:pPr>
            <a:r>
              <a:rPr lang="en-US"/>
              <a:t>An example of thematic service</a:t>
            </a:r>
            <a:endParaRPr/>
          </a:p>
        </p:txBody>
      </p:sp>
      <p:pic>
        <p:nvPicPr>
          <p:cNvPr id="245" name="Google Shape;245;g989dff566c_0_335"/>
          <p:cNvPicPr preferRelativeResize="0"/>
          <p:nvPr/>
        </p:nvPicPr>
        <p:blipFill>
          <a:blip r:embed="rId3">
            <a:alphaModFix/>
          </a:blip>
          <a:stretch>
            <a:fillRect/>
          </a:stretch>
        </p:blipFill>
        <p:spPr>
          <a:xfrm>
            <a:off x="3344375" y="2333546"/>
            <a:ext cx="4791075" cy="1362075"/>
          </a:xfrm>
          <a:prstGeom prst="rect">
            <a:avLst/>
          </a:prstGeom>
          <a:noFill/>
          <a:ln>
            <a:noFill/>
          </a:ln>
        </p:spPr>
      </p:pic>
      <p:sp>
        <p:nvSpPr>
          <p:cNvPr id="246" name="Google Shape;246;g989dff566c_0_335"/>
          <p:cNvSpPr txBox="1"/>
          <p:nvPr/>
        </p:nvSpPr>
        <p:spPr>
          <a:xfrm>
            <a:off x="3923963" y="3786900"/>
            <a:ext cx="4693800" cy="62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3000" u="sng">
                <a:solidFill>
                  <a:srgbClr val="1155CC"/>
                </a:solidFill>
                <a:hlinkClick r:id="rId4">
                  <a:extLst>
                    <a:ext uri="{A12FA001-AC4F-418D-AE19-62706E023703}">
                      <ahyp:hlinkClr val="tx"/>
                    </a:ext>
                  </a:extLst>
                </a:hlinkClick>
              </a:rPr>
              <a:t>http://revigo.irb.hr/</a:t>
            </a:r>
            <a:endParaRPr sz="3000"/>
          </a:p>
        </p:txBody>
      </p:sp>
      <p:sp>
        <p:nvSpPr>
          <p:cNvPr id="247" name="Google Shape;247;g989dff566c_0_335"/>
          <p:cNvSpPr txBox="1"/>
          <p:nvPr>
            <p:ph idx="12" type="sldNum"/>
          </p:nvPr>
        </p:nvSpPr>
        <p:spPr>
          <a:xfrm>
            <a:off x="10374284" y="6356350"/>
            <a:ext cx="9795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g989dff566c_0_363"/>
          <p:cNvPicPr preferRelativeResize="0"/>
          <p:nvPr/>
        </p:nvPicPr>
        <p:blipFill>
          <a:blip r:embed="rId3">
            <a:alphaModFix/>
          </a:blip>
          <a:stretch>
            <a:fillRect/>
          </a:stretch>
        </p:blipFill>
        <p:spPr>
          <a:xfrm>
            <a:off x="773350" y="3733125"/>
            <a:ext cx="10562624" cy="2775625"/>
          </a:xfrm>
          <a:prstGeom prst="rect">
            <a:avLst/>
          </a:prstGeom>
          <a:noFill/>
          <a:ln>
            <a:noFill/>
          </a:ln>
        </p:spPr>
      </p:pic>
      <p:sp>
        <p:nvSpPr>
          <p:cNvPr id="254" name="Google Shape;254;g989dff566c_0_363"/>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Example of thematic service: </a:t>
            </a:r>
            <a:endParaRPr/>
          </a:p>
          <a:p>
            <a:pPr indent="0" lvl="0" marL="0" rtl="0" algn="l">
              <a:spcBef>
                <a:spcPts val="0"/>
              </a:spcBef>
              <a:spcAft>
                <a:spcPts val="0"/>
              </a:spcAft>
              <a:buNone/>
            </a:pPr>
            <a:r>
              <a:rPr lang="en-US"/>
              <a:t>REVIGO - REduction and VIsualization of Gene Ontology</a:t>
            </a:r>
            <a:endParaRPr/>
          </a:p>
        </p:txBody>
      </p:sp>
      <p:pic>
        <p:nvPicPr>
          <p:cNvPr id="255" name="Google Shape;255;g989dff566c_0_363"/>
          <p:cNvPicPr preferRelativeResize="0"/>
          <p:nvPr/>
        </p:nvPicPr>
        <p:blipFill>
          <a:blip r:embed="rId4">
            <a:alphaModFix/>
          </a:blip>
          <a:stretch>
            <a:fillRect/>
          </a:stretch>
        </p:blipFill>
        <p:spPr>
          <a:xfrm>
            <a:off x="0" y="-43350"/>
            <a:ext cx="12192001" cy="3634375"/>
          </a:xfrm>
          <a:prstGeom prst="rect">
            <a:avLst/>
          </a:prstGeom>
          <a:noFill/>
          <a:ln>
            <a:noFill/>
          </a:ln>
        </p:spPr>
      </p:pic>
      <p:sp>
        <p:nvSpPr>
          <p:cNvPr id="256" name="Google Shape;256;g989dff566c_0_363"/>
          <p:cNvSpPr txBox="1"/>
          <p:nvPr/>
        </p:nvSpPr>
        <p:spPr>
          <a:xfrm>
            <a:off x="2015100" y="3435475"/>
            <a:ext cx="9338700" cy="111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38761D"/>
                </a:solidFill>
              </a:rPr>
              <a:t>What is the secret behind its success?</a:t>
            </a:r>
            <a:r>
              <a:rPr b="1" lang="en-US" sz="3000">
                <a:solidFill>
                  <a:srgbClr val="38761D"/>
                </a:solidFill>
                <a:latin typeface="Calibri"/>
                <a:ea typeface="Calibri"/>
                <a:cs typeface="Calibri"/>
                <a:sym typeface="Calibri"/>
              </a:rPr>
              <a:t> </a:t>
            </a:r>
            <a:endParaRPr b="1" sz="3000">
              <a:solidFill>
                <a:srgbClr val="38761D"/>
              </a:solidFill>
              <a:latin typeface="Calibri"/>
              <a:ea typeface="Calibri"/>
              <a:cs typeface="Calibri"/>
              <a:sym typeface="Calibri"/>
            </a:endParaRPr>
          </a:p>
          <a:p>
            <a:pPr indent="0" lvl="0" marL="0" rtl="0" algn="ctr">
              <a:spcBef>
                <a:spcPts val="0"/>
              </a:spcBef>
              <a:spcAft>
                <a:spcPts val="0"/>
              </a:spcAft>
              <a:buNone/>
            </a:pPr>
            <a:r>
              <a:rPr b="1" lang="en-US" sz="3000">
                <a:solidFill>
                  <a:srgbClr val="38761D"/>
                </a:solidFill>
                <a:latin typeface="Calibri"/>
                <a:ea typeface="Calibri"/>
                <a:cs typeface="Calibri"/>
                <a:sym typeface="Calibri"/>
              </a:rPr>
              <a:t>Functionality + Accessibility + Availability</a:t>
            </a:r>
            <a:endParaRPr b="1" sz="3000">
              <a:solidFill>
                <a:srgbClr val="38761D"/>
              </a:solidFill>
              <a:latin typeface="Calibri"/>
              <a:ea typeface="Calibri"/>
              <a:cs typeface="Calibri"/>
              <a:sym typeface="Calibri"/>
            </a:endParaRPr>
          </a:p>
        </p:txBody>
      </p:sp>
      <p:sp>
        <p:nvSpPr>
          <p:cNvPr id="257" name="Google Shape;257;g989dff566c_0_363"/>
          <p:cNvSpPr/>
          <p:nvPr/>
        </p:nvSpPr>
        <p:spPr>
          <a:xfrm>
            <a:off x="9588225" y="1250125"/>
            <a:ext cx="2474100" cy="2340900"/>
          </a:xfrm>
          <a:prstGeom prst="rect">
            <a:avLst/>
          </a:prstGeom>
          <a:solidFill>
            <a:srgbClr val="38761D">
              <a:alpha val="32400"/>
            </a:srgbClr>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989dff566c_0_363"/>
          <p:cNvSpPr txBox="1"/>
          <p:nvPr>
            <p:ph idx="12" type="sldNum"/>
          </p:nvPr>
        </p:nvSpPr>
        <p:spPr>
          <a:xfrm>
            <a:off x="10374284" y="6356350"/>
            <a:ext cx="9795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989dff566c_0_375"/>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REVIGO - REduction and VIsualization of Gene Ontology</a:t>
            </a:r>
            <a:endParaRPr/>
          </a:p>
        </p:txBody>
      </p:sp>
      <p:pic>
        <p:nvPicPr>
          <p:cNvPr id="265" name="Google Shape;265;g989dff566c_0_375"/>
          <p:cNvPicPr preferRelativeResize="0"/>
          <p:nvPr/>
        </p:nvPicPr>
        <p:blipFill>
          <a:blip r:embed="rId3">
            <a:alphaModFix/>
          </a:blip>
          <a:stretch>
            <a:fillRect/>
          </a:stretch>
        </p:blipFill>
        <p:spPr>
          <a:xfrm>
            <a:off x="1226125" y="1008175"/>
            <a:ext cx="7536873" cy="5760225"/>
          </a:xfrm>
          <a:prstGeom prst="rect">
            <a:avLst/>
          </a:prstGeom>
          <a:noFill/>
          <a:ln>
            <a:noFill/>
          </a:ln>
        </p:spPr>
      </p:pic>
      <p:pic>
        <p:nvPicPr>
          <p:cNvPr id="266" name="Google Shape;266;g989dff566c_0_375"/>
          <p:cNvPicPr preferRelativeResize="0"/>
          <p:nvPr/>
        </p:nvPicPr>
        <p:blipFill>
          <a:blip r:embed="rId4">
            <a:alphaModFix/>
          </a:blip>
          <a:stretch>
            <a:fillRect/>
          </a:stretch>
        </p:blipFill>
        <p:spPr>
          <a:xfrm>
            <a:off x="8915400" y="983050"/>
            <a:ext cx="3006152" cy="2500023"/>
          </a:xfrm>
          <a:prstGeom prst="rect">
            <a:avLst/>
          </a:prstGeom>
          <a:noFill/>
          <a:ln>
            <a:noFill/>
          </a:ln>
        </p:spPr>
      </p:pic>
      <p:pic>
        <p:nvPicPr>
          <p:cNvPr id="267" name="Google Shape;267;g989dff566c_0_375"/>
          <p:cNvPicPr preferRelativeResize="0"/>
          <p:nvPr/>
        </p:nvPicPr>
        <p:blipFill>
          <a:blip r:embed="rId5">
            <a:alphaModFix/>
          </a:blip>
          <a:stretch>
            <a:fillRect/>
          </a:stretch>
        </p:blipFill>
        <p:spPr>
          <a:xfrm>
            <a:off x="8763008" y="3535175"/>
            <a:ext cx="3249815" cy="3339401"/>
          </a:xfrm>
          <a:prstGeom prst="rect">
            <a:avLst/>
          </a:prstGeom>
          <a:noFill/>
          <a:ln>
            <a:noFill/>
          </a:ln>
        </p:spPr>
      </p:pic>
      <p:pic>
        <p:nvPicPr>
          <p:cNvPr id="268" name="Google Shape;268;g989dff566c_0_375"/>
          <p:cNvPicPr preferRelativeResize="0"/>
          <p:nvPr/>
        </p:nvPicPr>
        <p:blipFill>
          <a:blip r:embed="rId6">
            <a:alphaModFix/>
          </a:blip>
          <a:stretch>
            <a:fillRect/>
          </a:stretch>
        </p:blipFill>
        <p:spPr>
          <a:xfrm>
            <a:off x="284050" y="1975848"/>
            <a:ext cx="3249825" cy="4445049"/>
          </a:xfrm>
          <a:prstGeom prst="rect">
            <a:avLst/>
          </a:prstGeom>
          <a:noFill/>
          <a:ln>
            <a:noFill/>
          </a:ln>
        </p:spPr>
      </p:pic>
      <p:sp>
        <p:nvSpPr>
          <p:cNvPr id="269" name="Google Shape;269;g989dff566c_0_375"/>
          <p:cNvSpPr txBox="1"/>
          <p:nvPr>
            <p:ph idx="12" type="sldNum"/>
          </p:nvPr>
        </p:nvSpPr>
        <p:spPr>
          <a:xfrm>
            <a:off x="10374284" y="6356350"/>
            <a:ext cx="9795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989dff566c_0_414"/>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457200" lvl="0" marL="0" rtl="0" algn="l">
              <a:spcBef>
                <a:spcPts val="0"/>
              </a:spcBef>
              <a:spcAft>
                <a:spcPts val="0"/>
              </a:spcAft>
              <a:buNone/>
            </a:pPr>
            <a:r>
              <a:rPr lang="en-US"/>
              <a:t>REVIGO on-boarding</a:t>
            </a:r>
            <a:r>
              <a:rPr lang="en-US"/>
              <a:t> steps into EOSC Federation</a:t>
            </a:r>
            <a:endParaRPr/>
          </a:p>
        </p:txBody>
      </p:sp>
      <p:sp>
        <p:nvSpPr>
          <p:cNvPr id="276" name="Google Shape;276;g989dff566c_0_414"/>
          <p:cNvSpPr txBox="1"/>
          <p:nvPr>
            <p:ph idx="1" type="body"/>
          </p:nvPr>
        </p:nvSpPr>
        <p:spPr>
          <a:xfrm>
            <a:off x="838200" y="1205345"/>
            <a:ext cx="10514400" cy="48054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3875BF"/>
              </a:buClr>
              <a:buSzPts val="1960"/>
              <a:buFont typeface="Noto Sans Symbols"/>
              <a:buChar char="❑"/>
            </a:pPr>
            <a:r>
              <a:rPr lang="en-US"/>
              <a:t>Current status: TRL9</a:t>
            </a:r>
            <a:endParaRPr/>
          </a:p>
          <a:p>
            <a:pPr indent="-228600" lvl="0" marL="228600" rtl="0" algn="l">
              <a:lnSpc>
                <a:spcPct val="90000"/>
              </a:lnSpc>
              <a:spcBef>
                <a:spcPts val="1000"/>
              </a:spcBef>
              <a:spcAft>
                <a:spcPts val="0"/>
              </a:spcAft>
              <a:buClr>
                <a:srgbClr val="3875BF"/>
              </a:buClr>
              <a:buSzPts val="1960"/>
              <a:buFont typeface="Noto Sans Symbols"/>
              <a:buChar char="❑"/>
            </a:pPr>
            <a:r>
              <a:rPr lang="en-US"/>
              <a:t>EOSC Integration (EIL1-6)</a:t>
            </a:r>
            <a:r>
              <a:rPr lang="en-US"/>
              <a:t>:</a:t>
            </a:r>
            <a:endParaRPr/>
          </a:p>
          <a:p>
            <a:pPr indent="-228600" lvl="1" marL="685800" rtl="0" algn="l">
              <a:spcBef>
                <a:spcPts val="1000"/>
              </a:spcBef>
              <a:spcAft>
                <a:spcPts val="0"/>
              </a:spcAft>
              <a:buSzPts val="1680"/>
              <a:buChar char="❑"/>
            </a:pPr>
            <a:r>
              <a:rPr lang="en-US"/>
              <a:t>Provide: Basic Service Description, Terms of Use, User manual, Privacy Policy, service PID, training resources</a:t>
            </a:r>
            <a:endParaRPr/>
          </a:p>
          <a:p>
            <a:pPr indent="-228600" lvl="0" marL="228600" rtl="0" algn="l">
              <a:spcBef>
                <a:spcPts val="1000"/>
              </a:spcBef>
              <a:spcAft>
                <a:spcPts val="0"/>
              </a:spcAft>
              <a:buSzPts val="1960"/>
              <a:buChar char="❑"/>
            </a:pPr>
            <a:r>
              <a:rPr lang="en-US"/>
              <a:t>EOSC Federation core service integration:</a:t>
            </a:r>
            <a:endParaRPr/>
          </a:p>
          <a:p>
            <a:pPr indent="-228600" lvl="1" marL="685800" rtl="0" algn="l">
              <a:spcBef>
                <a:spcPts val="1000"/>
              </a:spcBef>
              <a:spcAft>
                <a:spcPts val="0"/>
              </a:spcAft>
              <a:buSzPts val="1680"/>
              <a:buChar char="❑"/>
            </a:pPr>
            <a:r>
              <a:rPr lang="en-US"/>
              <a:t>Helpdesk, accounting and monitoring, EOSC Marketplace</a:t>
            </a:r>
            <a:endParaRPr/>
          </a:p>
          <a:p>
            <a:pPr indent="-228600" lvl="0" marL="228600" rtl="0" algn="l">
              <a:spcBef>
                <a:spcPts val="1000"/>
              </a:spcBef>
              <a:spcAft>
                <a:spcPts val="0"/>
              </a:spcAft>
              <a:buSzPts val="1960"/>
              <a:buChar char="❑"/>
            </a:pPr>
            <a:r>
              <a:rPr lang="en-US"/>
              <a:t>EOSC basic service integration</a:t>
            </a:r>
            <a:endParaRPr/>
          </a:p>
          <a:p>
            <a:pPr indent="-228600" lvl="1" marL="685800" rtl="0" algn="l">
              <a:spcBef>
                <a:spcPts val="1000"/>
              </a:spcBef>
              <a:spcAft>
                <a:spcPts val="0"/>
              </a:spcAft>
              <a:buSzPts val="1680"/>
              <a:buChar char="❑"/>
            </a:pPr>
            <a:r>
              <a:rPr lang="en-US"/>
              <a:t>Do be discussed</a:t>
            </a:r>
            <a:endParaRPr/>
          </a:p>
          <a:p>
            <a:pPr indent="-228600" lvl="1" marL="685800" rtl="0" algn="l">
              <a:spcBef>
                <a:spcPts val="500"/>
              </a:spcBef>
              <a:spcAft>
                <a:spcPts val="0"/>
              </a:spcAft>
              <a:buSzPts val="1680"/>
              <a:buChar char="❑"/>
            </a:pPr>
            <a:r>
              <a:rPr lang="en-US"/>
              <a:t>Possible integration - HTC, data/storage</a:t>
            </a:r>
            <a:endParaRPr/>
          </a:p>
        </p:txBody>
      </p:sp>
      <p:sp>
        <p:nvSpPr>
          <p:cNvPr id="277" name="Google Shape;277;g989dff566c_0_414"/>
          <p:cNvSpPr txBox="1"/>
          <p:nvPr>
            <p:ph idx="12" type="sldNum"/>
          </p:nvPr>
        </p:nvSpPr>
        <p:spPr>
          <a:xfrm>
            <a:off x="10374284" y="6356350"/>
            <a:ext cx="9795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97d47d83ff_0_178"/>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	DARIAH Science Gateway Thematic Service</a:t>
            </a:r>
            <a:endParaRPr/>
          </a:p>
        </p:txBody>
      </p:sp>
      <p:sp>
        <p:nvSpPr>
          <p:cNvPr id="284" name="Google Shape;284;g97d47d83ff_0_178"/>
          <p:cNvSpPr txBox="1"/>
          <p:nvPr>
            <p:ph idx="1" type="body"/>
          </p:nvPr>
        </p:nvSpPr>
        <p:spPr>
          <a:xfrm>
            <a:off x="838200" y="1205345"/>
            <a:ext cx="10514400" cy="4805400"/>
          </a:xfrm>
          <a:prstGeom prst="rect">
            <a:avLst/>
          </a:prstGeom>
        </p:spPr>
        <p:txBody>
          <a:bodyPr anchorCtr="0" anchor="t" bIns="45700" lIns="91425" spcFirstLastPara="1" rIns="91425" wrap="square" tIns="45700">
            <a:noAutofit/>
          </a:bodyPr>
          <a:lstStyle/>
          <a:p>
            <a:pPr indent="-353060" lvl="0" marL="457200" rtl="0" algn="l">
              <a:spcBef>
                <a:spcPts val="1000"/>
              </a:spcBef>
              <a:spcAft>
                <a:spcPts val="0"/>
              </a:spcAft>
              <a:buSzPts val="1960"/>
              <a:buChar char="❑"/>
            </a:pPr>
            <a:r>
              <a:rPr lang="en-US"/>
              <a:t>A</a:t>
            </a:r>
            <a:r>
              <a:rPr lang="en-US"/>
              <a:t> web-oriented portal </a:t>
            </a:r>
            <a:r>
              <a:rPr lang="en-US"/>
              <a:t>for the researchers and scholars coming from digital arts and humanities disciplines</a:t>
            </a:r>
            <a:endParaRPr/>
          </a:p>
          <a:p>
            <a:pPr indent="-353060" lvl="0" marL="457200" rtl="0" algn="l">
              <a:spcBef>
                <a:spcPts val="1000"/>
              </a:spcBef>
              <a:spcAft>
                <a:spcPts val="0"/>
              </a:spcAft>
              <a:buSzPts val="1960"/>
              <a:buChar char="❑"/>
            </a:pPr>
            <a:r>
              <a:rPr lang="en-US"/>
              <a:t>Developed during the EGI-Engage project (DARIAH Competence Centre) (H2020 EGI-Engage project) </a:t>
            </a:r>
            <a:endParaRPr/>
          </a:p>
          <a:p>
            <a:pPr indent="-353060" lvl="0" marL="457200" rtl="0" algn="l">
              <a:spcBef>
                <a:spcPts val="1000"/>
              </a:spcBef>
              <a:spcAft>
                <a:spcPts val="0"/>
              </a:spcAft>
              <a:buSzPts val="1960"/>
              <a:buChar char="❑"/>
            </a:pPr>
            <a:r>
              <a:rPr lang="en-US"/>
              <a:t>Offers the following services: Semantic and Parallel Semantic Search Engines, DBO@Cloud, Workflow Development, Simple Cloud Access</a:t>
            </a:r>
            <a:endParaRPr/>
          </a:p>
          <a:p>
            <a:pPr indent="-353060" lvl="0" marL="457200" rtl="0" algn="l">
              <a:spcBef>
                <a:spcPts val="1000"/>
              </a:spcBef>
              <a:spcAft>
                <a:spcPts val="0"/>
              </a:spcAft>
              <a:buSzPts val="1960"/>
              <a:buChar char="❑"/>
            </a:pPr>
            <a:r>
              <a:rPr lang="en-US"/>
              <a:t>Integration steps:</a:t>
            </a:r>
            <a:endParaRPr/>
          </a:p>
          <a:p>
            <a:pPr indent="0" lvl="0" marL="914400" rtl="0" algn="l">
              <a:spcBef>
                <a:spcPts val="1000"/>
              </a:spcBef>
              <a:spcAft>
                <a:spcPts val="0"/>
              </a:spcAft>
              <a:buNone/>
            </a:pPr>
            <a:r>
              <a:t/>
            </a:r>
            <a:endParaRPr/>
          </a:p>
        </p:txBody>
      </p:sp>
      <p:sp>
        <p:nvSpPr>
          <p:cNvPr id="285" name="Google Shape;285;g97d47d83ff_0_178"/>
          <p:cNvSpPr txBox="1"/>
          <p:nvPr>
            <p:ph idx="12" type="sldNum"/>
          </p:nvPr>
        </p:nvSpPr>
        <p:spPr>
          <a:xfrm>
            <a:off x="10374284" y="6356350"/>
            <a:ext cx="9795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sp>
        <p:nvSpPr>
          <p:cNvPr id="286" name="Google Shape;286;g97d47d83ff_0_178"/>
          <p:cNvSpPr/>
          <p:nvPr/>
        </p:nvSpPr>
        <p:spPr>
          <a:xfrm flipH="1">
            <a:off x="1618950" y="4831975"/>
            <a:ext cx="1606525" cy="1071000"/>
          </a:xfrm>
          <a:prstGeom prst="flowChartOnlineStorag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91440" marR="0" rtl="0" algn="l">
              <a:spcBef>
                <a:spcPts val="0"/>
              </a:spcBef>
              <a:spcAft>
                <a:spcPts val="0"/>
              </a:spcAft>
              <a:buNone/>
            </a:pPr>
            <a:r>
              <a:rPr b="1" lang="en-US" sz="1800"/>
              <a:t>Cloud hosting</a:t>
            </a:r>
            <a:endParaRPr b="1" sz="1800"/>
          </a:p>
        </p:txBody>
      </p:sp>
      <p:sp>
        <p:nvSpPr>
          <p:cNvPr id="287" name="Google Shape;287;g97d47d83ff_0_178"/>
          <p:cNvSpPr/>
          <p:nvPr/>
        </p:nvSpPr>
        <p:spPr>
          <a:xfrm flipH="1">
            <a:off x="3200101" y="4831975"/>
            <a:ext cx="1606525" cy="1071000"/>
          </a:xfrm>
          <a:prstGeom prst="flowChartOnlineStorag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91440" rtl="0" algn="l">
              <a:spcBef>
                <a:spcPts val="0"/>
              </a:spcBef>
              <a:spcAft>
                <a:spcPts val="0"/>
              </a:spcAft>
              <a:buNone/>
            </a:pPr>
            <a:r>
              <a:rPr b="1" lang="en-US" sz="1800"/>
              <a:t>AAI</a:t>
            </a:r>
            <a:endParaRPr b="1" sz="1800"/>
          </a:p>
        </p:txBody>
      </p:sp>
      <p:sp>
        <p:nvSpPr>
          <p:cNvPr id="288" name="Google Shape;288;g97d47d83ff_0_178"/>
          <p:cNvSpPr/>
          <p:nvPr/>
        </p:nvSpPr>
        <p:spPr>
          <a:xfrm flipH="1">
            <a:off x="6362403" y="4831975"/>
            <a:ext cx="1606525" cy="1071000"/>
          </a:xfrm>
          <a:prstGeom prst="flowChartOnlineStorag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91440" rtl="0" algn="l">
              <a:spcBef>
                <a:spcPts val="0"/>
              </a:spcBef>
              <a:spcAft>
                <a:spcPts val="0"/>
              </a:spcAft>
              <a:buNone/>
            </a:pPr>
            <a:r>
              <a:rPr b="1" lang="en-US" sz="1800"/>
              <a:t>Marketplace</a:t>
            </a:r>
            <a:endParaRPr b="1" sz="1800"/>
          </a:p>
        </p:txBody>
      </p:sp>
      <p:sp>
        <p:nvSpPr>
          <p:cNvPr id="289" name="Google Shape;289;g97d47d83ff_0_178"/>
          <p:cNvSpPr/>
          <p:nvPr/>
        </p:nvSpPr>
        <p:spPr>
          <a:xfrm flipH="1">
            <a:off x="4781252" y="4831975"/>
            <a:ext cx="1606525" cy="1071000"/>
          </a:xfrm>
          <a:prstGeom prst="flowChartOnlineStorag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91440" marR="0" rtl="0" algn="l">
              <a:spcBef>
                <a:spcPts val="0"/>
              </a:spcBef>
              <a:spcAft>
                <a:spcPts val="0"/>
              </a:spcAft>
              <a:buNone/>
            </a:pPr>
            <a:r>
              <a:rPr b="1" lang="en-US" sz="1800"/>
              <a:t>Storage</a:t>
            </a:r>
            <a:endParaRPr b="1" sz="1800"/>
          </a:p>
        </p:txBody>
      </p:sp>
      <p:sp>
        <p:nvSpPr>
          <p:cNvPr id="290" name="Google Shape;290;g97d47d83ff_0_178"/>
          <p:cNvSpPr/>
          <p:nvPr/>
        </p:nvSpPr>
        <p:spPr>
          <a:xfrm flipH="1">
            <a:off x="7943554" y="4831975"/>
            <a:ext cx="1606525" cy="1071000"/>
          </a:xfrm>
          <a:prstGeom prst="flowChartOnlineStorag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91440" rtl="0" algn="l">
              <a:spcBef>
                <a:spcPts val="0"/>
              </a:spcBef>
              <a:spcAft>
                <a:spcPts val="0"/>
              </a:spcAft>
              <a:buNone/>
            </a:pPr>
            <a:r>
              <a:rPr b="1" lang="en-US" sz="1800"/>
              <a:t>EIL</a:t>
            </a:r>
            <a:endParaRPr b="1" sz="1800"/>
          </a:p>
        </p:txBody>
      </p:sp>
      <p:pic>
        <p:nvPicPr>
          <p:cNvPr id="291" name="Google Shape;291;g97d47d83ff_0_178"/>
          <p:cNvPicPr preferRelativeResize="0"/>
          <p:nvPr/>
        </p:nvPicPr>
        <p:blipFill rotWithShape="1">
          <a:blip r:embed="rId3">
            <a:alphaModFix/>
          </a:blip>
          <a:srcRect b="0" l="0" r="0" t="0"/>
          <a:stretch/>
        </p:blipFill>
        <p:spPr>
          <a:xfrm>
            <a:off x="9009774" y="-8952"/>
            <a:ext cx="2961600" cy="939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97d47d83ff_0_130"/>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100"/>
              <a:t>	DARIAH Science Gateway - Semantic search service</a:t>
            </a:r>
            <a:endParaRPr sz="3100"/>
          </a:p>
        </p:txBody>
      </p:sp>
      <p:sp>
        <p:nvSpPr>
          <p:cNvPr id="298" name="Google Shape;298;g97d47d83ff_0_130"/>
          <p:cNvSpPr txBox="1"/>
          <p:nvPr>
            <p:ph idx="12" type="sldNum"/>
          </p:nvPr>
        </p:nvSpPr>
        <p:spPr>
          <a:xfrm>
            <a:off x="10374284" y="6356350"/>
            <a:ext cx="9795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pic>
        <p:nvPicPr>
          <p:cNvPr descr="PSSE1.png" id="299" name="Google Shape;299;g97d47d83ff_0_130"/>
          <p:cNvPicPr preferRelativeResize="0"/>
          <p:nvPr/>
        </p:nvPicPr>
        <p:blipFill rotWithShape="1">
          <a:blip r:embed="rId3">
            <a:alphaModFix/>
          </a:blip>
          <a:srcRect b="0" l="0" r="0" t="0"/>
          <a:stretch/>
        </p:blipFill>
        <p:spPr>
          <a:xfrm>
            <a:off x="508050" y="1174799"/>
            <a:ext cx="5765700" cy="4877700"/>
          </a:xfrm>
          <a:prstGeom prst="rect">
            <a:avLst/>
          </a:prstGeom>
          <a:noFill/>
          <a:ln cap="flat" cmpd="sng" w="9525">
            <a:solidFill>
              <a:srgbClr val="3F3F3F"/>
            </a:solidFill>
            <a:prstDash val="solid"/>
            <a:round/>
            <a:headEnd len="sm" w="sm" type="none"/>
            <a:tailEnd len="sm" w="sm" type="none"/>
          </a:ln>
        </p:spPr>
      </p:pic>
      <p:sp>
        <p:nvSpPr>
          <p:cNvPr id="300" name="Google Shape;300;g97d47d83ff_0_130"/>
          <p:cNvSpPr/>
          <p:nvPr/>
        </p:nvSpPr>
        <p:spPr>
          <a:xfrm flipH="1" rot="10800000">
            <a:off x="1063700" y="4018350"/>
            <a:ext cx="3375900" cy="170100"/>
          </a:xfrm>
          <a:prstGeom prst="roundRect">
            <a:avLst>
              <a:gd fmla="val 16667" name="adj"/>
            </a:avLst>
          </a:prstGeom>
          <a:noFill/>
          <a:ln cap="flat" cmpd="sng" w="1270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301" name="Google Shape;301;g97d47d83ff_0_130"/>
          <p:cNvGrpSpPr/>
          <p:nvPr/>
        </p:nvGrpSpPr>
        <p:grpSpPr>
          <a:xfrm>
            <a:off x="1232318" y="1024294"/>
            <a:ext cx="7495032" cy="3736032"/>
            <a:chOff x="683568" y="1277144"/>
            <a:chExt cx="7495032" cy="3736032"/>
          </a:xfrm>
        </p:grpSpPr>
        <p:pic>
          <p:nvPicPr>
            <p:cNvPr id="302" name="Google Shape;302;g97d47d83ff_0_130"/>
            <p:cNvPicPr preferRelativeResize="0"/>
            <p:nvPr/>
          </p:nvPicPr>
          <p:blipFill rotWithShape="1">
            <a:blip r:embed="rId4">
              <a:alphaModFix/>
            </a:blip>
            <a:srcRect b="0" l="0" r="0" t="0"/>
            <a:stretch/>
          </p:blipFill>
          <p:spPr>
            <a:xfrm>
              <a:off x="4572000" y="1277144"/>
              <a:ext cx="3606600" cy="1659000"/>
            </a:xfrm>
            <a:prstGeom prst="rect">
              <a:avLst/>
            </a:prstGeom>
            <a:noFill/>
            <a:ln cap="flat" cmpd="sng" w="9525">
              <a:solidFill>
                <a:srgbClr val="000000"/>
              </a:solidFill>
              <a:prstDash val="solid"/>
              <a:miter lim="8000"/>
              <a:headEnd len="sm" w="sm" type="none"/>
              <a:tailEnd len="sm" w="sm" type="none"/>
            </a:ln>
            <a:effectLst>
              <a:outerShdw blurRad="50800" rotWithShape="0" algn="tl" dir="2700000" dist="38100">
                <a:srgbClr val="000000">
                  <a:alpha val="40000"/>
                </a:srgbClr>
              </a:outerShdw>
            </a:effectLst>
          </p:spPr>
        </p:pic>
        <p:sp>
          <p:nvSpPr>
            <p:cNvPr id="303" name="Google Shape;303;g97d47d83ff_0_130"/>
            <p:cNvSpPr/>
            <p:nvPr/>
          </p:nvSpPr>
          <p:spPr>
            <a:xfrm flipH="1" rot="10800000">
              <a:off x="683568" y="4797176"/>
              <a:ext cx="3816300" cy="216000"/>
            </a:xfrm>
            <a:prstGeom prst="roundRect">
              <a:avLst>
                <a:gd fmla="val 16667" name="adj"/>
              </a:avLst>
            </a:prstGeom>
            <a:noFill/>
            <a:ln cap="flat" cmpd="sng" w="1270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304" name="Google Shape;304;g97d47d83ff_0_130"/>
            <p:cNvCxnSpPr/>
            <p:nvPr/>
          </p:nvCxnSpPr>
          <p:spPr>
            <a:xfrm flipH="1" rot="10800000">
              <a:off x="4067944" y="2780852"/>
              <a:ext cx="792000" cy="2016300"/>
            </a:xfrm>
            <a:prstGeom prst="straightConnector1">
              <a:avLst/>
            </a:prstGeom>
            <a:noFill/>
            <a:ln cap="flat" cmpd="sng" w="50800">
              <a:solidFill>
                <a:srgbClr val="F9DD87"/>
              </a:solidFill>
              <a:prstDash val="solid"/>
              <a:round/>
              <a:headEnd len="sm" w="sm" type="none"/>
              <a:tailEnd len="med" w="med" type="triangle"/>
            </a:ln>
          </p:spPr>
        </p:cxnSp>
      </p:grpSp>
      <p:grpSp>
        <p:nvGrpSpPr>
          <p:cNvPr id="305" name="Google Shape;305;g97d47d83ff_0_130"/>
          <p:cNvGrpSpPr/>
          <p:nvPr/>
        </p:nvGrpSpPr>
        <p:grpSpPr>
          <a:xfrm>
            <a:off x="1012102" y="3900422"/>
            <a:ext cx="7230220" cy="2288400"/>
            <a:chOff x="539552" y="4077072"/>
            <a:chExt cx="7230220" cy="2288400"/>
          </a:xfrm>
        </p:grpSpPr>
        <p:cxnSp>
          <p:nvCxnSpPr>
            <p:cNvPr id="306" name="Google Shape;306;g97d47d83ff_0_130"/>
            <p:cNvCxnSpPr/>
            <p:nvPr/>
          </p:nvCxnSpPr>
          <p:spPr>
            <a:xfrm>
              <a:off x="1835696" y="6021288"/>
              <a:ext cx="3384300" cy="0"/>
            </a:xfrm>
            <a:prstGeom prst="straightConnector1">
              <a:avLst/>
            </a:prstGeom>
            <a:noFill/>
            <a:ln cap="flat" cmpd="sng" w="50800">
              <a:solidFill>
                <a:srgbClr val="F9DD87"/>
              </a:solidFill>
              <a:prstDash val="solid"/>
              <a:round/>
              <a:headEnd len="sm" w="sm" type="none"/>
              <a:tailEnd len="med" w="med" type="triangle"/>
            </a:ln>
          </p:spPr>
        </p:cxnSp>
        <p:sp>
          <p:nvSpPr>
            <p:cNvPr id="307" name="Google Shape;307;g97d47d83ff_0_130"/>
            <p:cNvSpPr/>
            <p:nvPr/>
          </p:nvSpPr>
          <p:spPr>
            <a:xfrm>
              <a:off x="539552" y="5877272"/>
              <a:ext cx="1329900" cy="252000"/>
            </a:xfrm>
            <a:prstGeom prst="roundRect">
              <a:avLst>
                <a:gd fmla="val 16667" name="adj"/>
              </a:avLst>
            </a:prstGeom>
            <a:noFill/>
            <a:ln cap="flat" cmpd="sng" w="1270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descr="hrcak.png" id="308" name="Google Shape;308;g97d47d83ff_0_130"/>
            <p:cNvPicPr preferRelativeResize="0"/>
            <p:nvPr/>
          </p:nvPicPr>
          <p:blipFill rotWithShape="1">
            <a:blip r:embed="rId5">
              <a:alphaModFix/>
            </a:blip>
            <a:srcRect b="0" l="0" r="0" t="0"/>
            <a:stretch/>
          </p:blipFill>
          <p:spPr>
            <a:xfrm>
              <a:off x="5220072" y="4077072"/>
              <a:ext cx="2549700" cy="2288400"/>
            </a:xfrm>
            <a:prstGeom prst="rect">
              <a:avLst/>
            </a:prstGeom>
            <a:noFill/>
            <a:ln cap="flat" cmpd="sng" w="9525">
              <a:solidFill>
                <a:srgbClr val="3F3F3F"/>
              </a:solidFill>
              <a:prstDash val="solid"/>
              <a:round/>
              <a:headEnd len="sm" w="sm" type="none"/>
              <a:tailEnd len="sm" w="sm" type="none"/>
            </a:ln>
          </p:spPr>
        </p:pic>
      </p:grpSp>
      <p:grpSp>
        <p:nvGrpSpPr>
          <p:cNvPr id="309" name="Google Shape;309;g97d47d83ff_0_130"/>
          <p:cNvGrpSpPr/>
          <p:nvPr/>
        </p:nvGrpSpPr>
        <p:grpSpPr>
          <a:xfrm>
            <a:off x="4931284" y="2544846"/>
            <a:ext cx="4505742" cy="2388999"/>
            <a:chOff x="4458734" y="2492896"/>
            <a:chExt cx="4505742" cy="2388999"/>
          </a:xfrm>
        </p:grpSpPr>
        <p:sp>
          <p:nvSpPr>
            <p:cNvPr id="310" name="Google Shape;310;g97d47d83ff_0_130"/>
            <p:cNvSpPr/>
            <p:nvPr/>
          </p:nvSpPr>
          <p:spPr>
            <a:xfrm flipH="1" rot="10800000">
              <a:off x="4458734" y="4711795"/>
              <a:ext cx="512700" cy="170100"/>
            </a:xfrm>
            <a:prstGeom prst="roundRect">
              <a:avLst>
                <a:gd fmla="val 16667" name="adj"/>
              </a:avLst>
            </a:prstGeom>
            <a:noFill/>
            <a:ln cap="flat" cmpd="sng" w="1270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311" name="Google Shape;311;g97d47d83ff_0_130"/>
            <p:cNvPicPr preferRelativeResize="0"/>
            <p:nvPr/>
          </p:nvPicPr>
          <p:blipFill rotWithShape="1">
            <a:blip r:embed="rId6">
              <a:alphaModFix/>
            </a:blip>
            <a:srcRect b="0" l="0" r="0" t="0"/>
            <a:stretch/>
          </p:blipFill>
          <p:spPr>
            <a:xfrm>
              <a:off x="6156176" y="2492896"/>
              <a:ext cx="2808300" cy="2301600"/>
            </a:xfrm>
            <a:prstGeom prst="rect">
              <a:avLst/>
            </a:prstGeom>
            <a:noFill/>
            <a:ln cap="flat" cmpd="sng" w="9525">
              <a:solidFill>
                <a:srgbClr val="000000"/>
              </a:solidFill>
              <a:prstDash val="solid"/>
              <a:miter lim="8000"/>
              <a:headEnd len="sm" w="sm" type="none"/>
              <a:tailEnd len="sm" w="sm" type="none"/>
            </a:ln>
            <a:effectLst>
              <a:outerShdw blurRad="50800" rotWithShape="0" algn="tl" dir="2700000" dist="38100">
                <a:srgbClr val="000000">
                  <a:alpha val="40000"/>
                </a:srgbClr>
              </a:outerShdw>
            </a:effectLst>
          </p:spPr>
        </p:pic>
        <p:cxnSp>
          <p:nvCxnSpPr>
            <p:cNvPr id="312" name="Google Shape;312;g97d47d83ff_0_130"/>
            <p:cNvCxnSpPr/>
            <p:nvPr/>
          </p:nvCxnSpPr>
          <p:spPr>
            <a:xfrm flipH="1" rot="10800000">
              <a:off x="4932165" y="4253501"/>
              <a:ext cx="1249200" cy="522600"/>
            </a:xfrm>
            <a:prstGeom prst="straightConnector1">
              <a:avLst/>
            </a:prstGeom>
            <a:noFill/>
            <a:ln cap="flat" cmpd="sng" w="50800">
              <a:solidFill>
                <a:srgbClr val="F9DD87"/>
              </a:solidFill>
              <a:prstDash val="solid"/>
              <a:round/>
              <a:headEnd len="sm" w="sm" type="none"/>
              <a:tailEnd len="med" w="med" type="triangle"/>
            </a:ln>
          </p:spPr>
        </p:cxn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97d47d83ff_0_625"/>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	DARIAH Science Gateway - </a:t>
            </a:r>
            <a:r>
              <a:rPr lang="en-US"/>
              <a:t>DBÖ</a:t>
            </a:r>
            <a:r>
              <a:rPr lang="en-US"/>
              <a:t>@Cloud</a:t>
            </a:r>
            <a:endParaRPr/>
          </a:p>
        </p:txBody>
      </p:sp>
      <p:sp>
        <p:nvSpPr>
          <p:cNvPr id="319" name="Google Shape;319;g97d47d83ff_0_625"/>
          <p:cNvSpPr txBox="1"/>
          <p:nvPr>
            <p:ph idx="1" type="body"/>
          </p:nvPr>
        </p:nvSpPr>
        <p:spPr>
          <a:xfrm>
            <a:off x="838200" y="1205347"/>
            <a:ext cx="10514400" cy="1945500"/>
          </a:xfrm>
          <a:prstGeom prst="rect">
            <a:avLst/>
          </a:prstGeom>
        </p:spPr>
        <p:txBody>
          <a:bodyPr anchorCtr="0" anchor="t" bIns="45700" lIns="91425" spcFirstLastPara="1" rIns="91425" wrap="square" tIns="45700">
            <a:noAutofit/>
          </a:bodyPr>
          <a:lstStyle/>
          <a:p>
            <a:pPr indent="-353060" lvl="0" marL="457200" marR="0" rtl="0" algn="l">
              <a:lnSpc>
                <a:spcPct val="90000"/>
              </a:lnSpc>
              <a:spcBef>
                <a:spcPts val="1000"/>
              </a:spcBef>
              <a:spcAft>
                <a:spcPts val="0"/>
              </a:spcAft>
              <a:buSzPts val="1960"/>
              <a:buChar char="❑"/>
            </a:pPr>
            <a:r>
              <a:rPr lang="en-US"/>
              <a:t>100+ years database of the Bavarian dialects dating from the Austria-Hungary monarchy (collected by the Austrian Academy of Science) with 50,000+ records</a:t>
            </a:r>
            <a:endParaRPr/>
          </a:p>
          <a:p>
            <a:pPr indent="-353060" lvl="0" marL="457200" marR="0" rtl="0" algn="l">
              <a:lnSpc>
                <a:spcPct val="90000"/>
              </a:lnSpc>
              <a:spcBef>
                <a:spcPts val="1000"/>
              </a:spcBef>
              <a:spcAft>
                <a:spcPts val="1000"/>
              </a:spcAft>
              <a:buSzPts val="1960"/>
              <a:buChar char="❑"/>
            </a:pPr>
            <a:r>
              <a:rPr lang="en-US"/>
              <a:t>Functionality: browse, search and download</a:t>
            </a:r>
            <a:endParaRPr/>
          </a:p>
        </p:txBody>
      </p:sp>
      <p:sp>
        <p:nvSpPr>
          <p:cNvPr id="320" name="Google Shape;320;g97d47d83ff_0_625"/>
          <p:cNvSpPr txBox="1"/>
          <p:nvPr>
            <p:ph idx="12" type="sldNum"/>
          </p:nvPr>
        </p:nvSpPr>
        <p:spPr>
          <a:xfrm>
            <a:off x="10374284" y="6356350"/>
            <a:ext cx="9795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pic>
        <p:nvPicPr>
          <p:cNvPr id="321" name="Google Shape;321;g97d47d83ff_0_625"/>
          <p:cNvPicPr preferRelativeResize="0"/>
          <p:nvPr/>
        </p:nvPicPr>
        <p:blipFill rotWithShape="1">
          <a:blip r:embed="rId3">
            <a:alphaModFix/>
          </a:blip>
          <a:srcRect b="0" l="0" r="0" t="0"/>
          <a:stretch/>
        </p:blipFill>
        <p:spPr>
          <a:xfrm>
            <a:off x="104675" y="3150850"/>
            <a:ext cx="5678700" cy="3099600"/>
          </a:xfrm>
          <a:prstGeom prst="rect">
            <a:avLst/>
          </a:prstGeom>
          <a:noFill/>
          <a:ln>
            <a:noFill/>
          </a:ln>
        </p:spPr>
      </p:pic>
      <p:pic>
        <p:nvPicPr>
          <p:cNvPr id="322" name="Google Shape;322;g97d47d83ff_0_625"/>
          <p:cNvPicPr preferRelativeResize="0"/>
          <p:nvPr/>
        </p:nvPicPr>
        <p:blipFill>
          <a:blip r:embed="rId4">
            <a:alphaModFix/>
          </a:blip>
          <a:stretch>
            <a:fillRect/>
          </a:stretch>
        </p:blipFill>
        <p:spPr>
          <a:xfrm>
            <a:off x="5917850" y="3150850"/>
            <a:ext cx="5995555" cy="309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989dff566c_0_17"/>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The European Open Science Cloud (EOSC) </a:t>
            </a:r>
            <a:endParaRPr/>
          </a:p>
        </p:txBody>
      </p:sp>
      <p:pic>
        <p:nvPicPr>
          <p:cNvPr id="92" name="Google Shape;92;g989dff566c_0_17"/>
          <p:cNvPicPr preferRelativeResize="0"/>
          <p:nvPr/>
        </p:nvPicPr>
        <p:blipFill>
          <a:blip r:embed="rId3">
            <a:alphaModFix/>
          </a:blip>
          <a:stretch>
            <a:fillRect/>
          </a:stretch>
        </p:blipFill>
        <p:spPr>
          <a:xfrm>
            <a:off x="2744025" y="1120950"/>
            <a:ext cx="6614700" cy="5082575"/>
          </a:xfrm>
          <a:prstGeom prst="rect">
            <a:avLst/>
          </a:prstGeom>
          <a:noFill/>
          <a:ln>
            <a:noFill/>
          </a:ln>
        </p:spPr>
      </p:pic>
      <p:sp>
        <p:nvSpPr>
          <p:cNvPr id="93" name="Google Shape;93;g989dff566c_0_17"/>
          <p:cNvSpPr txBox="1"/>
          <p:nvPr>
            <p:ph idx="12" type="sldNum"/>
          </p:nvPr>
        </p:nvSpPr>
        <p:spPr>
          <a:xfrm>
            <a:off x="10374284" y="6356350"/>
            <a:ext cx="9795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97d47d83ff_0_123"/>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	EGI Notebook generic service</a:t>
            </a:r>
            <a:endParaRPr/>
          </a:p>
        </p:txBody>
      </p:sp>
      <p:sp>
        <p:nvSpPr>
          <p:cNvPr id="329" name="Google Shape;329;g97d47d83ff_0_123"/>
          <p:cNvSpPr txBox="1"/>
          <p:nvPr>
            <p:ph idx="12" type="sldNum"/>
          </p:nvPr>
        </p:nvSpPr>
        <p:spPr>
          <a:xfrm>
            <a:off x="10374284" y="6356350"/>
            <a:ext cx="9795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pic>
        <p:nvPicPr>
          <p:cNvPr id="330" name="Google Shape;330;g97d47d83ff_0_123"/>
          <p:cNvPicPr preferRelativeResize="0"/>
          <p:nvPr/>
        </p:nvPicPr>
        <p:blipFill>
          <a:blip r:embed="rId3">
            <a:alphaModFix/>
          </a:blip>
          <a:stretch>
            <a:fillRect/>
          </a:stretch>
        </p:blipFill>
        <p:spPr>
          <a:xfrm>
            <a:off x="152400" y="2089725"/>
            <a:ext cx="6980774" cy="3526174"/>
          </a:xfrm>
          <a:prstGeom prst="rect">
            <a:avLst/>
          </a:prstGeom>
          <a:noFill/>
          <a:ln>
            <a:noFill/>
          </a:ln>
          <a:effectLst>
            <a:outerShdw blurRad="57150" rotWithShape="0" algn="bl" dir="5400000" dist="38100">
              <a:srgbClr val="000000">
                <a:alpha val="50000"/>
              </a:srgbClr>
            </a:outerShdw>
          </a:effectLst>
        </p:spPr>
      </p:pic>
      <p:pic>
        <p:nvPicPr>
          <p:cNvPr id="331" name="Google Shape;331;g97d47d83ff_0_123"/>
          <p:cNvPicPr preferRelativeResize="0"/>
          <p:nvPr/>
        </p:nvPicPr>
        <p:blipFill>
          <a:blip r:embed="rId4">
            <a:alphaModFix/>
          </a:blip>
          <a:stretch>
            <a:fillRect/>
          </a:stretch>
        </p:blipFill>
        <p:spPr>
          <a:xfrm>
            <a:off x="7188649" y="1083346"/>
            <a:ext cx="4820002" cy="5120604"/>
          </a:xfrm>
          <a:prstGeom prst="rect">
            <a:avLst/>
          </a:prstGeom>
          <a:noFill/>
          <a:ln>
            <a:noFill/>
          </a:ln>
          <a:effectLst>
            <a:outerShdw blurRad="57150" rotWithShape="0" algn="bl" dir="5400000" dist="38100">
              <a:srgbClr val="000000">
                <a:alpha val="50000"/>
              </a:srgbClr>
            </a:outerShdw>
          </a:effectLst>
        </p:spPr>
      </p:pic>
      <p:sp>
        <p:nvSpPr>
          <p:cNvPr id="332" name="Google Shape;332;g97d47d83ff_0_123"/>
          <p:cNvSpPr txBox="1"/>
          <p:nvPr/>
        </p:nvSpPr>
        <p:spPr>
          <a:xfrm>
            <a:off x="242325" y="1145775"/>
            <a:ext cx="6748800" cy="1292100"/>
          </a:xfrm>
          <a:prstGeom prst="rect">
            <a:avLst/>
          </a:prstGeom>
          <a:noFill/>
          <a:ln>
            <a:noFill/>
          </a:ln>
        </p:spPr>
        <p:txBody>
          <a:bodyPr anchorCtr="0" anchor="t" bIns="91425" lIns="91425" spcFirstLastPara="1" rIns="91425" wrap="square" tIns="91425">
            <a:noAutofit/>
          </a:bodyPr>
          <a:lstStyle/>
          <a:p>
            <a:pPr indent="0" lvl="0" marL="228600" marR="0" rtl="0" algn="l">
              <a:lnSpc>
                <a:spcPct val="90000"/>
              </a:lnSpc>
              <a:spcBef>
                <a:spcPts val="0"/>
              </a:spcBef>
              <a:spcAft>
                <a:spcPts val="1000"/>
              </a:spcAft>
              <a:buNone/>
            </a:pPr>
            <a:r>
              <a:rPr lang="en-US" sz="2800">
                <a:solidFill>
                  <a:srgbClr val="193557"/>
                </a:solidFill>
                <a:latin typeface="Calibri"/>
                <a:ea typeface="Calibri"/>
                <a:cs typeface="Calibri"/>
                <a:sym typeface="Calibri"/>
              </a:rPr>
              <a:t>Online tool for interactive data analysis using </a:t>
            </a:r>
            <a:r>
              <a:rPr b="1" lang="en-US" sz="2800">
                <a:solidFill>
                  <a:srgbClr val="193557"/>
                </a:solidFill>
                <a:latin typeface="Calibri"/>
                <a:ea typeface="Calibri"/>
                <a:cs typeface="Calibri"/>
                <a:sym typeface="Calibri"/>
              </a:rPr>
              <a:t>Python, R, Octave, </a:t>
            </a:r>
            <a:r>
              <a:rPr lang="en-US" sz="2800">
                <a:solidFill>
                  <a:srgbClr val="193557"/>
                </a:solidFill>
                <a:latin typeface="Calibri"/>
                <a:ea typeface="Calibri"/>
                <a:cs typeface="Calibri"/>
                <a:sym typeface="Calibri"/>
              </a:rPr>
              <a:t>and </a:t>
            </a:r>
            <a:r>
              <a:rPr b="1" lang="en-US" sz="2800">
                <a:solidFill>
                  <a:srgbClr val="193557"/>
                </a:solidFill>
                <a:latin typeface="Calibri"/>
                <a:ea typeface="Calibri"/>
                <a:cs typeface="Calibri"/>
                <a:sym typeface="Calibri"/>
              </a:rPr>
              <a:t>Julia</a:t>
            </a:r>
            <a:endParaRPr b="1" sz="2800">
              <a:solidFill>
                <a:srgbClr val="193557"/>
              </a:solidFill>
              <a:latin typeface="Calibri"/>
              <a:ea typeface="Calibri"/>
              <a:cs typeface="Calibri"/>
              <a:sym typeface="Calibri"/>
            </a:endParaRPr>
          </a:p>
        </p:txBody>
      </p:sp>
      <p:sp>
        <p:nvSpPr>
          <p:cNvPr id="333" name="Google Shape;333;g97d47d83ff_0_123"/>
          <p:cNvSpPr txBox="1"/>
          <p:nvPr/>
        </p:nvSpPr>
        <p:spPr>
          <a:xfrm>
            <a:off x="242325" y="5675350"/>
            <a:ext cx="6831300" cy="6138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lang="en-US" sz="1900" u="sng">
                <a:solidFill>
                  <a:srgbClr val="B11913"/>
                </a:solidFill>
                <a:hlinkClick r:id="rId5">
                  <a:extLst>
                    <a:ext uri="{A12FA001-AC4F-418D-AE19-62706E023703}">
                      <ahyp:hlinkClr val="tx"/>
                    </a:ext>
                  </a:extLst>
                </a:hlinkClick>
              </a:rPr>
              <a:t>https://marketplace.eosc-portal.eu/services/egi-notebooks</a:t>
            </a:r>
            <a:endParaRPr sz="9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97d47d83ff_0_634"/>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400"/>
              <a:t>	EOSC Marketplace - one-stop-shop for EOSC compatible services</a:t>
            </a:r>
            <a:endParaRPr sz="3300"/>
          </a:p>
        </p:txBody>
      </p:sp>
      <p:sp>
        <p:nvSpPr>
          <p:cNvPr id="340" name="Google Shape;340;g97d47d83ff_0_634"/>
          <p:cNvSpPr txBox="1"/>
          <p:nvPr>
            <p:ph idx="1" type="body"/>
          </p:nvPr>
        </p:nvSpPr>
        <p:spPr>
          <a:xfrm>
            <a:off x="838200" y="1205345"/>
            <a:ext cx="10514400" cy="4805400"/>
          </a:xfrm>
          <a:prstGeom prst="rect">
            <a:avLst/>
          </a:prstGeom>
        </p:spPr>
        <p:txBody>
          <a:bodyPr anchorCtr="0" anchor="t" bIns="45700" lIns="91425" spcFirstLastPara="1" rIns="91425" wrap="square" tIns="45700">
            <a:noAutofit/>
          </a:bodyPr>
          <a:lstStyle/>
          <a:p>
            <a:pPr indent="-353060" lvl="0" marL="457200" rtl="0" algn="l">
              <a:spcBef>
                <a:spcPts val="1000"/>
              </a:spcBef>
              <a:spcAft>
                <a:spcPts val="0"/>
              </a:spcAft>
              <a:buSzPts val="1960"/>
              <a:buChar char="❑"/>
            </a:pPr>
            <a:r>
              <a:rPr lang="en-US"/>
              <a:t>Web portal for easy access to services and resources for varous research domains</a:t>
            </a:r>
            <a:endParaRPr/>
          </a:p>
          <a:p>
            <a:pPr indent="-353060" lvl="0" marL="457200" rtl="0" algn="l">
              <a:spcBef>
                <a:spcPts val="1000"/>
              </a:spcBef>
              <a:spcAft>
                <a:spcPts val="0"/>
              </a:spcAft>
              <a:buSzPts val="1960"/>
              <a:buChar char="❑"/>
            </a:pPr>
            <a:r>
              <a:rPr lang="en-US"/>
              <a:t>Examples:</a:t>
            </a:r>
            <a:endParaRPr/>
          </a:p>
          <a:p>
            <a:pPr indent="-335280" lvl="1" marL="914400" rtl="0" algn="l">
              <a:spcBef>
                <a:spcPts val="1000"/>
              </a:spcBef>
              <a:spcAft>
                <a:spcPts val="0"/>
              </a:spcAft>
              <a:buSzPts val="1680"/>
              <a:buChar char="❑"/>
            </a:pPr>
            <a:r>
              <a:rPr lang="en-US"/>
              <a:t>CLARIN Virtual Language Observatory: </a:t>
            </a:r>
            <a:r>
              <a:rPr lang="en-US" sz="2000" u="sng">
                <a:solidFill>
                  <a:schemeClr val="hlink"/>
                </a:solidFill>
                <a:latin typeface="Arial"/>
                <a:ea typeface="Arial"/>
                <a:cs typeface="Arial"/>
                <a:sym typeface="Arial"/>
                <a:hlinkClick r:id="rId3"/>
              </a:rPr>
              <a:t>https://marketplace.eosc-portal.eu/services/virtual-language-observatory</a:t>
            </a:r>
            <a:r>
              <a:rPr lang="en-US" sz="2000">
                <a:latin typeface="Arial"/>
                <a:ea typeface="Arial"/>
                <a:cs typeface="Arial"/>
                <a:sym typeface="Arial"/>
              </a:rPr>
              <a:t> </a:t>
            </a:r>
            <a:endParaRPr>
              <a:solidFill>
                <a:srgbClr val="515151"/>
              </a:solidFill>
              <a:latin typeface="Arial"/>
              <a:ea typeface="Arial"/>
              <a:cs typeface="Arial"/>
              <a:sym typeface="Arial"/>
            </a:endParaRPr>
          </a:p>
          <a:p>
            <a:pPr indent="-335280" lvl="1" marL="914400" rtl="0" algn="l">
              <a:spcBef>
                <a:spcPts val="1000"/>
              </a:spcBef>
              <a:spcAft>
                <a:spcPts val="0"/>
              </a:spcAft>
              <a:buSzPts val="1680"/>
              <a:buChar char="❑"/>
            </a:pPr>
            <a:r>
              <a:rPr lang="en-US"/>
              <a:t>DARIAH Science Gateway: </a:t>
            </a:r>
            <a:r>
              <a:rPr lang="en-US" sz="2000" u="sng">
                <a:solidFill>
                  <a:schemeClr val="hlink"/>
                </a:solidFill>
                <a:hlinkClick r:id="rId4"/>
              </a:rPr>
              <a:t>https://marketplace.eosc-portal.eu/services/dariah-science-gateway</a:t>
            </a:r>
            <a:r>
              <a:rPr lang="en-US" sz="2000"/>
              <a:t> </a:t>
            </a:r>
            <a:endParaRPr/>
          </a:p>
          <a:p>
            <a:pPr indent="-353060" lvl="0" marL="457200" rtl="0" algn="l">
              <a:spcBef>
                <a:spcPts val="1000"/>
              </a:spcBef>
              <a:spcAft>
                <a:spcPts val="1000"/>
              </a:spcAft>
              <a:buSzPts val="1960"/>
              <a:buChar char="❑"/>
            </a:pPr>
            <a:r>
              <a:rPr lang="en-US" u="sng">
                <a:solidFill>
                  <a:schemeClr val="hlink"/>
                </a:solidFill>
                <a:hlinkClick r:id="rId5"/>
              </a:rPr>
              <a:t>https://marketplace.eosc-portal.eu/</a:t>
            </a:r>
            <a:r>
              <a:rPr lang="en-US"/>
              <a:t> </a:t>
            </a:r>
            <a:endParaRPr/>
          </a:p>
        </p:txBody>
      </p:sp>
      <p:sp>
        <p:nvSpPr>
          <p:cNvPr id="341" name="Google Shape;341;g97d47d83ff_0_634"/>
          <p:cNvSpPr txBox="1"/>
          <p:nvPr>
            <p:ph idx="12" type="sldNum"/>
          </p:nvPr>
        </p:nvSpPr>
        <p:spPr>
          <a:xfrm>
            <a:off x="10374284" y="6356350"/>
            <a:ext cx="9795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pic>
        <p:nvPicPr>
          <p:cNvPr id="342" name="Google Shape;342;g97d47d83ff_0_634"/>
          <p:cNvPicPr preferRelativeResize="0"/>
          <p:nvPr/>
        </p:nvPicPr>
        <p:blipFill>
          <a:blip r:embed="rId6">
            <a:alphaModFix/>
          </a:blip>
          <a:stretch>
            <a:fillRect/>
          </a:stretch>
        </p:blipFill>
        <p:spPr>
          <a:xfrm>
            <a:off x="8486798" y="1814950"/>
            <a:ext cx="3336300" cy="1258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5"/>
          <p:cNvSpPr txBox="1"/>
          <p:nvPr>
            <p:ph type="title"/>
          </p:nvPr>
        </p:nvSpPr>
        <p:spPr>
          <a:xfrm>
            <a:off x="0" y="-8954"/>
            <a:ext cx="12192000" cy="939979"/>
          </a:xfrm>
          <a:prstGeom prst="rect">
            <a:avLst/>
          </a:prstGeom>
          <a:solidFill>
            <a:srgbClr val="3776BB"/>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US"/>
              <a:t>	Thanks!</a:t>
            </a:r>
            <a:endParaRPr/>
          </a:p>
        </p:txBody>
      </p:sp>
      <p:sp>
        <p:nvSpPr>
          <p:cNvPr id="349" name="Google Shape;349;p35"/>
          <p:cNvSpPr txBox="1"/>
          <p:nvPr>
            <p:ph idx="12" type="sldNum"/>
          </p:nvPr>
        </p:nvSpPr>
        <p:spPr>
          <a:xfrm>
            <a:off x="10374284" y="6356350"/>
            <a:ext cx="97951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pic>
        <p:nvPicPr>
          <p:cNvPr id="350" name="Google Shape;350;p35"/>
          <p:cNvPicPr preferRelativeResize="0"/>
          <p:nvPr/>
        </p:nvPicPr>
        <p:blipFill rotWithShape="1">
          <a:blip r:embed="rId3">
            <a:alphaModFix/>
          </a:blip>
          <a:srcRect b="0" l="0" r="0" t="0"/>
          <a:stretch/>
        </p:blipFill>
        <p:spPr>
          <a:xfrm>
            <a:off x="10933946" y="-8954"/>
            <a:ext cx="1258053" cy="939979"/>
          </a:xfrm>
          <a:prstGeom prst="rect">
            <a:avLst/>
          </a:prstGeom>
          <a:noFill/>
          <a:ln>
            <a:noFill/>
          </a:ln>
        </p:spPr>
      </p:pic>
      <p:pic>
        <p:nvPicPr>
          <p:cNvPr id="351" name="Google Shape;351;p35"/>
          <p:cNvPicPr preferRelativeResize="0"/>
          <p:nvPr/>
        </p:nvPicPr>
        <p:blipFill rotWithShape="1">
          <a:blip r:embed="rId4">
            <a:alphaModFix/>
          </a:blip>
          <a:srcRect b="0" l="0" r="0" t="0"/>
          <a:stretch/>
        </p:blipFill>
        <p:spPr>
          <a:xfrm>
            <a:off x="1959200" y="1084651"/>
            <a:ext cx="8273601" cy="3528001"/>
          </a:xfrm>
          <a:prstGeom prst="rect">
            <a:avLst/>
          </a:prstGeom>
          <a:noFill/>
          <a:ln>
            <a:noFill/>
          </a:ln>
        </p:spPr>
      </p:pic>
      <p:grpSp>
        <p:nvGrpSpPr>
          <p:cNvPr id="352" name="Google Shape;352;p35"/>
          <p:cNvGrpSpPr/>
          <p:nvPr/>
        </p:nvGrpSpPr>
        <p:grpSpPr>
          <a:xfrm>
            <a:off x="2638537" y="5646383"/>
            <a:ext cx="6914926" cy="557660"/>
            <a:chOff x="1451550" y="1246197"/>
            <a:chExt cx="6914926" cy="690600"/>
          </a:xfrm>
        </p:grpSpPr>
        <p:pic>
          <p:nvPicPr>
            <p:cNvPr id="353" name="Google Shape;353;p35"/>
            <p:cNvPicPr preferRelativeResize="0"/>
            <p:nvPr/>
          </p:nvPicPr>
          <p:blipFill>
            <a:blip r:embed="rId5">
              <a:alphaModFix/>
            </a:blip>
            <a:stretch>
              <a:fillRect/>
            </a:stretch>
          </p:blipFill>
          <p:spPr>
            <a:xfrm>
              <a:off x="2896115" y="1316272"/>
              <a:ext cx="1951151" cy="550450"/>
            </a:xfrm>
            <a:prstGeom prst="rect">
              <a:avLst/>
            </a:prstGeom>
            <a:noFill/>
            <a:ln>
              <a:noFill/>
            </a:ln>
          </p:spPr>
        </p:pic>
        <p:pic>
          <p:nvPicPr>
            <p:cNvPr descr="IRB-logo.png" id="354" name="Google Shape;354;p35"/>
            <p:cNvPicPr preferRelativeResize="0"/>
            <p:nvPr/>
          </p:nvPicPr>
          <p:blipFill rotWithShape="1">
            <a:blip r:embed="rId6">
              <a:alphaModFix/>
            </a:blip>
            <a:srcRect b="0" l="0" r="0" t="0"/>
            <a:stretch/>
          </p:blipFill>
          <p:spPr>
            <a:xfrm>
              <a:off x="1451550" y="1246197"/>
              <a:ext cx="993900" cy="690600"/>
            </a:xfrm>
            <a:prstGeom prst="rect">
              <a:avLst/>
            </a:prstGeom>
            <a:noFill/>
            <a:ln>
              <a:noFill/>
            </a:ln>
          </p:spPr>
        </p:pic>
        <p:pic>
          <p:nvPicPr>
            <p:cNvPr id="355" name="Google Shape;355;p35"/>
            <p:cNvPicPr preferRelativeResize="0"/>
            <p:nvPr/>
          </p:nvPicPr>
          <p:blipFill rotWithShape="1">
            <a:blip r:embed="rId7">
              <a:alphaModFix/>
            </a:blip>
            <a:srcRect b="0" l="0" r="0" t="0"/>
            <a:stretch/>
          </p:blipFill>
          <p:spPr>
            <a:xfrm>
              <a:off x="6609076" y="1246197"/>
              <a:ext cx="1757400" cy="690600"/>
            </a:xfrm>
            <a:prstGeom prst="rect">
              <a:avLst/>
            </a:prstGeom>
            <a:noFill/>
            <a:ln>
              <a:noFill/>
            </a:ln>
          </p:spPr>
        </p:pic>
        <p:pic>
          <p:nvPicPr>
            <p:cNvPr id="356" name="Google Shape;356;p35"/>
            <p:cNvPicPr preferRelativeResize="0"/>
            <p:nvPr/>
          </p:nvPicPr>
          <p:blipFill>
            <a:blip r:embed="rId8">
              <a:alphaModFix/>
            </a:blip>
            <a:stretch>
              <a:fillRect/>
            </a:stretch>
          </p:blipFill>
          <p:spPr>
            <a:xfrm>
              <a:off x="5297932" y="1273985"/>
              <a:ext cx="860479" cy="635025"/>
            </a:xfrm>
            <a:prstGeom prst="rect">
              <a:avLst/>
            </a:prstGeom>
            <a:noFill/>
            <a:ln>
              <a:noFill/>
            </a:ln>
          </p:spPr>
        </p:pic>
      </p:grpSp>
      <p:grpSp>
        <p:nvGrpSpPr>
          <p:cNvPr id="357" name="Google Shape;357;p35"/>
          <p:cNvGrpSpPr/>
          <p:nvPr/>
        </p:nvGrpSpPr>
        <p:grpSpPr>
          <a:xfrm>
            <a:off x="3020687" y="4854618"/>
            <a:ext cx="6150626" cy="581700"/>
            <a:chOff x="3439787" y="4626018"/>
            <a:chExt cx="6150626" cy="581700"/>
          </a:xfrm>
        </p:grpSpPr>
        <p:grpSp>
          <p:nvGrpSpPr>
            <p:cNvPr id="358" name="Google Shape;358;p35"/>
            <p:cNvGrpSpPr/>
            <p:nvPr/>
          </p:nvGrpSpPr>
          <p:grpSpPr>
            <a:xfrm>
              <a:off x="3439787" y="4626018"/>
              <a:ext cx="1871826" cy="581700"/>
              <a:chOff x="2019674" y="4453417"/>
              <a:chExt cx="1871826" cy="581700"/>
            </a:xfrm>
          </p:grpSpPr>
          <p:pic>
            <p:nvPicPr>
              <p:cNvPr id="359" name="Google Shape;359;p35">
                <a:hlinkClick r:id="rId9"/>
              </p:cNvPr>
              <p:cNvPicPr preferRelativeResize="0"/>
              <p:nvPr/>
            </p:nvPicPr>
            <p:blipFill rotWithShape="1">
              <a:blip r:embed="rId10">
                <a:alphaModFix/>
              </a:blip>
              <a:srcRect b="0" l="0" r="0" t="0"/>
              <a:stretch/>
            </p:blipFill>
            <p:spPr>
              <a:xfrm>
                <a:off x="2019674" y="4561705"/>
                <a:ext cx="369424" cy="365124"/>
              </a:xfrm>
              <a:prstGeom prst="rect">
                <a:avLst/>
              </a:prstGeom>
              <a:solidFill>
                <a:srgbClr val="FFFFFF">
                  <a:alpha val="0"/>
                </a:srgbClr>
              </a:solidFill>
              <a:ln>
                <a:noFill/>
              </a:ln>
            </p:spPr>
          </p:pic>
          <p:sp>
            <p:nvSpPr>
              <p:cNvPr id="360" name="Google Shape;360;p35"/>
              <p:cNvSpPr txBox="1"/>
              <p:nvPr/>
            </p:nvSpPr>
            <p:spPr>
              <a:xfrm>
                <a:off x="2389100" y="4453417"/>
                <a:ext cx="1502400" cy="581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680"/>
                  <a:buFont typeface="Arial"/>
                  <a:buNone/>
                </a:pPr>
                <a:r>
                  <a:rPr lang="en-US" sz="2400" u="sng">
                    <a:solidFill>
                      <a:schemeClr val="hlink"/>
                    </a:solidFill>
                    <a:latin typeface="Calibri"/>
                    <a:ea typeface="Calibri"/>
                    <a:cs typeface="Calibri"/>
                    <a:sym typeface="Calibri"/>
                    <a:hlinkClick r:id="rId11"/>
                  </a:rPr>
                  <a:t>NI4OS_eu</a:t>
                </a:r>
                <a:endParaRPr>
                  <a:latin typeface="Calibri"/>
                  <a:ea typeface="Calibri"/>
                  <a:cs typeface="Calibri"/>
                  <a:sym typeface="Calibri"/>
                </a:endParaRPr>
              </a:p>
            </p:txBody>
          </p:sp>
        </p:grpSp>
        <p:grpSp>
          <p:nvGrpSpPr>
            <p:cNvPr id="361" name="Google Shape;361;p35"/>
            <p:cNvGrpSpPr/>
            <p:nvPr/>
          </p:nvGrpSpPr>
          <p:grpSpPr>
            <a:xfrm>
              <a:off x="5815858" y="4626018"/>
              <a:ext cx="1591134" cy="581700"/>
              <a:chOff x="5376016" y="4741218"/>
              <a:chExt cx="1591134" cy="581700"/>
            </a:xfrm>
          </p:grpSpPr>
          <p:pic>
            <p:nvPicPr>
              <p:cNvPr id="362" name="Google Shape;362;p35">
                <a:hlinkClick r:id="rId12"/>
              </p:cNvPr>
              <p:cNvPicPr preferRelativeResize="0"/>
              <p:nvPr/>
            </p:nvPicPr>
            <p:blipFill rotWithShape="1">
              <a:blip r:embed="rId13">
                <a:alphaModFix/>
              </a:blip>
              <a:srcRect b="0" l="0" r="0" t="0"/>
              <a:stretch/>
            </p:blipFill>
            <p:spPr>
              <a:xfrm>
                <a:off x="5376016" y="4874579"/>
                <a:ext cx="369424" cy="365124"/>
              </a:xfrm>
              <a:prstGeom prst="rect">
                <a:avLst/>
              </a:prstGeom>
              <a:solidFill>
                <a:srgbClr val="FFFFFF">
                  <a:alpha val="0"/>
                </a:srgbClr>
              </a:solidFill>
              <a:ln>
                <a:noFill/>
              </a:ln>
            </p:spPr>
          </p:pic>
          <p:sp>
            <p:nvSpPr>
              <p:cNvPr id="363" name="Google Shape;363;p35"/>
              <p:cNvSpPr txBox="1"/>
              <p:nvPr/>
            </p:nvSpPr>
            <p:spPr>
              <a:xfrm>
                <a:off x="5573650" y="4741218"/>
                <a:ext cx="1393500" cy="5817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680"/>
                  <a:buFont typeface="Arial"/>
                  <a:buNone/>
                </a:pPr>
                <a:r>
                  <a:rPr lang="en-US" sz="2400" u="sng">
                    <a:solidFill>
                      <a:schemeClr val="hlink"/>
                    </a:solidFill>
                    <a:latin typeface="Calibri"/>
                    <a:ea typeface="Calibri"/>
                    <a:cs typeface="Calibri"/>
                    <a:sym typeface="Calibri"/>
                    <a:hlinkClick r:id="rId14"/>
                  </a:rPr>
                  <a:t>NI4OS</a:t>
                </a:r>
                <a:endParaRPr>
                  <a:latin typeface="Calibri"/>
                  <a:ea typeface="Calibri"/>
                  <a:cs typeface="Calibri"/>
                  <a:sym typeface="Calibri"/>
                </a:endParaRPr>
              </a:p>
            </p:txBody>
          </p:sp>
        </p:grpSp>
        <p:grpSp>
          <p:nvGrpSpPr>
            <p:cNvPr id="364" name="Google Shape;364;p35"/>
            <p:cNvGrpSpPr/>
            <p:nvPr/>
          </p:nvGrpSpPr>
          <p:grpSpPr>
            <a:xfrm>
              <a:off x="7911238" y="4626018"/>
              <a:ext cx="1679175" cy="581700"/>
              <a:chOff x="5238250" y="4349745"/>
              <a:chExt cx="1679175" cy="581700"/>
            </a:xfrm>
          </p:grpSpPr>
          <p:pic>
            <p:nvPicPr>
              <p:cNvPr id="365" name="Google Shape;365;p35"/>
              <p:cNvPicPr preferRelativeResize="0"/>
              <p:nvPr/>
            </p:nvPicPr>
            <p:blipFill rotWithShape="1">
              <a:blip r:embed="rId15">
                <a:alphaModFix/>
              </a:blip>
              <a:srcRect b="0" l="0" r="0" t="0"/>
              <a:stretch/>
            </p:blipFill>
            <p:spPr>
              <a:xfrm>
                <a:off x="5238250" y="4399856"/>
                <a:ext cx="485347" cy="481479"/>
              </a:xfrm>
              <a:prstGeom prst="rect">
                <a:avLst/>
              </a:prstGeom>
              <a:noFill/>
              <a:ln>
                <a:noFill/>
              </a:ln>
            </p:spPr>
          </p:pic>
          <p:sp>
            <p:nvSpPr>
              <p:cNvPr id="366" name="Google Shape;366;p35"/>
              <p:cNvSpPr txBox="1"/>
              <p:nvPr/>
            </p:nvSpPr>
            <p:spPr>
              <a:xfrm>
                <a:off x="5614525" y="4349745"/>
                <a:ext cx="1302900" cy="581700"/>
              </a:xfrm>
              <a:prstGeom prst="rect">
                <a:avLst/>
              </a:prstGeom>
              <a:noFill/>
              <a:ln>
                <a:noFill/>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None/>
                </a:pPr>
                <a:r>
                  <a:rPr lang="en-US" sz="2400" u="sng">
                    <a:solidFill>
                      <a:schemeClr val="hlink"/>
                    </a:solidFill>
                    <a:latin typeface="Calibri"/>
                    <a:ea typeface="Calibri"/>
                    <a:cs typeface="Calibri"/>
                    <a:sym typeface="Calibri"/>
                  </a:rPr>
                  <a:t>ni4os.eu</a:t>
                </a:r>
                <a:endParaRPr sz="2400">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989dff566c_0_125"/>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EOSC projects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00" name="Google Shape;100;g989dff566c_0_125"/>
          <p:cNvSpPr/>
          <p:nvPr/>
        </p:nvSpPr>
        <p:spPr>
          <a:xfrm>
            <a:off x="3985424" y="3100925"/>
            <a:ext cx="1379100" cy="458400"/>
          </a:xfrm>
          <a:prstGeom prst="chevron">
            <a:avLst>
              <a:gd fmla="val 50000" name="adj"/>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rgbClr val="FFFFFF"/>
                </a:solidFill>
              </a:rPr>
              <a:t>2017</a:t>
            </a:r>
            <a:endParaRPr b="1" sz="1200">
              <a:solidFill>
                <a:srgbClr val="FFFFFF"/>
              </a:solidFill>
            </a:endParaRPr>
          </a:p>
        </p:txBody>
      </p:sp>
      <p:sp>
        <p:nvSpPr>
          <p:cNvPr id="101" name="Google Shape;101;g989dff566c_0_125"/>
          <p:cNvSpPr/>
          <p:nvPr/>
        </p:nvSpPr>
        <p:spPr>
          <a:xfrm>
            <a:off x="2686695" y="3100925"/>
            <a:ext cx="1379100" cy="458400"/>
          </a:xfrm>
          <a:prstGeom prst="chevron">
            <a:avLst>
              <a:gd fmla="val 50000" name="adj"/>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rgbClr val="FFFFFF"/>
                </a:solidFill>
              </a:rPr>
              <a:t>2016</a:t>
            </a:r>
            <a:endParaRPr b="1" sz="1200">
              <a:solidFill>
                <a:srgbClr val="FFFFFF"/>
              </a:solidFill>
            </a:endParaRPr>
          </a:p>
        </p:txBody>
      </p:sp>
      <p:sp>
        <p:nvSpPr>
          <p:cNvPr id="102" name="Google Shape;102;g989dff566c_0_125"/>
          <p:cNvSpPr/>
          <p:nvPr/>
        </p:nvSpPr>
        <p:spPr>
          <a:xfrm>
            <a:off x="5284152" y="3100925"/>
            <a:ext cx="1379100" cy="458400"/>
          </a:xfrm>
          <a:prstGeom prst="chevron">
            <a:avLst>
              <a:gd fmla="val 50000" name="adj"/>
            </a:avLst>
          </a:prstGeom>
          <a:solidFill>
            <a:srgbClr val="7F6000"/>
          </a:solidFill>
          <a:ln cap="flat" cmpd="sng" w="9525">
            <a:solidFill>
              <a:srgbClr val="7F6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rgbClr val="FFFFFF"/>
                </a:solidFill>
              </a:rPr>
              <a:t>2018</a:t>
            </a:r>
            <a:endParaRPr b="1" sz="1200">
              <a:solidFill>
                <a:srgbClr val="FFFFFF"/>
              </a:solidFill>
            </a:endParaRPr>
          </a:p>
        </p:txBody>
      </p:sp>
      <p:sp>
        <p:nvSpPr>
          <p:cNvPr id="103" name="Google Shape;103;g989dff566c_0_125"/>
          <p:cNvSpPr/>
          <p:nvPr/>
        </p:nvSpPr>
        <p:spPr>
          <a:xfrm>
            <a:off x="6582881" y="3100925"/>
            <a:ext cx="1379100" cy="458400"/>
          </a:xfrm>
          <a:prstGeom prst="chevron">
            <a:avLst>
              <a:gd fmla="val 50000" name="adj"/>
            </a:avLst>
          </a:prstGeom>
          <a:solidFill>
            <a:srgbClr val="274E13"/>
          </a:solidFill>
          <a:ln cap="flat" cmpd="sng" w="9525">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rgbClr val="FFFFFF"/>
                </a:solidFill>
              </a:rPr>
              <a:t>2019</a:t>
            </a:r>
            <a:endParaRPr b="1" sz="1200">
              <a:solidFill>
                <a:srgbClr val="FFFFFF"/>
              </a:solidFill>
            </a:endParaRPr>
          </a:p>
        </p:txBody>
      </p:sp>
      <p:sp>
        <p:nvSpPr>
          <p:cNvPr id="104" name="Google Shape;104;g989dff566c_0_125"/>
          <p:cNvSpPr/>
          <p:nvPr/>
        </p:nvSpPr>
        <p:spPr>
          <a:xfrm>
            <a:off x="7881610" y="3100925"/>
            <a:ext cx="1379100" cy="458400"/>
          </a:xfrm>
          <a:prstGeom prst="chevron">
            <a:avLst>
              <a:gd fmla="val 50000"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rgbClr val="FFFFFF"/>
                </a:solidFill>
              </a:rPr>
              <a:t>2020</a:t>
            </a:r>
            <a:endParaRPr b="1" sz="1200">
              <a:solidFill>
                <a:srgbClr val="FFFFFF"/>
              </a:solidFill>
            </a:endParaRPr>
          </a:p>
        </p:txBody>
      </p:sp>
      <p:sp>
        <p:nvSpPr>
          <p:cNvPr id="105" name="Google Shape;105;g989dff566c_0_125"/>
          <p:cNvSpPr/>
          <p:nvPr/>
        </p:nvSpPr>
        <p:spPr>
          <a:xfrm>
            <a:off x="9180338" y="3100925"/>
            <a:ext cx="1379100" cy="458400"/>
          </a:xfrm>
          <a:prstGeom prst="chevron">
            <a:avLst>
              <a:gd fmla="val 50000" name="adj"/>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rgbClr val="FFFFFF"/>
                </a:solidFill>
              </a:rPr>
              <a:t>2021</a:t>
            </a:r>
            <a:endParaRPr b="1" sz="1200">
              <a:solidFill>
                <a:srgbClr val="FFFFFF"/>
              </a:solidFill>
            </a:endParaRPr>
          </a:p>
        </p:txBody>
      </p:sp>
      <p:sp>
        <p:nvSpPr>
          <p:cNvPr id="106" name="Google Shape;106;g989dff566c_0_125"/>
          <p:cNvSpPr/>
          <p:nvPr/>
        </p:nvSpPr>
        <p:spPr>
          <a:xfrm>
            <a:off x="10479067" y="3100925"/>
            <a:ext cx="1379100" cy="458400"/>
          </a:xfrm>
          <a:prstGeom prst="chevron">
            <a:avLst>
              <a:gd fmla="val 50000" name="adj"/>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rgbClr val="FFFFFF"/>
                </a:solidFill>
              </a:rPr>
              <a:t>2022</a:t>
            </a:r>
            <a:endParaRPr b="1" sz="1200">
              <a:solidFill>
                <a:srgbClr val="FFFFFF"/>
              </a:solidFill>
            </a:endParaRPr>
          </a:p>
        </p:txBody>
      </p:sp>
      <p:sp>
        <p:nvSpPr>
          <p:cNvPr id="107" name="Google Shape;107;g989dff566c_0_125"/>
          <p:cNvSpPr/>
          <p:nvPr/>
        </p:nvSpPr>
        <p:spPr>
          <a:xfrm>
            <a:off x="1387967" y="3100925"/>
            <a:ext cx="1379100" cy="458400"/>
          </a:xfrm>
          <a:prstGeom prst="chevron">
            <a:avLst>
              <a:gd fmla="val 50000" name="adj"/>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rgbClr val="FFFFFF"/>
                </a:solidFill>
              </a:rPr>
              <a:t>2015</a:t>
            </a:r>
            <a:endParaRPr b="1" sz="1200">
              <a:solidFill>
                <a:srgbClr val="FFFFFF"/>
              </a:solidFill>
            </a:endParaRPr>
          </a:p>
        </p:txBody>
      </p:sp>
      <p:grpSp>
        <p:nvGrpSpPr>
          <p:cNvPr id="108" name="Google Shape;108;g989dff566c_0_125"/>
          <p:cNvGrpSpPr/>
          <p:nvPr/>
        </p:nvGrpSpPr>
        <p:grpSpPr>
          <a:xfrm>
            <a:off x="1345044" y="2304174"/>
            <a:ext cx="4058870" cy="654450"/>
            <a:chOff x="728300" y="3031425"/>
            <a:chExt cx="2990400" cy="654450"/>
          </a:xfrm>
        </p:grpSpPr>
        <p:sp>
          <p:nvSpPr>
            <p:cNvPr id="109" name="Google Shape;109;g989dff566c_0_125"/>
            <p:cNvSpPr/>
            <p:nvPr/>
          </p:nvSpPr>
          <p:spPr>
            <a:xfrm>
              <a:off x="728300" y="3031425"/>
              <a:ext cx="2990400" cy="635100"/>
            </a:xfrm>
            <a:prstGeom prst="chevron">
              <a:avLst>
                <a:gd fmla="val 50000" name="adj"/>
              </a:avLst>
            </a:prstGeom>
            <a:solidFill>
              <a:srgbClr val="6FA8DC"/>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 name="Google Shape;110;g989dff566c_0_125"/>
            <p:cNvPicPr preferRelativeResize="0"/>
            <p:nvPr/>
          </p:nvPicPr>
          <p:blipFill>
            <a:blip r:embed="rId3">
              <a:alphaModFix/>
            </a:blip>
            <a:stretch>
              <a:fillRect/>
            </a:stretch>
          </p:blipFill>
          <p:spPr>
            <a:xfrm>
              <a:off x="1074875" y="3050850"/>
              <a:ext cx="1785996" cy="635025"/>
            </a:xfrm>
            <a:prstGeom prst="rect">
              <a:avLst/>
            </a:prstGeom>
            <a:noFill/>
            <a:ln>
              <a:noFill/>
            </a:ln>
          </p:spPr>
        </p:pic>
      </p:grpSp>
      <p:sp>
        <p:nvSpPr>
          <p:cNvPr id="111" name="Google Shape;111;g989dff566c_0_125"/>
          <p:cNvSpPr/>
          <p:nvPr/>
        </p:nvSpPr>
        <p:spPr>
          <a:xfrm>
            <a:off x="1345069" y="1542174"/>
            <a:ext cx="4058700" cy="635100"/>
          </a:xfrm>
          <a:prstGeom prst="chevron">
            <a:avLst>
              <a:gd fmla="val 50000" name="adj"/>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 name="Google Shape;112;g989dff566c_0_125"/>
          <p:cNvPicPr preferRelativeResize="0"/>
          <p:nvPr/>
        </p:nvPicPr>
        <p:blipFill>
          <a:blip r:embed="rId4">
            <a:alphaModFix/>
          </a:blip>
          <a:stretch>
            <a:fillRect/>
          </a:stretch>
        </p:blipFill>
        <p:spPr>
          <a:xfrm>
            <a:off x="2099164" y="1507275"/>
            <a:ext cx="573744" cy="635025"/>
          </a:xfrm>
          <a:prstGeom prst="rect">
            <a:avLst/>
          </a:prstGeom>
          <a:noFill/>
          <a:ln>
            <a:noFill/>
          </a:ln>
        </p:spPr>
      </p:pic>
      <p:sp>
        <p:nvSpPr>
          <p:cNvPr id="113" name="Google Shape;113;g989dff566c_0_125"/>
          <p:cNvSpPr/>
          <p:nvPr/>
        </p:nvSpPr>
        <p:spPr>
          <a:xfrm>
            <a:off x="5409067" y="1923175"/>
            <a:ext cx="3851700" cy="635100"/>
          </a:xfrm>
          <a:prstGeom prst="chevron">
            <a:avLst>
              <a:gd fmla="val 50000" name="adj"/>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 name="Google Shape;114;g989dff566c_0_125"/>
          <p:cNvPicPr preferRelativeResize="0"/>
          <p:nvPr/>
        </p:nvPicPr>
        <p:blipFill>
          <a:blip r:embed="rId5">
            <a:alphaModFix/>
          </a:blip>
          <a:stretch>
            <a:fillRect/>
          </a:stretch>
        </p:blipFill>
        <p:spPr>
          <a:xfrm>
            <a:off x="6121066" y="1949054"/>
            <a:ext cx="1951151" cy="550450"/>
          </a:xfrm>
          <a:prstGeom prst="rect">
            <a:avLst/>
          </a:prstGeom>
          <a:noFill/>
          <a:ln>
            <a:noFill/>
          </a:ln>
        </p:spPr>
      </p:pic>
      <p:grpSp>
        <p:nvGrpSpPr>
          <p:cNvPr id="115" name="Google Shape;115;g989dff566c_0_125"/>
          <p:cNvGrpSpPr/>
          <p:nvPr/>
        </p:nvGrpSpPr>
        <p:grpSpPr>
          <a:xfrm>
            <a:off x="7440881" y="1161175"/>
            <a:ext cx="4058699" cy="644775"/>
            <a:chOff x="5580800" y="1237375"/>
            <a:chExt cx="3044100" cy="644775"/>
          </a:xfrm>
        </p:grpSpPr>
        <p:sp>
          <p:nvSpPr>
            <p:cNvPr id="116" name="Google Shape;116;g989dff566c_0_125"/>
            <p:cNvSpPr/>
            <p:nvPr/>
          </p:nvSpPr>
          <p:spPr>
            <a:xfrm>
              <a:off x="5580800" y="1237375"/>
              <a:ext cx="3044100" cy="635100"/>
            </a:xfrm>
            <a:prstGeom prst="chevron">
              <a:avLst>
                <a:gd fmla="val 50000" name="adj"/>
              </a:avLst>
            </a:prstGeom>
            <a:solidFill>
              <a:srgbClr val="6D9EEB"/>
            </a:solid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 name="Google Shape;117;g989dff566c_0_125"/>
            <p:cNvPicPr preferRelativeResize="0"/>
            <p:nvPr/>
          </p:nvPicPr>
          <p:blipFill>
            <a:blip r:embed="rId6">
              <a:alphaModFix/>
            </a:blip>
            <a:stretch>
              <a:fillRect/>
            </a:stretch>
          </p:blipFill>
          <p:spPr>
            <a:xfrm>
              <a:off x="6158096" y="1247125"/>
              <a:ext cx="860479" cy="635025"/>
            </a:xfrm>
            <a:prstGeom prst="rect">
              <a:avLst/>
            </a:prstGeom>
            <a:noFill/>
            <a:ln>
              <a:noFill/>
            </a:ln>
          </p:spPr>
        </p:pic>
      </p:grpSp>
      <p:pic>
        <p:nvPicPr>
          <p:cNvPr id="118" name="Google Shape;118;g989dff566c_0_125"/>
          <p:cNvPicPr preferRelativeResize="0"/>
          <p:nvPr/>
        </p:nvPicPr>
        <p:blipFill>
          <a:blip r:embed="rId7">
            <a:alphaModFix/>
          </a:blip>
          <a:stretch>
            <a:fillRect/>
          </a:stretch>
        </p:blipFill>
        <p:spPr>
          <a:xfrm>
            <a:off x="1891245" y="4071400"/>
            <a:ext cx="1145291" cy="654450"/>
          </a:xfrm>
          <a:prstGeom prst="rect">
            <a:avLst/>
          </a:prstGeom>
          <a:noFill/>
          <a:ln>
            <a:noFill/>
          </a:ln>
        </p:spPr>
      </p:pic>
      <p:sp>
        <p:nvSpPr>
          <p:cNvPr id="119" name="Google Shape;119;g989dff566c_0_125"/>
          <p:cNvSpPr txBox="1"/>
          <p:nvPr/>
        </p:nvSpPr>
        <p:spPr>
          <a:xfrm rot="-5400000">
            <a:off x="-196133" y="2108775"/>
            <a:ext cx="2209500" cy="8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246889"/>
                </a:solidFill>
              </a:rPr>
              <a:t>RBI</a:t>
            </a:r>
            <a:r>
              <a:rPr b="1" lang="en-US">
                <a:solidFill>
                  <a:srgbClr val="246889"/>
                </a:solidFill>
              </a:rPr>
              <a:t> - infrastructure projects</a:t>
            </a:r>
            <a:endParaRPr b="1">
              <a:solidFill>
                <a:srgbClr val="246889"/>
              </a:solidFill>
            </a:endParaRPr>
          </a:p>
        </p:txBody>
      </p:sp>
      <p:pic>
        <p:nvPicPr>
          <p:cNvPr id="120" name="Google Shape;120;g989dff566c_0_125"/>
          <p:cNvPicPr preferRelativeResize="0"/>
          <p:nvPr/>
        </p:nvPicPr>
        <p:blipFill>
          <a:blip r:embed="rId8">
            <a:alphaModFix/>
          </a:blip>
          <a:stretch>
            <a:fillRect/>
          </a:stretch>
        </p:blipFill>
        <p:spPr>
          <a:xfrm>
            <a:off x="4308467" y="5159492"/>
            <a:ext cx="1352551" cy="772883"/>
          </a:xfrm>
          <a:prstGeom prst="rect">
            <a:avLst/>
          </a:prstGeom>
          <a:noFill/>
          <a:ln>
            <a:noFill/>
          </a:ln>
        </p:spPr>
      </p:pic>
      <p:pic>
        <p:nvPicPr>
          <p:cNvPr id="121" name="Google Shape;121;g989dff566c_0_125"/>
          <p:cNvPicPr preferRelativeResize="0"/>
          <p:nvPr/>
        </p:nvPicPr>
        <p:blipFill>
          <a:blip r:embed="rId9">
            <a:alphaModFix/>
          </a:blip>
          <a:stretch>
            <a:fillRect/>
          </a:stretch>
        </p:blipFill>
        <p:spPr>
          <a:xfrm>
            <a:off x="2476033" y="4754775"/>
            <a:ext cx="1457626" cy="832925"/>
          </a:xfrm>
          <a:prstGeom prst="rect">
            <a:avLst/>
          </a:prstGeom>
          <a:noFill/>
          <a:ln>
            <a:noFill/>
          </a:ln>
        </p:spPr>
      </p:pic>
      <p:sp>
        <p:nvSpPr>
          <p:cNvPr id="122" name="Google Shape;122;g989dff566c_0_125"/>
          <p:cNvSpPr txBox="1"/>
          <p:nvPr/>
        </p:nvSpPr>
        <p:spPr>
          <a:xfrm rot="-5400000">
            <a:off x="-196133" y="4623375"/>
            <a:ext cx="2209500" cy="8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246889"/>
                </a:solidFill>
              </a:rPr>
              <a:t>Other EOSC projects</a:t>
            </a:r>
            <a:endParaRPr b="1">
              <a:solidFill>
                <a:srgbClr val="246889"/>
              </a:solidFill>
            </a:endParaRPr>
          </a:p>
          <a:p>
            <a:pPr indent="0" lvl="0" marL="0" rtl="0" algn="ctr">
              <a:spcBef>
                <a:spcPts val="0"/>
              </a:spcBef>
              <a:spcAft>
                <a:spcPts val="0"/>
              </a:spcAft>
              <a:buNone/>
            </a:pPr>
            <a:r>
              <a:rPr b="1" lang="en-US">
                <a:solidFill>
                  <a:srgbClr val="246889"/>
                </a:solidFill>
              </a:rPr>
              <a:t>Thematic  projects</a:t>
            </a:r>
            <a:endParaRPr b="1">
              <a:solidFill>
                <a:srgbClr val="246889"/>
              </a:solidFill>
            </a:endParaRPr>
          </a:p>
        </p:txBody>
      </p:sp>
      <p:pic>
        <p:nvPicPr>
          <p:cNvPr id="123" name="Google Shape;123;g989dff566c_0_125"/>
          <p:cNvPicPr preferRelativeResize="0"/>
          <p:nvPr/>
        </p:nvPicPr>
        <p:blipFill>
          <a:blip r:embed="rId10">
            <a:alphaModFix/>
          </a:blip>
          <a:stretch>
            <a:fillRect/>
          </a:stretch>
        </p:blipFill>
        <p:spPr>
          <a:xfrm>
            <a:off x="4420867" y="4035013"/>
            <a:ext cx="1268699" cy="724975"/>
          </a:xfrm>
          <a:prstGeom prst="rect">
            <a:avLst/>
          </a:prstGeom>
          <a:noFill/>
          <a:ln>
            <a:noFill/>
          </a:ln>
        </p:spPr>
      </p:pic>
      <p:pic>
        <p:nvPicPr>
          <p:cNvPr id="124" name="Google Shape;124;g989dff566c_0_125"/>
          <p:cNvPicPr preferRelativeResize="0"/>
          <p:nvPr/>
        </p:nvPicPr>
        <p:blipFill>
          <a:blip r:embed="rId11">
            <a:alphaModFix/>
          </a:blip>
          <a:stretch>
            <a:fillRect/>
          </a:stretch>
        </p:blipFill>
        <p:spPr>
          <a:xfrm>
            <a:off x="6296367" y="5026400"/>
            <a:ext cx="1536850" cy="878200"/>
          </a:xfrm>
          <a:prstGeom prst="rect">
            <a:avLst/>
          </a:prstGeom>
          <a:noFill/>
          <a:ln>
            <a:noFill/>
          </a:ln>
        </p:spPr>
      </p:pic>
      <p:pic>
        <p:nvPicPr>
          <p:cNvPr id="125" name="Google Shape;125;g989dff566c_0_125"/>
          <p:cNvPicPr preferRelativeResize="0"/>
          <p:nvPr/>
        </p:nvPicPr>
        <p:blipFill>
          <a:blip r:embed="rId12">
            <a:alphaModFix/>
          </a:blip>
          <a:stretch>
            <a:fillRect/>
          </a:stretch>
        </p:blipFill>
        <p:spPr>
          <a:xfrm>
            <a:off x="6296367" y="4029800"/>
            <a:ext cx="1744050" cy="996600"/>
          </a:xfrm>
          <a:prstGeom prst="rect">
            <a:avLst/>
          </a:prstGeom>
          <a:noFill/>
          <a:ln>
            <a:noFill/>
          </a:ln>
        </p:spPr>
      </p:pic>
      <p:pic>
        <p:nvPicPr>
          <p:cNvPr id="126" name="Google Shape;126;g989dff566c_0_125"/>
          <p:cNvPicPr preferRelativeResize="0"/>
          <p:nvPr/>
        </p:nvPicPr>
        <p:blipFill>
          <a:blip r:embed="rId13">
            <a:alphaModFix/>
          </a:blip>
          <a:stretch>
            <a:fillRect/>
          </a:stretch>
        </p:blipFill>
        <p:spPr>
          <a:xfrm>
            <a:off x="8872067" y="5044593"/>
            <a:ext cx="1145300" cy="654457"/>
          </a:xfrm>
          <a:prstGeom prst="rect">
            <a:avLst/>
          </a:prstGeom>
          <a:noFill/>
          <a:ln>
            <a:noFill/>
          </a:ln>
        </p:spPr>
      </p:pic>
      <p:pic>
        <p:nvPicPr>
          <p:cNvPr id="127" name="Google Shape;127;g989dff566c_0_125"/>
          <p:cNvPicPr preferRelativeResize="0"/>
          <p:nvPr/>
        </p:nvPicPr>
        <p:blipFill>
          <a:blip r:embed="rId14">
            <a:alphaModFix/>
          </a:blip>
          <a:stretch>
            <a:fillRect/>
          </a:stretch>
        </p:blipFill>
        <p:spPr>
          <a:xfrm>
            <a:off x="9188258" y="4058363"/>
            <a:ext cx="1457619" cy="832925"/>
          </a:xfrm>
          <a:prstGeom prst="rect">
            <a:avLst/>
          </a:prstGeom>
          <a:noFill/>
          <a:ln>
            <a:noFill/>
          </a:ln>
        </p:spPr>
      </p:pic>
      <p:cxnSp>
        <p:nvCxnSpPr>
          <p:cNvPr id="128" name="Google Shape;128;g989dff566c_0_125"/>
          <p:cNvCxnSpPr/>
          <p:nvPr/>
        </p:nvCxnSpPr>
        <p:spPr>
          <a:xfrm>
            <a:off x="829300" y="3862750"/>
            <a:ext cx="10813500" cy="0"/>
          </a:xfrm>
          <a:prstGeom prst="straightConnector1">
            <a:avLst/>
          </a:prstGeom>
          <a:noFill/>
          <a:ln cap="flat" cmpd="sng" w="19050">
            <a:solidFill>
              <a:srgbClr val="666666"/>
            </a:solidFill>
            <a:prstDash val="solid"/>
            <a:round/>
            <a:headEnd len="med" w="med" type="none"/>
            <a:tailEnd len="med" w="med" type="none"/>
          </a:ln>
        </p:spPr>
      </p:cxnSp>
      <p:sp>
        <p:nvSpPr>
          <p:cNvPr id="129" name="Google Shape;129;g989dff566c_0_125"/>
          <p:cNvSpPr txBox="1"/>
          <p:nvPr>
            <p:ph idx="12" type="sldNum"/>
          </p:nvPr>
        </p:nvSpPr>
        <p:spPr>
          <a:xfrm>
            <a:off x="10374284" y="6356350"/>
            <a:ext cx="9795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989dff566c_0_232"/>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EOSC-Hub</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36" name="Google Shape;136;g989dff566c_0_232"/>
          <p:cNvPicPr preferRelativeResize="0"/>
          <p:nvPr/>
        </p:nvPicPr>
        <p:blipFill>
          <a:blip r:embed="rId3">
            <a:alphaModFix/>
          </a:blip>
          <a:stretch>
            <a:fillRect/>
          </a:stretch>
        </p:blipFill>
        <p:spPr>
          <a:xfrm>
            <a:off x="541050" y="1022824"/>
            <a:ext cx="2319126" cy="654250"/>
          </a:xfrm>
          <a:prstGeom prst="rect">
            <a:avLst/>
          </a:prstGeom>
          <a:noFill/>
          <a:ln>
            <a:noFill/>
          </a:ln>
        </p:spPr>
      </p:pic>
      <p:sp>
        <p:nvSpPr>
          <p:cNvPr id="137" name="Google Shape;137;g989dff566c_0_232"/>
          <p:cNvSpPr txBox="1"/>
          <p:nvPr/>
        </p:nvSpPr>
        <p:spPr>
          <a:xfrm>
            <a:off x="312450" y="1768950"/>
            <a:ext cx="4879500" cy="939900"/>
          </a:xfrm>
          <a:prstGeom prst="rect">
            <a:avLst/>
          </a:prstGeom>
          <a:noFill/>
          <a:ln>
            <a:noFill/>
          </a:ln>
        </p:spPr>
        <p:txBody>
          <a:bodyPr anchorCtr="0" anchor="t" bIns="91425" lIns="91425" spcFirstLastPara="1" rIns="91425" wrap="square" tIns="91425">
            <a:noAutofit/>
          </a:bodyPr>
          <a:lstStyle/>
          <a:p>
            <a:pPr indent="-381000" lvl="0" marL="457200" rtl="0" algn="l">
              <a:spcBef>
                <a:spcPts val="480"/>
              </a:spcBef>
              <a:spcAft>
                <a:spcPts val="0"/>
              </a:spcAft>
              <a:buClr>
                <a:srgbClr val="515151"/>
              </a:buClr>
              <a:buSzPts val="2400"/>
              <a:buChar char="•"/>
            </a:pPr>
            <a:r>
              <a:rPr lang="en-US" sz="2400">
                <a:solidFill>
                  <a:srgbClr val="515151"/>
                </a:solidFill>
              </a:rPr>
              <a:t>01/2018 - 12/2020</a:t>
            </a:r>
            <a:endParaRPr sz="2400">
              <a:solidFill>
                <a:srgbClr val="515151"/>
              </a:solidFill>
            </a:endParaRPr>
          </a:p>
          <a:p>
            <a:pPr indent="-381000" lvl="0" marL="457200" rtl="0" algn="l">
              <a:spcBef>
                <a:spcPts val="0"/>
              </a:spcBef>
              <a:spcAft>
                <a:spcPts val="1000"/>
              </a:spcAft>
              <a:buClr>
                <a:srgbClr val="515151"/>
              </a:buClr>
              <a:buSzPts val="2400"/>
              <a:buChar char="•"/>
            </a:pPr>
            <a:r>
              <a:rPr lang="en-US" sz="2400">
                <a:solidFill>
                  <a:srgbClr val="515151"/>
                </a:solidFill>
              </a:rPr>
              <a:t>100 partners from 53 countries</a:t>
            </a:r>
            <a:endParaRPr/>
          </a:p>
        </p:txBody>
      </p:sp>
      <p:sp>
        <p:nvSpPr>
          <p:cNvPr id="138" name="Google Shape;138;g989dff566c_0_232"/>
          <p:cNvSpPr txBox="1"/>
          <p:nvPr/>
        </p:nvSpPr>
        <p:spPr>
          <a:xfrm>
            <a:off x="5787325" y="974300"/>
            <a:ext cx="6171900" cy="52716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lang="en-US" sz="2400">
                <a:solidFill>
                  <a:srgbClr val="515151"/>
                </a:solidFill>
              </a:rPr>
              <a:t>Main</a:t>
            </a:r>
            <a:r>
              <a:rPr lang="en-US" sz="2400">
                <a:solidFill>
                  <a:srgbClr val="515151"/>
                </a:solidFill>
              </a:rPr>
              <a:t> objectives:</a:t>
            </a:r>
            <a:endParaRPr sz="2400">
              <a:solidFill>
                <a:srgbClr val="515151"/>
              </a:solidFill>
            </a:endParaRPr>
          </a:p>
          <a:p>
            <a:pPr indent="-355600" lvl="0" marL="457200" marR="0" rtl="0" algn="l">
              <a:lnSpc>
                <a:spcPct val="100000"/>
              </a:lnSpc>
              <a:spcBef>
                <a:spcPts val="480"/>
              </a:spcBef>
              <a:spcAft>
                <a:spcPts val="0"/>
              </a:spcAft>
              <a:buClr>
                <a:srgbClr val="515151"/>
              </a:buClr>
              <a:buSzPts val="2000"/>
              <a:buAutoNum type="arabicPeriod"/>
            </a:pPr>
            <a:r>
              <a:rPr b="1" lang="en-US" sz="2000">
                <a:solidFill>
                  <a:srgbClr val="515151"/>
                </a:solidFill>
              </a:rPr>
              <a:t>Simplify access</a:t>
            </a:r>
            <a:r>
              <a:rPr lang="en-US" sz="2000">
                <a:solidFill>
                  <a:srgbClr val="515151"/>
                </a:solidFill>
              </a:rPr>
              <a:t> to a broad portfolio of products, resources and services provided by pan-European organisations through an open and integrated service catalogue</a:t>
            </a:r>
            <a:endParaRPr sz="2000">
              <a:solidFill>
                <a:srgbClr val="515151"/>
              </a:solidFill>
            </a:endParaRPr>
          </a:p>
          <a:p>
            <a:pPr indent="-355600" lvl="0" marL="457200" marR="0" rtl="0" algn="l">
              <a:lnSpc>
                <a:spcPct val="100000"/>
              </a:lnSpc>
              <a:spcBef>
                <a:spcPts val="0"/>
              </a:spcBef>
              <a:spcAft>
                <a:spcPts val="0"/>
              </a:spcAft>
              <a:buClr>
                <a:srgbClr val="515151"/>
              </a:buClr>
              <a:buSzPts val="2000"/>
              <a:buAutoNum type="arabicPeriod"/>
            </a:pPr>
            <a:r>
              <a:rPr b="1" lang="en-US" sz="2000">
                <a:solidFill>
                  <a:srgbClr val="515151"/>
                </a:solidFill>
              </a:rPr>
              <a:t>Remove fragmentation</a:t>
            </a:r>
            <a:r>
              <a:rPr lang="en-US" sz="2000">
                <a:solidFill>
                  <a:srgbClr val="515151"/>
                </a:solidFill>
              </a:rPr>
              <a:t> of service provisioning and access to high-quality digital services through the technical integration and adoption of standards for interoperability of compute, storage, data and software platforms</a:t>
            </a:r>
            <a:endParaRPr sz="2000">
              <a:solidFill>
                <a:srgbClr val="515151"/>
              </a:solidFill>
            </a:endParaRPr>
          </a:p>
          <a:p>
            <a:pPr indent="-355600" lvl="0" marL="457200" marR="0" rtl="0" algn="l">
              <a:lnSpc>
                <a:spcPct val="100000"/>
              </a:lnSpc>
              <a:spcBef>
                <a:spcPts val="0"/>
              </a:spcBef>
              <a:spcAft>
                <a:spcPts val="0"/>
              </a:spcAft>
              <a:buClr>
                <a:srgbClr val="515151"/>
              </a:buClr>
              <a:buSzPts val="2000"/>
              <a:buAutoNum type="arabicPeriod"/>
            </a:pPr>
            <a:r>
              <a:rPr lang="en-US" sz="2000">
                <a:solidFill>
                  <a:srgbClr val="515151"/>
                </a:solidFill>
              </a:rPr>
              <a:t>Consolidate e-Infrastructures by </a:t>
            </a:r>
            <a:r>
              <a:rPr b="1" lang="en-US" sz="2000">
                <a:solidFill>
                  <a:srgbClr val="515151"/>
                </a:solidFill>
              </a:rPr>
              <a:t>expanding capacity and capabilities</a:t>
            </a:r>
            <a:r>
              <a:rPr lang="en-US" sz="2000">
                <a:solidFill>
                  <a:srgbClr val="515151"/>
                </a:solidFill>
              </a:rPr>
              <a:t> and improving service quality</a:t>
            </a:r>
            <a:endParaRPr sz="2000">
              <a:solidFill>
                <a:srgbClr val="515151"/>
              </a:solidFill>
            </a:endParaRPr>
          </a:p>
          <a:p>
            <a:pPr indent="-355600" lvl="0" marL="457200" marR="0" rtl="0" algn="l">
              <a:lnSpc>
                <a:spcPct val="100000"/>
              </a:lnSpc>
              <a:spcBef>
                <a:spcPts val="0"/>
              </a:spcBef>
              <a:spcAft>
                <a:spcPts val="0"/>
              </a:spcAft>
              <a:buClr>
                <a:srgbClr val="515151"/>
              </a:buClr>
              <a:buSzPts val="2000"/>
              <a:buAutoNum type="arabicPeriod"/>
            </a:pPr>
            <a:r>
              <a:rPr b="1" lang="en-US" sz="2000">
                <a:solidFill>
                  <a:srgbClr val="515151"/>
                </a:solidFill>
              </a:rPr>
              <a:t>Widen the access to services</a:t>
            </a:r>
            <a:r>
              <a:rPr lang="en-US" sz="2000">
                <a:solidFill>
                  <a:srgbClr val="515151"/>
                </a:solidFill>
              </a:rPr>
              <a:t> to researchers, high-education, business organisations and expand the user base</a:t>
            </a:r>
            <a:endParaRPr sz="2000">
              <a:solidFill>
                <a:srgbClr val="515151"/>
              </a:solidFill>
            </a:endParaRPr>
          </a:p>
          <a:p>
            <a:pPr indent="0" lvl="0" marL="0" rtl="0" algn="l">
              <a:spcBef>
                <a:spcPts val="480"/>
              </a:spcBef>
              <a:spcAft>
                <a:spcPts val="0"/>
              </a:spcAft>
              <a:buNone/>
            </a:pPr>
            <a:r>
              <a:t/>
            </a:r>
            <a:endParaRPr/>
          </a:p>
        </p:txBody>
      </p:sp>
      <p:sp>
        <p:nvSpPr>
          <p:cNvPr id="139" name="Google Shape;139;g989dff566c_0_232"/>
          <p:cNvSpPr txBox="1"/>
          <p:nvPr/>
        </p:nvSpPr>
        <p:spPr>
          <a:xfrm>
            <a:off x="707850" y="3239925"/>
            <a:ext cx="4560300" cy="17703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None/>
            </a:pPr>
            <a:r>
              <a:rPr lang="en-US" sz="2400">
                <a:solidFill>
                  <a:srgbClr val="515151"/>
                </a:solidFill>
              </a:rPr>
              <a:t>RBI role includes integration and adaptation of computing services for digital humanities (DH) needs</a:t>
            </a:r>
            <a:endParaRPr/>
          </a:p>
        </p:txBody>
      </p:sp>
      <p:sp>
        <p:nvSpPr>
          <p:cNvPr id="140" name="Google Shape;140;g989dff566c_0_232"/>
          <p:cNvSpPr txBox="1"/>
          <p:nvPr>
            <p:ph idx="12" type="sldNum"/>
          </p:nvPr>
        </p:nvSpPr>
        <p:spPr>
          <a:xfrm>
            <a:off x="10374284" y="6356350"/>
            <a:ext cx="9795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989dff566c_0_308"/>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NI4OS: National Initiatives for Open Science in Europe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7" name="Google Shape;147;g989dff566c_0_308"/>
          <p:cNvSpPr txBox="1"/>
          <p:nvPr/>
        </p:nvSpPr>
        <p:spPr>
          <a:xfrm>
            <a:off x="464850" y="2226150"/>
            <a:ext cx="4879500" cy="939900"/>
          </a:xfrm>
          <a:prstGeom prst="rect">
            <a:avLst/>
          </a:prstGeom>
          <a:noFill/>
          <a:ln>
            <a:noFill/>
          </a:ln>
        </p:spPr>
        <p:txBody>
          <a:bodyPr anchorCtr="0" anchor="t" bIns="91425" lIns="91425" spcFirstLastPara="1" rIns="91425" wrap="square" tIns="91425">
            <a:noAutofit/>
          </a:bodyPr>
          <a:lstStyle/>
          <a:p>
            <a:pPr indent="-381000" lvl="0" marL="457200" rtl="0" algn="l">
              <a:spcBef>
                <a:spcPts val="480"/>
              </a:spcBef>
              <a:spcAft>
                <a:spcPts val="0"/>
              </a:spcAft>
              <a:buClr>
                <a:srgbClr val="515151"/>
              </a:buClr>
              <a:buSzPts val="2400"/>
              <a:buChar char="•"/>
            </a:pPr>
            <a:r>
              <a:rPr lang="en-US" sz="2400">
                <a:solidFill>
                  <a:srgbClr val="515151"/>
                </a:solidFill>
              </a:rPr>
              <a:t>01/2018 - 12/2020</a:t>
            </a:r>
            <a:endParaRPr sz="2400">
              <a:solidFill>
                <a:srgbClr val="515151"/>
              </a:solidFill>
            </a:endParaRPr>
          </a:p>
          <a:p>
            <a:pPr indent="-381000" lvl="0" marL="457200" rtl="0" algn="l">
              <a:spcBef>
                <a:spcPts val="0"/>
              </a:spcBef>
              <a:spcAft>
                <a:spcPts val="1000"/>
              </a:spcAft>
              <a:buClr>
                <a:srgbClr val="515151"/>
              </a:buClr>
              <a:buSzPts val="2400"/>
              <a:buChar char="•"/>
            </a:pPr>
            <a:r>
              <a:rPr lang="en-US" sz="2400">
                <a:solidFill>
                  <a:srgbClr val="515151"/>
                </a:solidFill>
              </a:rPr>
              <a:t>22 partners from 15 countries</a:t>
            </a:r>
            <a:endParaRPr/>
          </a:p>
        </p:txBody>
      </p:sp>
      <p:sp>
        <p:nvSpPr>
          <p:cNvPr id="148" name="Google Shape;148;g989dff566c_0_308"/>
          <p:cNvSpPr txBox="1"/>
          <p:nvPr/>
        </p:nvSpPr>
        <p:spPr>
          <a:xfrm>
            <a:off x="5787325" y="898100"/>
            <a:ext cx="6171900" cy="50238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lang="en-US" sz="2400">
                <a:solidFill>
                  <a:srgbClr val="515151"/>
                </a:solidFill>
              </a:rPr>
              <a:t>Main objectives:</a:t>
            </a:r>
            <a:endParaRPr sz="2400">
              <a:solidFill>
                <a:srgbClr val="515151"/>
              </a:solidFill>
            </a:endParaRPr>
          </a:p>
          <a:p>
            <a:pPr indent="-355600" lvl="0" marL="457200" rtl="0" algn="l">
              <a:spcBef>
                <a:spcPts val="0"/>
              </a:spcBef>
              <a:spcAft>
                <a:spcPts val="0"/>
              </a:spcAft>
              <a:buClr>
                <a:srgbClr val="515151"/>
              </a:buClr>
              <a:buSzPts val="2000"/>
              <a:buAutoNum type="arabicPeriod"/>
            </a:pPr>
            <a:r>
              <a:rPr lang="en-US" sz="2000">
                <a:solidFill>
                  <a:srgbClr val="515151"/>
                </a:solidFill>
              </a:rPr>
              <a:t>Facilitate the federation of existing infrastructures &amp; SoA services and their </a:t>
            </a:r>
            <a:r>
              <a:rPr b="1" lang="en-US" sz="2000">
                <a:solidFill>
                  <a:srgbClr val="515151"/>
                </a:solidFill>
              </a:rPr>
              <a:t>smooth on-boarding</a:t>
            </a:r>
            <a:r>
              <a:rPr lang="en-US" sz="2000">
                <a:solidFill>
                  <a:srgbClr val="515151"/>
                </a:solidFill>
              </a:rPr>
              <a:t> into EOSC - focus on OSC initiatives from 15 members of project consortium (SE-Europa)</a:t>
            </a:r>
            <a:endParaRPr sz="2000">
              <a:solidFill>
                <a:srgbClr val="515151"/>
              </a:solidFill>
            </a:endParaRPr>
          </a:p>
          <a:p>
            <a:pPr indent="-355600" lvl="0" marL="457200" marR="0" rtl="0" algn="l">
              <a:lnSpc>
                <a:spcPct val="100000"/>
              </a:lnSpc>
              <a:spcBef>
                <a:spcPts val="1000"/>
              </a:spcBef>
              <a:spcAft>
                <a:spcPts val="0"/>
              </a:spcAft>
              <a:buClr>
                <a:srgbClr val="515151"/>
              </a:buClr>
              <a:buSzPts val="2000"/>
              <a:buAutoNum type="arabicPeriod"/>
            </a:pPr>
            <a:r>
              <a:rPr lang="en-US" sz="2000">
                <a:solidFill>
                  <a:srgbClr val="515151"/>
                </a:solidFill>
              </a:rPr>
              <a:t>Enable the EOSC-relevant, non-commercial infrastructures, repositories and thematic services to be accessed through the </a:t>
            </a:r>
            <a:r>
              <a:rPr b="1" lang="en-US" sz="2000">
                <a:solidFill>
                  <a:srgbClr val="515151"/>
                </a:solidFill>
              </a:rPr>
              <a:t>EOSC portal.</a:t>
            </a:r>
            <a:endParaRPr b="1" sz="2000">
              <a:solidFill>
                <a:srgbClr val="515151"/>
              </a:solidFill>
            </a:endParaRPr>
          </a:p>
          <a:p>
            <a:pPr indent="-355600" lvl="0" marL="457200" rtl="0" algn="l">
              <a:spcBef>
                <a:spcPts val="1000"/>
              </a:spcBef>
              <a:spcAft>
                <a:spcPts val="0"/>
              </a:spcAft>
              <a:buClr>
                <a:srgbClr val="515151"/>
              </a:buClr>
              <a:buSzPts val="2000"/>
              <a:buAutoNum type="arabicPeriod"/>
            </a:pPr>
            <a:r>
              <a:rPr lang="en-US" sz="2000">
                <a:solidFill>
                  <a:srgbClr val="515151"/>
                </a:solidFill>
              </a:rPr>
              <a:t>Provide the necessary technical, organizational and legal guidelines, tools, mechanisms and certification schemes, to support Open Research Data Management (ORDM) and its implementation in a harmonized and coordinated fashion.</a:t>
            </a:r>
            <a:endParaRPr sz="2000">
              <a:solidFill>
                <a:srgbClr val="515151"/>
              </a:solidFill>
            </a:endParaRPr>
          </a:p>
          <a:p>
            <a:pPr indent="0" lvl="0" marL="0" rtl="0" algn="l">
              <a:spcBef>
                <a:spcPts val="1000"/>
              </a:spcBef>
              <a:spcAft>
                <a:spcPts val="0"/>
              </a:spcAft>
              <a:buNone/>
            </a:pPr>
            <a:r>
              <a:t/>
            </a:r>
            <a:endParaRPr/>
          </a:p>
        </p:txBody>
      </p:sp>
      <p:pic>
        <p:nvPicPr>
          <p:cNvPr id="149" name="Google Shape;149;g989dff566c_0_308"/>
          <p:cNvPicPr preferRelativeResize="0"/>
          <p:nvPr/>
        </p:nvPicPr>
        <p:blipFill>
          <a:blip r:embed="rId3">
            <a:alphaModFix/>
          </a:blip>
          <a:stretch>
            <a:fillRect/>
          </a:stretch>
        </p:blipFill>
        <p:spPr>
          <a:xfrm>
            <a:off x="707855" y="930950"/>
            <a:ext cx="1727795" cy="1305200"/>
          </a:xfrm>
          <a:prstGeom prst="rect">
            <a:avLst/>
          </a:prstGeom>
          <a:noFill/>
          <a:ln>
            <a:noFill/>
          </a:ln>
        </p:spPr>
      </p:pic>
      <p:sp>
        <p:nvSpPr>
          <p:cNvPr id="150" name="Google Shape;150;g989dff566c_0_308"/>
          <p:cNvSpPr txBox="1"/>
          <p:nvPr/>
        </p:nvSpPr>
        <p:spPr>
          <a:xfrm>
            <a:off x="631650" y="3654050"/>
            <a:ext cx="4560300" cy="18837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None/>
            </a:pPr>
            <a:r>
              <a:rPr lang="en-US" sz="2400">
                <a:solidFill>
                  <a:srgbClr val="515151"/>
                </a:solidFill>
              </a:rPr>
              <a:t>RBI</a:t>
            </a:r>
            <a:r>
              <a:rPr lang="en-US" sz="2400">
                <a:solidFill>
                  <a:srgbClr val="515151"/>
                </a:solidFill>
              </a:rPr>
              <a:t> role includes 'onboarding' of  specific </a:t>
            </a:r>
            <a:r>
              <a:rPr lang="en-US" sz="2400">
                <a:solidFill>
                  <a:srgbClr val="515151"/>
                </a:solidFill>
              </a:rPr>
              <a:t>thematic</a:t>
            </a:r>
            <a:r>
              <a:rPr lang="en-US" sz="2400">
                <a:solidFill>
                  <a:srgbClr val="515151"/>
                </a:solidFill>
              </a:rPr>
              <a:t> services (bioinformatics) from RBI research </a:t>
            </a:r>
            <a:r>
              <a:rPr lang="en-US" sz="2400">
                <a:solidFill>
                  <a:srgbClr val="515151"/>
                </a:solidFill>
              </a:rPr>
              <a:t>groups</a:t>
            </a:r>
            <a:r>
              <a:rPr lang="en-US" sz="2400">
                <a:solidFill>
                  <a:srgbClr val="515151"/>
                </a:solidFill>
              </a:rPr>
              <a:t>.</a:t>
            </a:r>
            <a:endParaRPr sz="2400">
              <a:solidFill>
                <a:srgbClr val="515151"/>
              </a:solidFill>
            </a:endParaRPr>
          </a:p>
          <a:p>
            <a:pPr indent="0" lvl="0" marL="0" rtl="0" algn="l">
              <a:spcBef>
                <a:spcPts val="480"/>
              </a:spcBef>
              <a:spcAft>
                <a:spcPts val="0"/>
              </a:spcAft>
              <a:buNone/>
            </a:pPr>
            <a:r>
              <a:t/>
            </a:r>
            <a:endParaRPr/>
          </a:p>
        </p:txBody>
      </p:sp>
      <p:sp>
        <p:nvSpPr>
          <p:cNvPr id="151" name="Google Shape;151;g989dff566c_0_308"/>
          <p:cNvSpPr txBox="1"/>
          <p:nvPr>
            <p:ph idx="12" type="sldNum"/>
          </p:nvPr>
        </p:nvSpPr>
        <p:spPr>
          <a:xfrm>
            <a:off x="10374284" y="6356350"/>
            <a:ext cx="9795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989dff566c_0_266"/>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extLst>
                  <a:ext uri="http://customooxmlschemas.google.com/">
                    <go:slidesCustomData xmlns:go="http://customooxmlschemas.google.com/" textRoundtripDataId="0"/>
                  </a:ext>
                </a:extLst>
              </a:rPr>
              <a:t>EOSC portal services vs EGI services</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8" name="Google Shape;158;g989dff566c_0_266"/>
          <p:cNvSpPr txBox="1"/>
          <p:nvPr/>
        </p:nvSpPr>
        <p:spPr>
          <a:xfrm>
            <a:off x="1405400" y="1202900"/>
            <a:ext cx="3751500" cy="7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t>https://eosc-hub.eu/services</a:t>
            </a:r>
            <a:endParaRPr sz="2000"/>
          </a:p>
        </p:txBody>
      </p:sp>
      <p:sp>
        <p:nvSpPr>
          <p:cNvPr id="159" name="Google Shape;159;g989dff566c_0_266"/>
          <p:cNvSpPr txBox="1"/>
          <p:nvPr/>
        </p:nvSpPr>
        <p:spPr>
          <a:xfrm>
            <a:off x="7437600" y="1279100"/>
            <a:ext cx="3876300" cy="7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t>https://www.egi.eu/services/</a:t>
            </a:r>
            <a:endParaRPr sz="2000"/>
          </a:p>
        </p:txBody>
      </p:sp>
      <p:pic>
        <p:nvPicPr>
          <p:cNvPr id="160" name="Google Shape;160;g989dff566c_0_266"/>
          <p:cNvPicPr preferRelativeResize="0"/>
          <p:nvPr/>
        </p:nvPicPr>
        <p:blipFill>
          <a:blip r:embed="rId3">
            <a:alphaModFix/>
          </a:blip>
          <a:stretch>
            <a:fillRect/>
          </a:stretch>
        </p:blipFill>
        <p:spPr>
          <a:xfrm>
            <a:off x="7285198" y="1728125"/>
            <a:ext cx="3751628" cy="4452748"/>
          </a:xfrm>
          <a:prstGeom prst="rect">
            <a:avLst/>
          </a:prstGeom>
          <a:noFill/>
          <a:ln>
            <a:noFill/>
          </a:ln>
        </p:spPr>
      </p:pic>
      <p:pic>
        <p:nvPicPr>
          <p:cNvPr id="161" name="Google Shape;161;g989dff566c_0_266"/>
          <p:cNvPicPr preferRelativeResize="0"/>
          <p:nvPr/>
        </p:nvPicPr>
        <p:blipFill>
          <a:blip r:embed="rId4">
            <a:alphaModFix/>
          </a:blip>
          <a:stretch>
            <a:fillRect/>
          </a:stretch>
        </p:blipFill>
        <p:spPr>
          <a:xfrm>
            <a:off x="554450" y="1752200"/>
            <a:ext cx="6208924" cy="4305273"/>
          </a:xfrm>
          <a:prstGeom prst="rect">
            <a:avLst/>
          </a:prstGeom>
          <a:noFill/>
          <a:ln>
            <a:noFill/>
          </a:ln>
        </p:spPr>
      </p:pic>
      <p:sp>
        <p:nvSpPr>
          <p:cNvPr id="162" name="Google Shape;162;g989dff566c_0_266"/>
          <p:cNvSpPr/>
          <p:nvPr/>
        </p:nvSpPr>
        <p:spPr>
          <a:xfrm>
            <a:off x="362575" y="5393475"/>
            <a:ext cx="1201200" cy="7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989dff566c_0_266"/>
          <p:cNvSpPr txBox="1"/>
          <p:nvPr>
            <p:ph idx="12" type="sldNum"/>
          </p:nvPr>
        </p:nvSpPr>
        <p:spPr>
          <a:xfrm>
            <a:off x="10374284" y="6356350"/>
            <a:ext cx="9795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97a7961268_0_1"/>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On-boarding in general: </a:t>
            </a:r>
            <a:endParaRPr/>
          </a:p>
        </p:txBody>
      </p:sp>
      <p:sp>
        <p:nvSpPr>
          <p:cNvPr id="170" name="Google Shape;170;g97a7961268_0_1"/>
          <p:cNvSpPr txBox="1"/>
          <p:nvPr>
            <p:ph idx="1" type="body"/>
          </p:nvPr>
        </p:nvSpPr>
        <p:spPr>
          <a:xfrm>
            <a:off x="838200" y="1205345"/>
            <a:ext cx="10514400" cy="4805400"/>
          </a:xfrm>
          <a:prstGeom prst="rect">
            <a:avLst/>
          </a:prstGeom>
        </p:spPr>
        <p:txBody>
          <a:bodyPr anchorCtr="0" anchor="t" bIns="45700" lIns="91425" spcFirstLastPara="1" rIns="91425" wrap="square" tIns="45700">
            <a:noAutofit/>
          </a:bodyPr>
          <a:lstStyle/>
          <a:p>
            <a:pPr indent="-353060" lvl="0" marL="457200" rtl="0" algn="l">
              <a:spcBef>
                <a:spcPts val="1000"/>
              </a:spcBef>
              <a:spcAft>
                <a:spcPts val="0"/>
              </a:spcAft>
              <a:buSzPts val="1960"/>
              <a:buChar char="❑"/>
            </a:pPr>
            <a:r>
              <a:rPr lang="en-US"/>
              <a:t>Onboarding includes all practical activities taken to incorporate a research resources into the EOSC federation</a:t>
            </a:r>
            <a:endParaRPr/>
          </a:p>
          <a:p>
            <a:pPr indent="-353060" lvl="0" marL="457200" rtl="0" algn="l">
              <a:spcBef>
                <a:spcPts val="0"/>
              </a:spcBef>
              <a:spcAft>
                <a:spcPts val="0"/>
              </a:spcAft>
              <a:buSzPts val="1960"/>
              <a:buChar char="❑"/>
            </a:pPr>
            <a:r>
              <a:rPr lang="en-US"/>
              <a:t>In general, NI4OS resource onboarding includes five main steps:</a:t>
            </a:r>
            <a:endParaRPr/>
          </a:p>
          <a:p>
            <a:pPr indent="-335280" lvl="1" marL="914400" rtl="0" algn="l">
              <a:spcBef>
                <a:spcPts val="0"/>
              </a:spcBef>
              <a:spcAft>
                <a:spcPts val="0"/>
              </a:spcAft>
              <a:buSzPts val="1680"/>
              <a:buChar char="❑"/>
            </a:pPr>
            <a:r>
              <a:rPr lang="en-US"/>
              <a:t>a request via a dedicated from - project operational team will initiate the onboarding procedure for all resources and send the corresponding request to the EOSC,</a:t>
            </a:r>
            <a:endParaRPr/>
          </a:p>
          <a:p>
            <a:pPr indent="-335280" lvl="1" marL="914400" rtl="0" algn="l">
              <a:spcBef>
                <a:spcPts val="0"/>
              </a:spcBef>
              <a:spcAft>
                <a:spcPts val="0"/>
              </a:spcAft>
              <a:buSzPts val="1680"/>
              <a:buChar char="❑"/>
            </a:pPr>
            <a:r>
              <a:rPr lang="en-US"/>
              <a:t>relevant information is gathered using a portal-specific RDT,</a:t>
            </a:r>
            <a:endParaRPr/>
          </a:p>
          <a:p>
            <a:pPr indent="-335280" lvl="1" marL="914400" rtl="0" algn="l">
              <a:spcBef>
                <a:spcPts val="0"/>
              </a:spcBef>
              <a:spcAft>
                <a:spcPts val="0"/>
              </a:spcAft>
              <a:buSzPts val="1680"/>
              <a:buChar char="❑"/>
            </a:pPr>
            <a:r>
              <a:rPr lang="en-US"/>
              <a:t>a resource is integrated with the NI4OS pre-production environment,</a:t>
            </a:r>
            <a:endParaRPr/>
          </a:p>
          <a:p>
            <a:pPr indent="-335280" lvl="1" marL="914400" rtl="0" algn="l">
              <a:spcBef>
                <a:spcPts val="0"/>
              </a:spcBef>
              <a:spcAft>
                <a:spcPts val="0"/>
              </a:spcAft>
              <a:buSzPts val="1680"/>
              <a:buChar char="❑"/>
            </a:pPr>
            <a:r>
              <a:rPr lang="en-US"/>
              <a:t>a service is validated by tools from the NI4OS pre-production environment,</a:t>
            </a:r>
            <a:endParaRPr/>
          </a:p>
          <a:p>
            <a:pPr indent="-335280" lvl="1" marL="914400" rtl="0" algn="l">
              <a:spcBef>
                <a:spcPts val="0"/>
              </a:spcBef>
              <a:spcAft>
                <a:spcPts val="0"/>
              </a:spcAft>
              <a:buSzPts val="1680"/>
              <a:buChar char="❑"/>
            </a:pPr>
            <a:r>
              <a:rPr lang="en-US"/>
              <a:t>a service is published in the EOSC catalogue</a:t>
            </a:r>
            <a:endParaRPr/>
          </a:p>
        </p:txBody>
      </p:sp>
      <p:pic>
        <p:nvPicPr>
          <p:cNvPr id="171" name="Google Shape;171;g97a7961268_0_1"/>
          <p:cNvPicPr preferRelativeResize="0"/>
          <p:nvPr/>
        </p:nvPicPr>
        <p:blipFill>
          <a:blip r:embed="rId3">
            <a:alphaModFix/>
          </a:blip>
          <a:stretch>
            <a:fillRect/>
          </a:stretch>
        </p:blipFill>
        <p:spPr>
          <a:xfrm>
            <a:off x="581525" y="5011375"/>
            <a:ext cx="10758901" cy="1204025"/>
          </a:xfrm>
          <a:prstGeom prst="rect">
            <a:avLst/>
          </a:prstGeom>
          <a:noFill/>
          <a:ln>
            <a:noFill/>
          </a:ln>
        </p:spPr>
      </p:pic>
      <p:sp>
        <p:nvSpPr>
          <p:cNvPr id="172" name="Google Shape;172;g97a7961268_0_1"/>
          <p:cNvSpPr txBox="1"/>
          <p:nvPr>
            <p:ph idx="12" type="sldNum"/>
          </p:nvPr>
        </p:nvSpPr>
        <p:spPr>
          <a:xfrm>
            <a:off x="10374284" y="6356350"/>
            <a:ext cx="9795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989dff566c_0_6"/>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  NI4OS-Europe view of the on-boarding process</a:t>
            </a:r>
            <a:endParaRPr/>
          </a:p>
        </p:txBody>
      </p:sp>
      <p:pic>
        <p:nvPicPr>
          <p:cNvPr id="179" name="Google Shape;179;g989dff566c_0_6"/>
          <p:cNvPicPr preferRelativeResize="0"/>
          <p:nvPr/>
        </p:nvPicPr>
        <p:blipFill>
          <a:blip r:embed="rId3">
            <a:alphaModFix/>
          </a:blip>
          <a:stretch>
            <a:fillRect/>
          </a:stretch>
        </p:blipFill>
        <p:spPr>
          <a:xfrm>
            <a:off x="2172100" y="1096950"/>
            <a:ext cx="7963499" cy="5168201"/>
          </a:xfrm>
          <a:prstGeom prst="rect">
            <a:avLst/>
          </a:prstGeom>
          <a:noFill/>
          <a:ln>
            <a:noFill/>
          </a:ln>
        </p:spPr>
      </p:pic>
      <p:sp>
        <p:nvSpPr>
          <p:cNvPr id="180" name="Google Shape;180;g989dff566c_0_6"/>
          <p:cNvSpPr txBox="1"/>
          <p:nvPr>
            <p:ph idx="12" type="sldNum"/>
          </p:nvPr>
        </p:nvSpPr>
        <p:spPr>
          <a:xfrm>
            <a:off x="10374284" y="6356350"/>
            <a:ext cx="9795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sp>
        <p:nvSpPr>
          <p:cNvPr id="181" name="Google Shape;181;g989dff566c_0_6"/>
          <p:cNvSpPr txBox="1"/>
          <p:nvPr/>
        </p:nvSpPr>
        <p:spPr>
          <a:xfrm>
            <a:off x="8542900" y="5837500"/>
            <a:ext cx="4284300" cy="42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100" u="sng">
                <a:solidFill>
                  <a:schemeClr val="hlink"/>
                </a:solidFill>
                <a:hlinkClick r:id="rId4"/>
              </a:rPr>
              <a:t>https://eosc-hub.eu/service-provider-form</a:t>
            </a:r>
            <a:endParaRPr/>
          </a:p>
          <a:p>
            <a:pPr indent="0" lvl="0" marL="0" rtl="0" algn="l">
              <a:lnSpc>
                <a:spcPct val="115000"/>
              </a:lnSpc>
              <a:spcBef>
                <a:spcPts val="0"/>
              </a:spcBef>
              <a:spcAft>
                <a:spcPts val="0"/>
              </a:spcAft>
              <a:buNone/>
            </a:pPr>
            <a:r>
              <a:rPr lang="en-US" sz="1100" u="sng">
                <a:solidFill>
                  <a:schemeClr val="hlink"/>
                </a:solidFill>
                <a:hlinkClick r:id="rId5"/>
              </a:rPr>
              <a:t>https://www.openaire.eu/category/content-providers</a:t>
            </a:r>
            <a:endParaRPr sz="1100">
              <a:solidFill>
                <a:schemeClr val="dk1"/>
              </a:solidFill>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989dff566c_0_394"/>
          <p:cNvSpPr txBox="1"/>
          <p:nvPr>
            <p:ph type="title"/>
          </p:nvPr>
        </p:nvSpPr>
        <p:spPr>
          <a:xfrm>
            <a:off x="0" y="-8954"/>
            <a:ext cx="12192000" cy="939900"/>
          </a:xfrm>
          <a:prstGeom prst="rect">
            <a:avLst/>
          </a:prstGeom>
          <a:solidFill>
            <a:srgbClr val="3776BB"/>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Calibri"/>
              <a:buNone/>
            </a:pPr>
            <a:r>
              <a:rPr lang="en-US"/>
              <a:t>	On-boarding of different service types</a:t>
            </a:r>
            <a:endParaRPr/>
          </a:p>
        </p:txBody>
      </p:sp>
      <p:pic>
        <p:nvPicPr>
          <p:cNvPr id="188" name="Google Shape;188;g989dff566c_0_394"/>
          <p:cNvPicPr preferRelativeResize="0"/>
          <p:nvPr/>
        </p:nvPicPr>
        <p:blipFill rotWithShape="1">
          <a:blip r:embed="rId3">
            <a:alphaModFix/>
          </a:blip>
          <a:srcRect b="0" l="0" r="0" t="0"/>
          <a:stretch/>
        </p:blipFill>
        <p:spPr>
          <a:xfrm>
            <a:off x="10933946" y="-8954"/>
            <a:ext cx="1258053" cy="939979"/>
          </a:xfrm>
          <a:prstGeom prst="rect">
            <a:avLst/>
          </a:prstGeom>
          <a:noFill/>
          <a:ln>
            <a:noFill/>
          </a:ln>
        </p:spPr>
      </p:pic>
      <p:pic>
        <p:nvPicPr>
          <p:cNvPr id="189" name="Google Shape;189;g989dff566c_0_394"/>
          <p:cNvPicPr preferRelativeResize="0"/>
          <p:nvPr/>
        </p:nvPicPr>
        <p:blipFill rotWithShape="1">
          <a:blip r:embed="rId4">
            <a:alphaModFix/>
          </a:blip>
          <a:srcRect b="0" l="0" r="0" t="0"/>
          <a:stretch/>
        </p:blipFill>
        <p:spPr>
          <a:xfrm>
            <a:off x="3178324" y="1051415"/>
            <a:ext cx="6410325" cy="5154395"/>
          </a:xfrm>
          <a:prstGeom prst="rect">
            <a:avLst/>
          </a:prstGeom>
          <a:noFill/>
          <a:ln>
            <a:noFill/>
          </a:ln>
        </p:spPr>
      </p:pic>
      <p:pic>
        <p:nvPicPr>
          <p:cNvPr id="190" name="Google Shape;190;g989dff566c_0_394"/>
          <p:cNvPicPr preferRelativeResize="0"/>
          <p:nvPr/>
        </p:nvPicPr>
        <p:blipFill rotWithShape="1">
          <a:blip r:embed="rId5">
            <a:alphaModFix/>
          </a:blip>
          <a:srcRect b="0" l="0" r="0" t="0"/>
          <a:stretch/>
        </p:blipFill>
        <p:spPr>
          <a:xfrm rot="-5400000">
            <a:off x="1459307" y="3374757"/>
            <a:ext cx="2303822" cy="766761"/>
          </a:xfrm>
          <a:prstGeom prst="rect">
            <a:avLst/>
          </a:prstGeom>
          <a:noFill/>
          <a:ln>
            <a:noFill/>
          </a:ln>
        </p:spPr>
      </p:pic>
      <p:sp>
        <p:nvSpPr>
          <p:cNvPr id="191" name="Google Shape;191;g989dff566c_0_394"/>
          <p:cNvSpPr txBox="1"/>
          <p:nvPr>
            <p:ph idx="12" type="sldNum"/>
          </p:nvPr>
        </p:nvSpPr>
        <p:spPr>
          <a:xfrm>
            <a:off x="10374284" y="6356350"/>
            <a:ext cx="9795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2019-09-25T09:37:53Z</dcterms:created>
  <dc:creator>Evangelia Athanasaki</dc:creator>
</cp:coreProperties>
</file>