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7"/>
  </p:notesMasterIdLst>
  <p:handoutMasterIdLst>
    <p:handoutMasterId r:id="rId18"/>
  </p:handoutMasterIdLst>
  <p:sldIdLst>
    <p:sldId id="256" r:id="rId3"/>
    <p:sldId id="270" r:id="rId4"/>
    <p:sldId id="285" r:id="rId5"/>
    <p:sldId id="268" r:id="rId6"/>
    <p:sldId id="269" r:id="rId7"/>
    <p:sldId id="278" r:id="rId8"/>
    <p:sldId id="279" r:id="rId9"/>
    <p:sldId id="273" r:id="rId10"/>
    <p:sldId id="280" r:id="rId11"/>
    <p:sldId id="275" r:id="rId12"/>
    <p:sldId id="286" r:id="rId13"/>
    <p:sldId id="287" r:id="rId14"/>
    <p:sldId id="282" r:id="rId15"/>
    <p:sldId id="257" r:id="rId16"/>
  </p:sldIdLst>
  <p:sldSz cx="9144000" cy="5143500" type="screen16x9"/>
  <p:notesSz cx="6797675" cy="9926638"/>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8B"/>
    <a:srgbClr val="D2072A"/>
    <a:srgbClr val="C00000"/>
    <a:srgbClr val="D7182A"/>
    <a:srgbClr val="C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948" autoAdjust="0"/>
  </p:normalViewPr>
  <p:slideViewPr>
    <p:cSldViewPr snapToGrid="0">
      <p:cViewPr varScale="1">
        <p:scale>
          <a:sx n="163" d="100"/>
          <a:sy n="163" d="100"/>
        </p:scale>
        <p:origin x="138" y="25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31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4.xml"/><Relationship Id="rId4" Type="http://schemas.openxmlformats.org/officeDocument/2006/relationships/image" Target="../media/image9.gi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9853DB-230B-4F3D-B9BF-250411BF9C4B}" type="datetimeFigureOut">
              <a:rPr lang="hr-HR" smtClean="0"/>
              <a:t>17.09.2020.</a:t>
            </a:fld>
            <a:endParaRPr lang="hr-H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4BA04F5-5F63-4D08-AD88-EB891A182B2F}" type="slidenum">
              <a:rPr lang="hr-HR" smtClean="0"/>
              <a:t>‹#›</a:t>
            </a:fld>
            <a:endParaRPr lang="hr-H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29196"/>
            <a:ext cx="685385" cy="270000"/>
          </a:xfrm>
          <a:prstGeom prst="rect">
            <a:avLst/>
          </a:prstGeom>
        </p:spPr>
      </p:pic>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48196"/>
            <a:ext cx="1107980" cy="432000"/>
          </a:xfrm>
          <a:prstGeom prst="rect">
            <a:avLst/>
          </a:prstGeom>
        </p:spPr>
      </p:pic>
    </p:spTree>
    <p:extLst>
      <p:ext uri="{BB962C8B-B14F-4D97-AF65-F5344CB8AC3E}">
        <p14:creationId xmlns:p14="http://schemas.microsoft.com/office/powerpoint/2010/main" val="367774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www.srce.unizg.hr/" TargetMode="External"/><Relationship Id="rId2" Type="http://schemas.openxmlformats.org/officeDocument/2006/relationships/image" Target="../media/image8.png"/><Relationship Id="rId1" Type="http://schemas.openxmlformats.org/officeDocument/2006/relationships/theme" Target="../theme/theme3.xml"/><Relationship Id="rId4" Type="http://schemas.openxmlformats.org/officeDocument/2006/relationships/image" Target="../media/image9.gi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DDF9046-B63C-4A32-BE1A-8D8BC0B360B6}" type="datetimeFigureOut">
              <a:rPr lang="hr-HR" smtClean="0"/>
              <a:t>17.09.2020.</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095B1D-EC5B-426D-9BEA-45F6C2B62C27}" type="slidenum">
              <a:rPr lang="hr-HR" smtClean="0"/>
              <a:t>‹#›</a:t>
            </a:fld>
            <a:endParaRPr lang="hr-H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424" y="9004812"/>
            <a:ext cx="685385" cy="270000"/>
          </a:xfrm>
          <a:prstGeom prst="rect">
            <a:avLst/>
          </a:prstGeom>
        </p:spPr>
      </p:pic>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72" y="8923812"/>
            <a:ext cx="1107980" cy="432000"/>
          </a:xfrm>
          <a:prstGeom prst="rect">
            <a:avLst/>
          </a:prstGeom>
        </p:spPr>
      </p:pic>
    </p:spTree>
    <p:extLst>
      <p:ext uri="{BB962C8B-B14F-4D97-AF65-F5344CB8AC3E}">
        <p14:creationId xmlns:p14="http://schemas.microsoft.com/office/powerpoint/2010/main" val="182036545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57095B1D-EC5B-426D-9BEA-45F6C2B62C27}" type="slidenum">
              <a:rPr lang="hr-HR" smtClean="0"/>
              <a:t>1</a:t>
            </a:fld>
            <a:endParaRPr lang="hr-HR"/>
          </a:p>
        </p:txBody>
      </p:sp>
    </p:spTree>
    <p:extLst>
      <p:ext uri="{BB962C8B-B14F-4D97-AF65-F5344CB8AC3E}">
        <p14:creationId xmlns:p14="http://schemas.microsoft.com/office/powerpoint/2010/main" val="30039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Živimo u doba ‘</a:t>
            </a:r>
            <a:r>
              <a:rPr lang="hr-HR" dirty="0" err="1"/>
              <a:t>big</a:t>
            </a:r>
            <a:r>
              <a:rPr lang="hr-HR" dirty="0"/>
              <a:t> data’. Modernu znanost karakteriziraju: pristup do sve veće količine podataka, povećana složenost istraživačkih projekata, povećana </a:t>
            </a:r>
            <a:r>
              <a:rPr lang="hr-HR" dirty="0" err="1" smtClean="0"/>
              <a:t>multi-disciplinarnost</a:t>
            </a:r>
            <a:r>
              <a:rPr lang="hr-HR" dirty="0" smtClean="0"/>
              <a:t> te </a:t>
            </a:r>
            <a:r>
              <a:rPr lang="hr-HR" dirty="0"/>
              <a:t>sve veća očekivanja okoline od znanosti.</a:t>
            </a:r>
          </a:p>
          <a:p>
            <a:r>
              <a:rPr lang="hr-HR" dirty="0"/>
              <a:t>Standardni ciklus podatkovnog-znanstvenika prikazan je na slici…planiranje-&gt;prikupljanje</a:t>
            </a:r>
          </a:p>
          <a:p>
            <a:r>
              <a:rPr lang="hr-HR" dirty="0"/>
              <a:t>Svoju prezentaciju ćemo stoga prilagoditi životnom ciklusu istraživačkih </a:t>
            </a:r>
            <a:r>
              <a:rPr lang="hr-HR" dirty="0" smtClean="0"/>
              <a:t>podataka</a:t>
            </a:r>
            <a:r>
              <a:rPr lang="hr-HR" baseline="0" dirty="0" smtClean="0"/>
              <a:t> t</a:t>
            </a:r>
            <a:r>
              <a:rPr lang="hr-HR" dirty="0" smtClean="0"/>
              <a:t>e vam u slijedećih par slajdova ukratko prezentirati kako vam Srce može pomoći u vašem znanstvenom životu…</a:t>
            </a:r>
          </a:p>
          <a:p>
            <a:r>
              <a:rPr lang="hr-HR" dirty="0" smtClean="0"/>
              <a:t>Konkretno</a:t>
            </a:r>
            <a:r>
              <a:rPr lang="hr-HR" dirty="0"/>
              <a:t>, kroz prikaz usluga naprednog </a:t>
            </a:r>
            <a:r>
              <a:rPr lang="hr-HR" dirty="0" smtClean="0"/>
              <a:t>računanja </a:t>
            </a:r>
            <a:r>
              <a:rPr lang="hr-HR" dirty="0"/>
              <a:t>i usluga upravljanja podacima vašeg istraživačkog rada.</a:t>
            </a:r>
          </a:p>
          <a:p>
            <a:r>
              <a:rPr lang="hr-HR" dirty="0" smtClean="0"/>
              <a:t>Usluge </a:t>
            </a:r>
            <a:r>
              <a:rPr lang="hr-HR" dirty="0"/>
              <a:t>su za vas besplatne </a:t>
            </a:r>
            <a:r>
              <a:rPr lang="hr-HR" dirty="0">
                <a:sym typeface="Wingdings" pitchFamily="2" charset="2"/>
              </a:rPr>
              <a:t></a:t>
            </a:r>
          </a:p>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5</a:t>
            </a:fld>
            <a:endParaRPr lang="hr-HR"/>
          </a:p>
        </p:txBody>
      </p:sp>
    </p:spTree>
    <p:extLst>
      <p:ext uri="{BB962C8B-B14F-4D97-AF65-F5344CB8AC3E}">
        <p14:creationId xmlns:p14="http://schemas.microsoft.com/office/powerpoint/2010/main" val="167553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Živimo u doba ‘</a:t>
            </a:r>
            <a:r>
              <a:rPr lang="hr-HR" dirty="0" err="1"/>
              <a:t>big</a:t>
            </a:r>
            <a:r>
              <a:rPr lang="hr-HR" dirty="0"/>
              <a:t> data’. Modernu znanost karakteriziraju: pristup do sve veće količine podataka, povećana složenost istraživačkih projekata, povećana </a:t>
            </a:r>
            <a:r>
              <a:rPr lang="hr-HR" dirty="0" err="1" smtClean="0"/>
              <a:t>multi-disciplinarnost</a:t>
            </a:r>
            <a:r>
              <a:rPr lang="hr-HR" dirty="0" smtClean="0"/>
              <a:t> te </a:t>
            </a:r>
            <a:r>
              <a:rPr lang="hr-HR" dirty="0"/>
              <a:t>sve veća očekivanja okoline od znanosti.</a:t>
            </a:r>
          </a:p>
          <a:p>
            <a:r>
              <a:rPr lang="hr-HR" dirty="0"/>
              <a:t>Standardni ciklus podatkovnog-znanstvenika prikazan je na slici…planiranje-&gt;prikupljanje</a:t>
            </a:r>
          </a:p>
          <a:p>
            <a:r>
              <a:rPr lang="hr-HR" dirty="0"/>
              <a:t>Svoju prezentaciju ćemo stoga prilagoditi životnom ciklusu istraživačkih </a:t>
            </a:r>
            <a:r>
              <a:rPr lang="hr-HR" dirty="0" smtClean="0"/>
              <a:t>podataka</a:t>
            </a:r>
            <a:r>
              <a:rPr lang="hr-HR" baseline="0" dirty="0" smtClean="0"/>
              <a:t> t</a:t>
            </a:r>
            <a:r>
              <a:rPr lang="hr-HR" dirty="0" smtClean="0"/>
              <a:t>e vam u slijedećih par slajdova ukratko prezentirati kako vam Srce može pomoći u vašem znanstvenom životu…</a:t>
            </a:r>
          </a:p>
          <a:p>
            <a:r>
              <a:rPr lang="hr-HR" dirty="0" smtClean="0"/>
              <a:t>Konkretno</a:t>
            </a:r>
            <a:r>
              <a:rPr lang="hr-HR" dirty="0"/>
              <a:t>, kroz prikaz usluga naprednog </a:t>
            </a:r>
            <a:r>
              <a:rPr lang="hr-HR" dirty="0" smtClean="0"/>
              <a:t>računanja </a:t>
            </a:r>
            <a:r>
              <a:rPr lang="hr-HR" dirty="0"/>
              <a:t>i usluga upravljanja podacima vašeg istraživačkog rada.</a:t>
            </a:r>
          </a:p>
          <a:p>
            <a:r>
              <a:rPr lang="hr-HR" dirty="0" smtClean="0"/>
              <a:t>Usluge </a:t>
            </a:r>
            <a:r>
              <a:rPr lang="hr-HR" dirty="0"/>
              <a:t>su za vas besplatne </a:t>
            </a:r>
            <a:r>
              <a:rPr lang="hr-HR" dirty="0">
                <a:sym typeface="Wingdings" pitchFamily="2" charset="2"/>
              </a:rPr>
              <a:t></a:t>
            </a:r>
          </a:p>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6</a:t>
            </a:fld>
            <a:endParaRPr lang="hr-HR"/>
          </a:p>
        </p:txBody>
      </p:sp>
    </p:spTree>
    <p:extLst>
      <p:ext uri="{BB962C8B-B14F-4D97-AF65-F5344CB8AC3E}">
        <p14:creationId xmlns:p14="http://schemas.microsoft.com/office/powerpoint/2010/main" val="15989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Živimo u doba ‘</a:t>
            </a:r>
            <a:r>
              <a:rPr lang="hr-HR" dirty="0" err="1"/>
              <a:t>big</a:t>
            </a:r>
            <a:r>
              <a:rPr lang="hr-HR" dirty="0"/>
              <a:t> data’. Modernu znanost karakteriziraju: pristup do sve veće količine podataka, povećana složenost istraživačkih projekata, povećana </a:t>
            </a:r>
            <a:r>
              <a:rPr lang="hr-HR" dirty="0" err="1" smtClean="0"/>
              <a:t>multi-disciplinarnost</a:t>
            </a:r>
            <a:r>
              <a:rPr lang="hr-HR" dirty="0" smtClean="0"/>
              <a:t> te </a:t>
            </a:r>
            <a:r>
              <a:rPr lang="hr-HR" dirty="0"/>
              <a:t>sve veća očekivanja okoline od znanosti.</a:t>
            </a:r>
          </a:p>
          <a:p>
            <a:r>
              <a:rPr lang="hr-HR" dirty="0"/>
              <a:t>Standardni ciklus podatkovnog-znanstvenika prikazan je na slici…planiranje-&gt;prikupljanje</a:t>
            </a:r>
          </a:p>
          <a:p>
            <a:r>
              <a:rPr lang="hr-HR" dirty="0"/>
              <a:t>Svoju prezentaciju ćemo stoga prilagoditi životnom ciklusu istraživačkih </a:t>
            </a:r>
            <a:r>
              <a:rPr lang="hr-HR" dirty="0" smtClean="0"/>
              <a:t>podataka</a:t>
            </a:r>
            <a:r>
              <a:rPr lang="hr-HR" baseline="0" dirty="0" smtClean="0"/>
              <a:t> t</a:t>
            </a:r>
            <a:r>
              <a:rPr lang="hr-HR" dirty="0" smtClean="0"/>
              <a:t>e vam u slijedećih par slajdova ukratko prezentirati kako vam Srce može pomoći u vašem znanstvenom životu…</a:t>
            </a:r>
          </a:p>
          <a:p>
            <a:r>
              <a:rPr lang="hr-HR" dirty="0" smtClean="0"/>
              <a:t>Konkretno</a:t>
            </a:r>
            <a:r>
              <a:rPr lang="hr-HR" dirty="0"/>
              <a:t>, kroz prikaz usluga naprednog </a:t>
            </a:r>
            <a:r>
              <a:rPr lang="hr-HR" dirty="0" smtClean="0"/>
              <a:t>računanja </a:t>
            </a:r>
            <a:r>
              <a:rPr lang="hr-HR" dirty="0"/>
              <a:t>i usluga upravljanja podacima vašeg istraživačkog rada.</a:t>
            </a:r>
          </a:p>
          <a:p>
            <a:r>
              <a:rPr lang="hr-HR" dirty="0" smtClean="0"/>
              <a:t>Usluge </a:t>
            </a:r>
            <a:r>
              <a:rPr lang="hr-HR" dirty="0"/>
              <a:t>su za vas besplatne </a:t>
            </a:r>
            <a:r>
              <a:rPr lang="hr-HR" dirty="0">
                <a:sym typeface="Wingdings" pitchFamily="2" charset="2"/>
              </a:rPr>
              <a:t></a:t>
            </a:r>
          </a:p>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7</a:t>
            </a:fld>
            <a:endParaRPr lang="hr-HR"/>
          </a:p>
        </p:txBody>
      </p:sp>
    </p:spTree>
    <p:extLst>
      <p:ext uri="{BB962C8B-B14F-4D97-AF65-F5344CB8AC3E}">
        <p14:creationId xmlns:p14="http://schemas.microsoft.com/office/powerpoint/2010/main" val="404806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A </a:t>
            </a:r>
            <a:r>
              <a:rPr lang="hr-HR" dirty="0" smtClean="0"/>
              <a:t>budućnost </a:t>
            </a:r>
            <a:r>
              <a:rPr lang="hr-HR" dirty="0"/>
              <a:t>je ..nadamo se ne tako daleka..</a:t>
            </a:r>
          </a:p>
          <a:p>
            <a:r>
              <a:rPr lang="hr-HR" dirty="0"/>
              <a:t>Gradimo e-infrastrukturu koja će odgovoriti budućim (podatkovnim) potrebama hrvatske znanosti i visokog </a:t>
            </a:r>
            <a:r>
              <a:rPr lang="hr-HR" dirty="0" smtClean="0"/>
              <a:t>obrazovanja</a:t>
            </a:r>
            <a:r>
              <a:rPr lang="hr-HR" dirty="0"/>
              <a:t>.</a:t>
            </a:r>
          </a:p>
          <a:p>
            <a:r>
              <a:rPr lang="hr-HR" dirty="0"/>
              <a:t>Sve komponente pa tako i napredne računalne (HPC i HTC) dići</a:t>
            </a:r>
            <a:r>
              <a:rPr lang="hr-HR" baseline="0" dirty="0"/>
              <a:t> red </a:t>
            </a:r>
            <a:r>
              <a:rPr lang="hr-HR" baseline="0" dirty="0" smtClean="0"/>
              <a:t>veličine... Na </a:t>
            </a:r>
            <a:r>
              <a:rPr lang="hr-HR" baseline="0" dirty="0"/>
              <a:t>Borongaju izgraditi data centar od 1MW!!</a:t>
            </a:r>
          </a:p>
          <a:p>
            <a:r>
              <a:rPr lang="hr-HR" baseline="0" dirty="0"/>
              <a:t>* Napomena: </a:t>
            </a:r>
            <a:r>
              <a:rPr lang="hr-HR" baseline="0" dirty="0" smtClean="0"/>
              <a:t>kašnjenje </a:t>
            </a:r>
            <a:r>
              <a:rPr lang="hr-HR" baseline="0" dirty="0"/>
              <a:t>zbog ponavljanja nabave radova na uređenju podatkovnih centara, sjedišta HR-ZOO, Novi planirani datum je Q3/2022 produkcija</a:t>
            </a:r>
          </a:p>
          <a:p>
            <a:r>
              <a:rPr lang="hr-HR" baseline="0" dirty="0"/>
              <a:t>napomenuti znanstveni SW</a:t>
            </a:r>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8</a:t>
            </a:fld>
            <a:endParaRPr lang="hr-HR"/>
          </a:p>
        </p:txBody>
      </p:sp>
    </p:spTree>
    <p:extLst>
      <p:ext uri="{BB962C8B-B14F-4D97-AF65-F5344CB8AC3E}">
        <p14:creationId xmlns:p14="http://schemas.microsoft.com/office/powerpoint/2010/main" val="93047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Živimo u doba ‘</a:t>
            </a:r>
            <a:r>
              <a:rPr lang="hr-HR" dirty="0" err="1"/>
              <a:t>big</a:t>
            </a:r>
            <a:r>
              <a:rPr lang="hr-HR" dirty="0"/>
              <a:t> data’. Modernu znanost karakteriziraju: pristup do sve veće količine podataka, povećana složenost istraživačkih projekata, povećana </a:t>
            </a:r>
            <a:r>
              <a:rPr lang="hr-HR" dirty="0" err="1" smtClean="0"/>
              <a:t>multi-disciplinarnost</a:t>
            </a:r>
            <a:r>
              <a:rPr lang="hr-HR" dirty="0" smtClean="0"/>
              <a:t> te </a:t>
            </a:r>
            <a:r>
              <a:rPr lang="hr-HR" dirty="0"/>
              <a:t>sve veća očekivanja okoline od znanosti.</a:t>
            </a:r>
          </a:p>
          <a:p>
            <a:r>
              <a:rPr lang="hr-HR" dirty="0"/>
              <a:t>Standardni ciklus podatkovnog-znanstvenika prikazan je na slici…planiranje-&gt;prikupljanje</a:t>
            </a:r>
          </a:p>
          <a:p>
            <a:r>
              <a:rPr lang="hr-HR" dirty="0"/>
              <a:t>Svoju prezentaciju ćemo stoga prilagoditi životnom ciklusu istraživačkih </a:t>
            </a:r>
            <a:r>
              <a:rPr lang="hr-HR" dirty="0" smtClean="0"/>
              <a:t>podataka</a:t>
            </a:r>
            <a:r>
              <a:rPr lang="hr-HR" baseline="0" dirty="0" smtClean="0"/>
              <a:t> t</a:t>
            </a:r>
            <a:r>
              <a:rPr lang="hr-HR" dirty="0" smtClean="0"/>
              <a:t>e vam u slijedećih par slajdova ukratko prezentirati kako vam Srce može pomoći u vašem znanstvenom životu…</a:t>
            </a:r>
          </a:p>
          <a:p>
            <a:r>
              <a:rPr lang="hr-HR" dirty="0" smtClean="0"/>
              <a:t>Konkretno</a:t>
            </a:r>
            <a:r>
              <a:rPr lang="hr-HR" dirty="0"/>
              <a:t>, kroz prikaz usluga naprednog </a:t>
            </a:r>
            <a:r>
              <a:rPr lang="hr-HR" dirty="0" smtClean="0"/>
              <a:t>računanja </a:t>
            </a:r>
            <a:r>
              <a:rPr lang="hr-HR" dirty="0"/>
              <a:t>i usluga upravljanja podacima vašeg istraživačkog rada.</a:t>
            </a:r>
          </a:p>
          <a:p>
            <a:r>
              <a:rPr lang="hr-HR" dirty="0" smtClean="0"/>
              <a:t>Usluge </a:t>
            </a:r>
            <a:r>
              <a:rPr lang="hr-HR" dirty="0"/>
              <a:t>su za vas besplatne </a:t>
            </a:r>
            <a:r>
              <a:rPr lang="hr-HR" dirty="0">
                <a:sym typeface="Wingdings" pitchFamily="2" charset="2"/>
              </a:rPr>
              <a:t></a:t>
            </a:r>
          </a:p>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9</a:t>
            </a:fld>
            <a:endParaRPr lang="hr-HR"/>
          </a:p>
        </p:txBody>
      </p:sp>
    </p:spTree>
    <p:extLst>
      <p:ext uri="{BB962C8B-B14F-4D97-AF65-F5344CB8AC3E}">
        <p14:creationId xmlns:p14="http://schemas.microsoft.com/office/powerpoint/2010/main" val="241487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10</a:t>
            </a:fld>
            <a:endParaRPr lang="hr-HR"/>
          </a:p>
        </p:txBody>
      </p:sp>
    </p:spTree>
    <p:extLst>
      <p:ext uri="{BB962C8B-B14F-4D97-AF65-F5344CB8AC3E}">
        <p14:creationId xmlns:p14="http://schemas.microsoft.com/office/powerpoint/2010/main" val="32610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charset="0"/>
              <a:buChar char="•"/>
            </a:pPr>
            <a:endParaRPr lang="hr-HR" sz="900" dirty="0"/>
          </a:p>
        </p:txBody>
      </p:sp>
      <p:sp>
        <p:nvSpPr>
          <p:cNvPr id="4" name="Slide Number Placeholder 3"/>
          <p:cNvSpPr>
            <a:spLocks noGrp="1"/>
          </p:cNvSpPr>
          <p:nvPr>
            <p:ph type="sldNum" sz="quarter" idx="10"/>
          </p:nvPr>
        </p:nvSpPr>
        <p:spPr/>
        <p:txBody>
          <a:bodyPr/>
          <a:lstStyle/>
          <a:p>
            <a:fld id="{57095B1D-EC5B-426D-9BEA-45F6C2B62C27}" type="slidenum">
              <a:rPr lang="hr-HR" smtClean="0"/>
              <a:pPr/>
              <a:t>13</a:t>
            </a:fld>
            <a:endParaRPr lang="hr-HR"/>
          </a:p>
        </p:txBody>
      </p:sp>
    </p:spTree>
    <p:extLst>
      <p:ext uri="{BB962C8B-B14F-4D97-AF65-F5344CB8AC3E}">
        <p14:creationId xmlns:p14="http://schemas.microsoft.com/office/powerpoint/2010/main" val="183447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creativecommons.org/licenses/by-nc/4.0/deed.hr" TargetMode="External"/><Relationship Id="rId3" Type="http://schemas.openxmlformats.org/officeDocument/2006/relationships/image" Target="../media/image1.png"/><Relationship Id="rId7" Type="http://schemas.openxmlformats.org/officeDocument/2006/relationships/hyperlink" Target="http://www.srce.unizg.hr/oa-and-oer"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hyperlink" Target="creativecommons.org/licenses/by-nc/4.0/deed.en" TargetMode="External"/><Relationship Id="rId5" Type="http://schemas.openxmlformats.org/officeDocument/2006/relationships/hyperlink" Target="http://www.srce.unizg.hr/en" TargetMode="External"/><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solidFill>
                  <a:srgbClr val="C00000"/>
                </a:solidFill>
              </a:defRPr>
            </a:lvl1pPr>
          </a:lstStyle>
          <a:p>
            <a:r>
              <a:rPr lang="en-US" smtClean="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i="0">
                <a:solidFill>
                  <a:schemeClr val="tx1"/>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271158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7080272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846"/>
            <a:ext cx="1971675" cy="4358879"/>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1732177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slovni slaj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 y="-1"/>
            <a:ext cx="9317545" cy="5203179"/>
          </a:xfrm>
          <a:prstGeom prst="rect">
            <a:avLst/>
          </a:prstGeom>
        </p:spPr>
      </p:pic>
    </p:spTree>
    <p:extLst>
      <p:ext uri="{BB962C8B-B14F-4D97-AF65-F5344CB8AC3E}">
        <p14:creationId xmlns:p14="http://schemas.microsoft.com/office/powerpoint/2010/main" val="3447818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D2072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400">
                <a:solidFill>
                  <a:schemeClr val="bg1"/>
                </a:solidFill>
              </a:defRPr>
            </a:lvl1pPr>
          </a:lstStyle>
          <a:p>
            <a:r>
              <a:rPr lang="en-US" dirty="0" smtClean="0"/>
              <a:t>Click to edit Master title style</a:t>
            </a:r>
            <a:endParaRPr lang="hr-HR"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smtClean="0"/>
              <a:t>Click to edit Master subtitle style</a:t>
            </a:r>
            <a:endParaRPr lang="hr-H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86" y="4302000"/>
            <a:ext cx="9158997" cy="665567"/>
          </a:xfrm>
          <a:prstGeom prst="rect">
            <a:avLst/>
          </a:prstGeom>
        </p:spPr>
      </p:pic>
    </p:spTree>
    <p:extLst>
      <p:ext uri="{BB962C8B-B14F-4D97-AF65-F5344CB8AC3E}">
        <p14:creationId xmlns:p14="http://schemas.microsoft.com/office/powerpoint/2010/main" val="127281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dnji slajd">
    <p:spTree>
      <p:nvGrpSpPr>
        <p:cNvPr id="1" name=""/>
        <p:cNvGrpSpPr/>
        <p:nvPr/>
      </p:nvGrpSpPr>
      <p:grpSpPr>
        <a:xfrm>
          <a:off x="0" y="0"/>
          <a:ext cx="0" cy="0"/>
          <a:chOff x="0" y="0"/>
          <a:chExt cx="0" cy="0"/>
        </a:xfrm>
      </p:grpSpPr>
      <p:sp>
        <p:nvSpPr>
          <p:cNvPr id="11" name="Title 1"/>
          <p:cNvSpPr>
            <a:spLocks noGrp="1"/>
          </p:cNvSpPr>
          <p:nvPr>
            <p:ph type="ctrTitle"/>
          </p:nvPr>
        </p:nvSpPr>
        <p:spPr>
          <a:xfrm>
            <a:off x="1143000" y="372914"/>
            <a:ext cx="6858000" cy="1376581"/>
          </a:xfrm>
        </p:spPr>
        <p:txBody>
          <a:bodyPr anchor="b">
            <a:normAutofit/>
          </a:bodyPr>
          <a:lstStyle>
            <a:lvl1pPr algn="ctr">
              <a:defRPr sz="2025" baseline="0">
                <a:solidFill>
                  <a:srgbClr val="C00000"/>
                </a:solidFill>
              </a:defRPr>
            </a:lvl1pPr>
          </a:lstStyle>
          <a:p>
            <a:r>
              <a:rPr lang="en-US" dirty="0" smtClean="0"/>
              <a:t>Click to edit Master title style</a:t>
            </a:r>
            <a:endParaRPr lang="hr-HR" dirty="0"/>
          </a:p>
        </p:txBody>
      </p:sp>
      <p:sp>
        <p:nvSpPr>
          <p:cNvPr id="14" name="Subtitle 2"/>
          <p:cNvSpPr>
            <a:spLocks noGrp="1"/>
          </p:cNvSpPr>
          <p:nvPr>
            <p:ph type="subTitle" idx="1"/>
          </p:nvPr>
        </p:nvSpPr>
        <p:spPr>
          <a:xfrm>
            <a:off x="1143000" y="1959747"/>
            <a:ext cx="6858000" cy="759391"/>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smtClean="0"/>
              <a:t>Click to edit Master subtitle style</a:t>
            </a:r>
            <a:endParaRPr lang="hr-HR" dirty="0" smtClean="0"/>
          </a:p>
        </p:txBody>
      </p:sp>
      <p:sp>
        <p:nvSpPr>
          <p:cNvPr id="20"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smtClean="0"/>
              <a:t>www.srce.unizg.hr</a:t>
            </a:r>
            <a:endParaRPr lang="hr-HR"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000" y="4752000"/>
            <a:ext cx="962609" cy="3240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sp>
        <p:nvSpPr>
          <p:cNvPr id="31" name="TextBox 30"/>
          <p:cNvSpPr txBox="1"/>
          <p:nvPr userDrawn="1"/>
        </p:nvSpPr>
        <p:spPr>
          <a:xfrm>
            <a:off x="5785047" y="2939603"/>
            <a:ext cx="2700000" cy="692497"/>
          </a:xfrm>
          <a:prstGeom prst="rect">
            <a:avLst/>
          </a:prstGeom>
          <a:noFill/>
        </p:spPr>
        <p:txBody>
          <a:bodyPr wrap="square" lIns="0" tIns="0" rIns="0" bIns="0" rtlCol="0">
            <a:spAutoFit/>
          </a:bodyPr>
          <a:lstStyle/>
          <a:p>
            <a:pPr algn="just"/>
            <a:r>
              <a:rPr lang="hr-HR" sz="900" b="0" kern="1200" dirty="0" smtClean="0">
                <a:solidFill>
                  <a:schemeClr val="tx1"/>
                </a:solidFill>
                <a:effectLst/>
                <a:latin typeface="Arial" panose="020B0604020202020204" pitchFamily="34" charset="0"/>
                <a:ea typeface="+mn-ea"/>
                <a:cs typeface="Arial" panose="020B0604020202020204" pitchFamily="34" charset="0"/>
              </a:rPr>
              <a:t>A</a:t>
            </a:r>
            <a:r>
              <a:rPr lang="en-US" sz="900" b="0" kern="1200" dirty="0" err="1" smtClean="0">
                <a:solidFill>
                  <a:schemeClr val="tx1"/>
                </a:solidFill>
                <a:effectLst/>
                <a:latin typeface="Arial" panose="020B0604020202020204" pitchFamily="34" charset="0"/>
                <a:ea typeface="+mn-ea"/>
                <a:cs typeface="Arial" panose="020B0604020202020204" pitchFamily="34" charset="0"/>
              </a:rPr>
              <a:t>ccording</a:t>
            </a:r>
            <a:r>
              <a:rPr lang="en-US" sz="900" b="0" kern="1200" dirty="0" smtClean="0">
                <a:solidFill>
                  <a:schemeClr val="tx1"/>
                </a:solidFill>
                <a:effectLst/>
                <a:latin typeface="Arial" panose="020B0604020202020204" pitchFamily="34" charset="0"/>
                <a:ea typeface="+mn-ea"/>
                <a:cs typeface="Arial" panose="020B0604020202020204" pitchFamily="34" charset="0"/>
              </a:rPr>
              <a:t> to the Open Access Policy,</a:t>
            </a:r>
            <a:r>
              <a:rPr lang="hr-HR" sz="900" b="0" kern="1200" dirty="0" smtClean="0">
                <a:solidFill>
                  <a:schemeClr val="tx1"/>
                </a:solidFill>
                <a:effectLst/>
                <a:latin typeface="Arial" panose="020B0604020202020204" pitchFamily="34" charset="0"/>
                <a:ea typeface="+mn-ea"/>
                <a:cs typeface="Arial" panose="020B0604020202020204" pitchFamily="34" charset="0"/>
              </a:rPr>
              <a:t> Srce ensures that </a:t>
            </a:r>
            <a:r>
              <a:rPr lang="en-US" sz="900" b="0" kern="1200" dirty="0" smtClean="0">
                <a:solidFill>
                  <a:schemeClr val="tx1"/>
                </a:solidFill>
                <a:effectLst/>
                <a:latin typeface="Arial" panose="020B0604020202020204" pitchFamily="34" charset="0"/>
                <a:ea typeface="+mn-ea"/>
                <a:cs typeface="Arial" panose="020B0604020202020204" pitchFamily="34" charset="0"/>
              </a:rPr>
              <a:t>all research data made by </a:t>
            </a:r>
            <a:r>
              <a:rPr lang="en-US" sz="9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900" b="0" kern="1200" dirty="0" smtClean="0">
                <a:solidFill>
                  <a:schemeClr val="tx1"/>
                </a:solidFill>
                <a:effectLst/>
                <a:latin typeface="Arial" panose="020B0604020202020204" pitchFamily="34" charset="0"/>
                <a:ea typeface="+mn-ea"/>
                <a:cs typeface="Arial" panose="020B0604020202020204" pitchFamily="34" charset="0"/>
              </a:rPr>
              <a:t> is accessible and free to use by the general public, especially educational and professional information and content derived from the actions and work of </a:t>
            </a:r>
            <a:r>
              <a:rPr lang="en-US" sz="900" b="0" kern="1200" dirty="0" err="1" smtClean="0">
                <a:solidFill>
                  <a:schemeClr val="tx1"/>
                </a:solidFill>
                <a:effectLst/>
                <a:latin typeface="Arial" panose="020B0604020202020204" pitchFamily="34" charset="0"/>
                <a:ea typeface="+mn-ea"/>
                <a:cs typeface="Arial" panose="020B0604020202020204" pitchFamily="34" charset="0"/>
              </a:rPr>
              <a:t>Srce</a:t>
            </a:r>
            <a:r>
              <a:rPr lang="en-US" sz="900" b="0" kern="1200" dirty="0" smtClean="0">
                <a:solidFill>
                  <a:schemeClr val="tx1"/>
                </a:solidFill>
                <a:effectLst/>
                <a:latin typeface="Arial" panose="020B0604020202020204" pitchFamily="34" charset="0"/>
                <a:ea typeface="+mn-ea"/>
                <a:cs typeface="Arial" panose="020B0604020202020204" pitchFamily="34" charset="0"/>
              </a:rPr>
              <a:t>.</a:t>
            </a:r>
            <a:endParaRPr lang="hr-HR" sz="900" b="0" kern="1200" dirty="0" smtClean="0">
              <a:solidFill>
                <a:srgbClr val="CC3C00"/>
              </a:solidFill>
              <a:effectLst/>
              <a:latin typeface="Arial" panose="020B0604020202020204" pitchFamily="34" charset="0"/>
              <a:ea typeface="+mn-ea"/>
              <a:cs typeface="Arial" panose="020B0604020202020204" pitchFamily="34" charset="0"/>
            </a:endParaRPr>
          </a:p>
        </p:txBody>
      </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76047" y="4036254"/>
            <a:ext cx="918000" cy="362758"/>
          </a:xfrm>
          <a:prstGeom prst="rect">
            <a:avLst/>
          </a:prstGeom>
        </p:spPr>
      </p:pic>
      <p:sp>
        <p:nvSpPr>
          <p:cNvPr id="33" name="TextBox 32"/>
          <p:cNvSpPr txBox="1"/>
          <p:nvPr userDrawn="1"/>
        </p:nvSpPr>
        <p:spPr>
          <a:xfrm>
            <a:off x="2448570" y="3074486"/>
            <a:ext cx="2762250" cy="415498"/>
          </a:xfrm>
          <a:prstGeom prst="rect">
            <a:avLst/>
          </a:prstGeom>
          <a:noFill/>
        </p:spPr>
        <p:txBody>
          <a:bodyPr wrap="square" lIns="0" tIns="0" rIns="0" bIns="0" rtlCol="0">
            <a:spAutoFit/>
          </a:bodyPr>
          <a:lstStyle/>
          <a:p>
            <a:r>
              <a:rPr lang="en-US" sz="900" b="0" kern="1200" dirty="0" smtClean="0">
                <a:solidFill>
                  <a:schemeClr val="tx1"/>
                </a:solidFill>
                <a:effectLst/>
                <a:latin typeface="Arial" panose="020B0604020202020204" pitchFamily="34" charset="0"/>
                <a:ea typeface="+mn-ea"/>
                <a:cs typeface="Arial" panose="020B0604020202020204" pitchFamily="34" charset="0"/>
              </a:rPr>
              <a:t>This material is available under the International Creative Commons License 4.0</a:t>
            </a:r>
            <a:r>
              <a:rPr lang="hr-HR" sz="900" b="0" kern="1200" dirty="0" smtClean="0">
                <a:solidFill>
                  <a:schemeClr val="tx1"/>
                </a:solidFill>
                <a:effectLst/>
                <a:latin typeface="Arial" panose="020B0604020202020204" pitchFamily="34" charset="0"/>
                <a:ea typeface="+mn-ea"/>
                <a:cs typeface="Arial" panose="020B0604020202020204" pitchFamily="34" charset="0"/>
              </a:rPr>
              <a:t> </a:t>
            </a:r>
            <a:r>
              <a:rPr lang="en-US" sz="900" b="0" i="1" kern="1200" dirty="0" smtClean="0">
                <a:solidFill>
                  <a:schemeClr val="tx1"/>
                </a:solidFill>
                <a:effectLst/>
                <a:latin typeface="Arial" panose="020B0604020202020204" pitchFamily="34" charset="0"/>
                <a:ea typeface="+mn-ea"/>
                <a:cs typeface="Arial" panose="020B0604020202020204" pitchFamily="34" charset="0"/>
              </a:rPr>
              <a:t>Attribution-</a:t>
            </a:r>
            <a:r>
              <a:rPr lang="en-US" sz="900" b="0" i="1" kern="1200" dirty="0" err="1" smtClean="0">
                <a:solidFill>
                  <a:schemeClr val="tx1"/>
                </a:solidFill>
                <a:effectLst/>
                <a:latin typeface="Arial" panose="020B0604020202020204" pitchFamily="34" charset="0"/>
                <a:ea typeface="+mn-ea"/>
                <a:cs typeface="Arial" panose="020B0604020202020204" pitchFamily="34" charset="0"/>
              </a:rPr>
              <a:t>NonCommercial</a:t>
            </a:r>
            <a:r>
              <a:rPr lang="en-US" sz="900" b="0" kern="1200" dirty="0" smtClean="0">
                <a:solidFill>
                  <a:schemeClr val="tx1"/>
                </a:solidFill>
                <a:effectLst/>
                <a:latin typeface="Arial" panose="020B0604020202020204" pitchFamily="34" charset="0"/>
                <a:ea typeface="+mn-ea"/>
                <a:cs typeface="Arial" panose="020B0604020202020204" pitchFamily="34" charset="0"/>
              </a:rPr>
              <a:t>.</a:t>
            </a:r>
            <a:endParaRPr lang="hr-HR" sz="900" b="1" u="none" kern="1200" dirty="0" smtClean="0">
              <a:solidFill>
                <a:srgbClr val="CC3C00"/>
              </a:solidFill>
              <a:effectLst/>
              <a:latin typeface="Arial" panose="020B0604020202020204" pitchFamily="34" charset="0"/>
              <a:ea typeface="+mn-ea"/>
              <a:cs typeface="Arial" panose="020B0604020202020204" pitchFamily="34" charset="0"/>
            </a:endParaRPr>
          </a:p>
        </p:txBody>
      </p:sp>
      <p:sp>
        <p:nvSpPr>
          <p:cNvPr id="34" name="TextBox 33"/>
          <p:cNvSpPr txBox="1"/>
          <p:nvPr userDrawn="1"/>
        </p:nvSpPr>
        <p:spPr>
          <a:xfrm>
            <a:off x="851406" y="3655950"/>
            <a:ext cx="1370888" cy="230832"/>
          </a:xfrm>
          <a:prstGeom prst="rect">
            <a:avLst/>
          </a:prstGeom>
          <a:noFill/>
        </p:spPr>
        <p:txBody>
          <a:bodyPr wrap="none" rtlCol="0">
            <a:spAutoFit/>
          </a:bodyPr>
          <a:lstStyle/>
          <a:p>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5"/>
              </a:rPr>
              <a:t>www.srce.unizg.hr/</a:t>
            </a:r>
            <a:r>
              <a:rPr lang="hr-HR" sz="900" b="1" u="none" kern="1200" dirty="0" err="1" smtClean="0">
                <a:solidFill>
                  <a:srgbClr val="CC3C00"/>
                </a:solidFill>
                <a:effectLst/>
                <a:latin typeface="Arial" panose="020B0604020202020204" pitchFamily="34" charset="0"/>
                <a:ea typeface="+mn-ea"/>
                <a:cs typeface="Arial" panose="020B0604020202020204" pitchFamily="34" charset="0"/>
                <a:hlinkClick r:id="rId5"/>
              </a:rPr>
              <a:t>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5" name="Rectangle 34"/>
          <p:cNvSpPr/>
          <p:nvPr userDrawn="1"/>
        </p:nvSpPr>
        <p:spPr>
          <a:xfrm>
            <a:off x="2400939" y="3655951"/>
            <a:ext cx="2871300" cy="230832"/>
          </a:xfrm>
          <a:prstGeom prst="rect">
            <a:avLst/>
          </a:prstGeom>
        </p:spPr>
        <p:txBody>
          <a:bodyPr wrap="none">
            <a:spAutoFit/>
          </a:bodyPr>
          <a:lstStyle/>
          <a:p>
            <a:pPr algn="ctr"/>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6" action="ppaction://hlinkfile"/>
              </a:rPr>
              <a:t>creativecommons.org/licenses/by-nc/4.0/deed.en</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sp>
        <p:nvSpPr>
          <p:cNvPr id="36" name="Rectangle 35"/>
          <p:cNvSpPr/>
          <p:nvPr userDrawn="1"/>
        </p:nvSpPr>
        <p:spPr>
          <a:xfrm>
            <a:off x="6218771" y="3622596"/>
            <a:ext cx="1832554" cy="230832"/>
          </a:xfrm>
          <a:prstGeom prst="rect">
            <a:avLst/>
          </a:prstGeom>
        </p:spPr>
        <p:txBody>
          <a:bodyPr wrap="none">
            <a:spAutoFit/>
          </a:bodyPr>
          <a:lstStyle/>
          <a:p>
            <a:pPr algn="ctr"/>
            <a:r>
              <a:rPr lang="hr-HR" sz="900" b="1" u="none" kern="1200" dirty="0" smtClean="0">
                <a:solidFill>
                  <a:srgbClr val="CC3C00"/>
                </a:solidFill>
                <a:effectLst/>
                <a:latin typeface="Arial" panose="020B0604020202020204" pitchFamily="34" charset="0"/>
                <a:ea typeface="+mn-ea"/>
                <a:cs typeface="Arial" panose="020B0604020202020204" pitchFamily="34" charset="0"/>
                <a:hlinkClick r:id="rId7"/>
              </a:rPr>
              <a:t>www.srce.unizg.hr/oa-and-oer</a:t>
            </a:r>
            <a:endParaRPr lang="hr-HR" sz="900" b="1" u="none" kern="1200" dirty="0">
              <a:solidFill>
                <a:srgbClr val="CC3C00"/>
              </a:solidFill>
              <a:effectLst/>
              <a:latin typeface="Arial" panose="020B0604020202020204" pitchFamily="34" charset="0"/>
              <a:ea typeface="+mn-ea"/>
              <a:cs typeface="Arial" panose="020B0604020202020204" pitchFamily="34" charset="0"/>
            </a:endParaRPr>
          </a:p>
        </p:txBody>
      </p:sp>
      <p:pic>
        <p:nvPicPr>
          <p:cNvPr id="37" name="Picture 2" descr="http://mirrors.creativecommons.org/presskit/buttons/88x31/png/by-nc.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366674" y="4075012"/>
            <a:ext cx="926042" cy="324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gkurtovic\Desktop\SRCE_logo_s_potpisom_engl.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90316" y="3001531"/>
            <a:ext cx="1435096" cy="55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429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sp>
        <p:nvSpPr>
          <p:cNvPr id="4" name="Date Placeholder 3"/>
          <p:cNvSpPr>
            <a:spLocks noGrp="1"/>
          </p:cNvSpPr>
          <p:nvPr>
            <p:ph type="dt" sz="half" idx="10"/>
          </p:nvPr>
        </p:nvSpPr>
        <p:spPr/>
        <p:txBody>
          <a:bodyPr/>
          <a:lstStyle/>
          <a:p>
            <a:endParaRPr lang="hr-HR"/>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
        <p:nvSpPr>
          <p:cNvPr id="8"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750" i="1">
                <a:solidFill>
                  <a:schemeClr val="tx1">
                    <a:tint val="75000"/>
                  </a:schemeClr>
                </a:solidFill>
                <a:latin typeface="Arial" panose="020B0604020202020204" pitchFamily="34" charset="0"/>
                <a:cs typeface="Arial" panose="020B0604020202020204" pitchFamily="34" charset="0"/>
              </a:defRPr>
            </a:lvl1pPr>
          </a:lstStyle>
          <a:p>
            <a:endParaRPr lang="hr-HR" dirty="0"/>
          </a:p>
        </p:txBody>
      </p:sp>
    </p:spTree>
    <p:extLst>
      <p:ext uri="{BB962C8B-B14F-4D97-AF65-F5344CB8AC3E}">
        <p14:creationId xmlns:p14="http://schemas.microsoft.com/office/powerpoint/2010/main" val="1776533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9"/>
            <a:ext cx="7886700" cy="2139553"/>
          </a:xfrm>
        </p:spPr>
        <p:txBody>
          <a:bodyPr anchor="b"/>
          <a:lstStyle>
            <a:lvl1pPr>
              <a:defRPr sz="3375"/>
            </a:lvl1pPr>
          </a:lstStyle>
          <a:p>
            <a:r>
              <a:rPr lang="en-US" smtClean="0"/>
              <a:t>Click to edit Master title style</a:t>
            </a:r>
            <a:endParaRPr lang="hr-HR"/>
          </a:p>
        </p:txBody>
      </p:sp>
      <p:sp>
        <p:nvSpPr>
          <p:cNvPr id="3" name="Text Placeholder 2"/>
          <p:cNvSpPr>
            <a:spLocks noGrp="1"/>
          </p:cNvSpPr>
          <p:nvPr>
            <p:ph type="body" idx="1"/>
          </p:nvPr>
        </p:nvSpPr>
        <p:spPr>
          <a:xfrm>
            <a:off x="623889" y="3442101"/>
            <a:ext cx="7886700"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037534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
        <p:nvSpPr>
          <p:cNvPr id="3" name="Content Placeholder 2"/>
          <p:cNvSpPr>
            <a:spLocks noGrp="1"/>
          </p:cNvSpPr>
          <p:nvPr>
            <p:ph sz="half" idx="1"/>
          </p:nvPr>
        </p:nvSpPr>
        <p:spPr>
          <a:xfrm>
            <a:off x="628651"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29151"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52462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7886700" cy="994172"/>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29154" y="1260872"/>
            <a:ext cx="3887391"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4" y="1878807"/>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979139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1638032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8976363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smtClean="0"/>
              <a:t>Click to edit Master title style</a:t>
            </a:r>
            <a:endParaRPr lang="hr-HR"/>
          </a:p>
        </p:txBody>
      </p:sp>
      <p:sp>
        <p:nvSpPr>
          <p:cNvPr id="3" name="Content Placeholder 2"/>
          <p:cNvSpPr>
            <a:spLocks noGrp="1"/>
          </p:cNvSpPr>
          <p:nvPr>
            <p:ph idx="1"/>
          </p:nvPr>
        </p:nvSpPr>
        <p:spPr>
          <a:xfrm>
            <a:off x="3887391" y="740574"/>
            <a:ext cx="4629151"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2537831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1800"/>
            </a:lvl1pPr>
          </a:lstStyle>
          <a:p>
            <a:r>
              <a:rPr lang="en-US" smtClean="0"/>
              <a:t>Click to edit Master title style</a:t>
            </a:r>
            <a:endParaRPr lang="hr-HR"/>
          </a:p>
        </p:txBody>
      </p:sp>
      <p:sp>
        <p:nvSpPr>
          <p:cNvPr id="3" name="Picture Placeholder 2"/>
          <p:cNvSpPr>
            <a:spLocks noGrp="1"/>
          </p:cNvSpPr>
          <p:nvPr>
            <p:ph type="pic" idx="1"/>
          </p:nvPr>
        </p:nvSpPr>
        <p:spPr>
          <a:xfrm>
            <a:off x="3887391" y="740574"/>
            <a:ext cx="4629151"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smtClean="0"/>
              <a:t>Click icon to add picture</a:t>
            </a:r>
            <a:endParaRPr lang="hr-H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8F875A55-2F1E-4FC3-883D-C1990A1E687D}" type="slidenum">
              <a:rPr lang="hr-HR" smtClean="0"/>
              <a:t>‹#›</a:t>
            </a:fld>
            <a:endParaRPr lang="hr-HR"/>
          </a:p>
        </p:txBody>
      </p:sp>
    </p:spTree>
    <p:extLst>
      <p:ext uri="{BB962C8B-B14F-4D97-AF65-F5344CB8AC3E}">
        <p14:creationId xmlns:p14="http://schemas.microsoft.com/office/powerpoint/2010/main" val="3042216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2"/>
          </p:nvPr>
        </p:nvSpPr>
        <p:spPr>
          <a:xfrm>
            <a:off x="7473331" y="4765340"/>
            <a:ext cx="932215" cy="270000"/>
          </a:xfrm>
          <a:prstGeom prst="rect">
            <a:avLst/>
          </a:prstGeom>
        </p:spPr>
        <p:txBody>
          <a:bodyPr vert="horz" lIns="91440" tIns="45720" rIns="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endParaRPr lang="hr-HR" dirty="0"/>
          </a:p>
        </p:txBody>
      </p:sp>
      <p:sp>
        <p:nvSpPr>
          <p:cNvPr id="5" name="Footer Placeholder 4"/>
          <p:cNvSpPr>
            <a:spLocks noGrp="1"/>
          </p:cNvSpPr>
          <p:nvPr>
            <p:ph type="ftr" sz="quarter" idx="3"/>
          </p:nvPr>
        </p:nvSpPr>
        <p:spPr>
          <a:xfrm>
            <a:off x="1587269" y="4765340"/>
            <a:ext cx="5778731" cy="270000"/>
          </a:xfrm>
          <a:prstGeom prst="rect">
            <a:avLst/>
          </a:prstGeom>
        </p:spPr>
        <p:txBody>
          <a:bodyPr vert="horz" lIns="91440" tIns="45720" rIns="91440" bIns="45720" rtlCol="0" anchor="ctr"/>
          <a:lstStyle>
            <a:lvl1pPr algn="ctr">
              <a:defRPr sz="1200" b="0" i="0">
                <a:solidFill>
                  <a:schemeClr val="tx1"/>
                </a:solidFill>
                <a:latin typeface="Arial" panose="020B0604020202020204" pitchFamily="34" charset="0"/>
                <a:cs typeface="Arial" panose="020B0604020202020204" pitchFamily="34" charset="0"/>
              </a:defRPr>
            </a:lvl1pPr>
          </a:lstStyle>
          <a:p>
            <a:r>
              <a:rPr lang="hr-HR" dirty="0" smtClean="0"/>
              <a:t>www.srce.unizg.hr</a:t>
            </a:r>
            <a:endParaRPr lang="hr-HR" dirty="0"/>
          </a:p>
        </p:txBody>
      </p:sp>
      <p:sp>
        <p:nvSpPr>
          <p:cNvPr id="6" name="Slide Number Placeholder 5"/>
          <p:cNvSpPr>
            <a:spLocks noGrp="1"/>
          </p:cNvSpPr>
          <p:nvPr>
            <p:ph type="sldNum" sz="quarter" idx="4"/>
          </p:nvPr>
        </p:nvSpPr>
        <p:spPr>
          <a:xfrm>
            <a:off x="8515352" y="4766434"/>
            <a:ext cx="628649" cy="270000"/>
          </a:xfrm>
          <a:prstGeom prst="rect">
            <a:avLst/>
          </a:prstGeom>
        </p:spPr>
        <p:txBody>
          <a:bodyPr vert="horz" lIns="91440" tIns="45720" rIns="18000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8F875A55-2F1E-4FC3-883D-C1990A1E687D}" type="slidenum">
              <a:rPr lang="hr-HR" smtClean="0"/>
              <a:pPr/>
              <a:t>‹#›</a:t>
            </a:fld>
            <a:endParaRPr lang="hr-HR"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0400" y="4302000"/>
            <a:ext cx="9200294" cy="66856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6097" y="4752000"/>
            <a:ext cx="856432" cy="288262"/>
          </a:xfrm>
          <a:prstGeom prst="rect">
            <a:avLst/>
          </a:prstGeom>
        </p:spPr>
      </p:pic>
    </p:spTree>
    <p:extLst>
      <p:ext uri="{BB962C8B-B14F-4D97-AF65-F5344CB8AC3E}">
        <p14:creationId xmlns:p14="http://schemas.microsoft.com/office/powerpoint/2010/main" val="1370111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hr-HR"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dirty="0"/>
          </a:p>
        </p:txBody>
      </p:sp>
      <p:sp>
        <p:nvSpPr>
          <p:cNvPr id="4" name="Date Placeholder 3"/>
          <p:cNvSpPr>
            <a:spLocks noGrp="1"/>
          </p:cNvSpPr>
          <p:nvPr>
            <p:ph type="dt" sz="half" idx="2"/>
          </p:nvPr>
        </p:nvSpPr>
        <p:spPr>
          <a:xfrm>
            <a:off x="6825983" y="4765500"/>
            <a:ext cx="810000" cy="270000"/>
          </a:xfrm>
          <a:prstGeom prst="rect">
            <a:avLst/>
          </a:prstGeom>
        </p:spPr>
        <p:txBody>
          <a:bodyPr vert="horz" lIns="91440" tIns="45720" rIns="9144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endParaRPr lang="hr-HR" dirty="0">
              <a:solidFill>
                <a:prstClr val="black">
                  <a:tint val="75000"/>
                </a:prstClr>
              </a:solidFill>
            </a:endParaRPr>
          </a:p>
        </p:txBody>
      </p:sp>
      <p:sp>
        <p:nvSpPr>
          <p:cNvPr id="5" name="Footer Placeholder 4"/>
          <p:cNvSpPr>
            <a:spLocks noGrp="1"/>
          </p:cNvSpPr>
          <p:nvPr>
            <p:ph type="ftr" sz="quarter" idx="3"/>
          </p:nvPr>
        </p:nvSpPr>
        <p:spPr>
          <a:xfrm>
            <a:off x="829777" y="4765340"/>
            <a:ext cx="5926839" cy="270000"/>
          </a:xfrm>
          <a:prstGeom prst="rect">
            <a:avLst/>
          </a:prstGeom>
        </p:spPr>
        <p:txBody>
          <a:bodyPr vert="horz" lIns="91440" tIns="45720" rIns="91440" bIns="45720" rtlCol="0" anchor="ctr"/>
          <a:lstStyle>
            <a:lvl1pPr algn="l">
              <a:defRPr sz="675">
                <a:solidFill>
                  <a:schemeClr val="tx1">
                    <a:tint val="75000"/>
                  </a:schemeClr>
                </a:solidFill>
                <a:latin typeface="Arial" panose="020B0604020202020204" pitchFamily="34" charset="0"/>
                <a:cs typeface="Arial" panose="020B0604020202020204" pitchFamily="34" charset="0"/>
              </a:defRPr>
            </a:lvl1pPr>
          </a:lstStyle>
          <a:p>
            <a:endParaRPr lang="hr-HR" dirty="0">
              <a:solidFill>
                <a:prstClr val="black">
                  <a:tint val="75000"/>
                </a:prstClr>
              </a:solidFill>
            </a:endParaRPr>
          </a:p>
        </p:txBody>
      </p:sp>
      <p:sp>
        <p:nvSpPr>
          <p:cNvPr id="6" name="Slide Number Placeholder 5"/>
          <p:cNvSpPr>
            <a:spLocks noGrp="1"/>
          </p:cNvSpPr>
          <p:nvPr>
            <p:ph type="sldNum" sz="quarter" idx="4"/>
          </p:nvPr>
        </p:nvSpPr>
        <p:spPr>
          <a:xfrm>
            <a:off x="7705352" y="4765340"/>
            <a:ext cx="810000" cy="270000"/>
          </a:xfrm>
          <a:prstGeom prst="rect">
            <a:avLst/>
          </a:prstGeom>
        </p:spPr>
        <p:txBody>
          <a:bodyPr vert="horz" lIns="91440" tIns="45720" rIns="0" bIns="45720" rtlCol="0" anchor="ctr"/>
          <a:lstStyle>
            <a:lvl1pPr algn="r">
              <a:defRPr sz="675">
                <a:solidFill>
                  <a:schemeClr val="tx1">
                    <a:tint val="75000"/>
                  </a:schemeClr>
                </a:solidFill>
                <a:latin typeface="Arial" panose="020B0604020202020204" pitchFamily="34" charset="0"/>
                <a:cs typeface="Arial" panose="020B0604020202020204" pitchFamily="34" charset="0"/>
              </a:defRPr>
            </a:lvl1pPr>
          </a:lstStyle>
          <a:p>
            <a:fld id="{8F875A55-2F1E-4FC3-883D-C1990A1E687D}" type="slidenum">
              <a:rPr lang="hr-HR" smtClean="0">
                <a:solidFill>
                  <a:prstClr val="black">
                    <a:tint val="75000"/>
                  </a:prstClr>
                </a:solidFill>
              </a:rPr>
              <a:pPr/>
              <a:t>‹#›</a:t>
            </a:fld>
            <a:endParaRPr lang="hr-HR" dirty="0">
              <a:solidFill>
                <a:prstClr val="black">
                  <a:tint val="75000"/>
                </a:prstClr>
              </a:solidFill>
            </a:endParaRPr>
          </a:p>
        </p:txBody>
      </p:sp>
    </p:spTree>
    <p:extLst>
      <p:ext uri="{BB962C8B-B14F-4D97-AF65-F5344CB8AC3E}">
        <p14:creationId xmlns:p14="http://schemas.microsoft.com/office/powerpoint/2010/main" val="4076296714"/>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Lst>
  <p:timing>
    <p:tnLst>
      <p:par>
        <p:cTn id="1" dur="indefinite" restart="never" nodeType="tmRoot"/>
      </p:par>
    </p:tnLst>
  </p:timing>
  <p:hf sldNum="0" hdr="0" ftr="0" dt="0"/>
  <p:txStyles>
    <p:title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p:titleStyle>
    <p:body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sr-Latn-R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hyperlink" Target="https://dabar.srce.hr/repozitoriji/" TargetMode="External"/><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rce.unizg.hr/isabel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srce.unizg.hr/cro-ng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srce.unizg.hr/pu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15446" y="3055301"/>
            <a:ext cx="4586524" cy="1065692"/>
          </a:xfrm>
          <a:prstGeom prst="rect">
            <a:avLst/>
          </a:prstGeom>
        </p:spPr>
        <p:txBody>
          <a:bodyPr vert="horz" lIns="91440" tIns="45720" rIns="91440" bIns="45720" rtlCol="0" anchor="ctr">
            <a:normAutofit fontScale="97500"/>
          </a:bodyPr>
          <a:lstStyle>
            <a:lvl1pPr algn="l" defTabSz="514337" rtl="0" eaLnBrk="1" latinLnBrk="0" hangingPunct="1">
              <a:lnSpc>
                <a:spcPct val="90000"/>
              </a:lnSpc>
              <a:spcBef>
                <a:spcPct val="0"/>
              </a:spcBef>
              <a:buNone/>
              <a:defRPr sz="2025" b="1" kern="1200" baseline="0">
                <a:solidFill>
                  <a:srgbClr val="C00000"/>
                </a:solidFill>
                <a:latin typeface="Arial" panose="020B0604020202020204" pitchFamily="34" charset="0"/>
                <a:ea typeface="+mj-ea"/>
                <a:cs typeface="Arial" panose="020B0604020202020204" pitchFamily="34" charset="0"/>
              </a:defRPr>
            </a:lvl1pPr>
          </a:lstStyle>
          <a:p>
            <a:r>
              <a:rPr lang="en-US" sz="2400" dirty="0">
                <a:solidFill>
                  <a:schemeClr val="bg1"/>
                </a:solidFill>
              </a:rPr>
              <a:t>Role of national </a:t>
            </a:r>
            <a:r>
              <a:rPr lang="en-US" sz="2400" dirty="0" smtClean="0">
                <a:solidFill>
                  <a:schemeClr val="bg1"/>
                </a:solidFill>
              </a:rPr>
              <a:t/>
            </a:r>
            <a:br>
              <a:rPr lang="en-US" sz="2400" dirty="0" smtClean="0">
                <a:solidFill>
                  <a:schemeClr val="bg1"/>
                </a:solidFill>
              </a:rPr>
            </a:br>
            <a:r>
              <a:rPr lang="en-US" sz="2400" dirty="0" smtClean="0">
                <a:solidFill>
                  <a:schemeClr val="bg1"/>
                </a:solidFill>
              </a:rPr>
              <a:t>e-Infrastructure </a:t>
            </a:r>
            <a:r>
              <a:rPr lang="en-US" sz="2400" dirty="0">
                <a:solidFill>
                  <a:schemeClr val="bg1"/>
                </a:solidFill>
              </a:rPr>
              <a:t>in OS</a:t>
            </a:r>
            <a:endParaRPr lang="hr-HR" sz="2400" dirty="0">
              <a:solidFill>
                <a:schemeClr val="bg1"/>
              </a:solidFill>
            </a:endParaRPr>
          </a:p>
        </p:txBody>
      </p:sp>
      <p:sp>
        <p:nvSpPr>
          <p:cNvPr id="5" name="TextBox 4"/>
          <p:cNvSpPr txBox="1"/>
          <p:nvPr/>
        </p:nvSpPr>
        <p:spPr>
          <a:xfrm>
            <a:off x="215446" y="4120993"/>
            <a:ext cx="4533672" cy="830997"/>
          </a:xfrm>
          <a:prstGeom prst="rect">
            <a:avLst/>
          </a:prstGeom>
          <a:noFill/>
        </p:spPr>
        <p:txBody>
          <a:bodyPr wrap="square" rtlCol="0">
            <a:spAutoFit/>
          </a:bodyPr>
          <a:lstStyle/>
          <a:p>
            <a:r>
              <a:rPr lang="hr-HR" sz="1200" dirty="0">
                <a:solidFill>
                  <a:schemeClr val="bg1"/>
                </a:solidFill>
                <a:latin typeface="Arial" panose="020B0604020202020204" pitchFamily="34" charset="0"/>
                <a:cs typeface="Arial" panose="020B0604020202020204" pitchFamily="34" charset="0"/>
              </a:rPr>
              <a:t>Emir </a:t>
            </a:r>
            <a:r>
              <a:rPr lang="hr-HR" sz="1200" dirty="0" err="1">
                <a:solidFill>
                  <a:schemeClr val="bg1"/>
                </a:solidFill>
                <a:latin typeface="Arial" panose="020B0604020202020204" pitchFamily="34" charset="0"/>
                <a:cs typeface="Arial" panose="020B0604020202020204" pitchFamily="34" charset="0"/>
              </a:rPr>
              <a:t>Imamagić</a:t>
            </a:r>
            <a:r>
              <a:rPr lang="hr-HR" sz="1200" dirty="0">
                <a:solidFill>
                  <a:schemeClr val="bg1"/>
                </a:solidFill>
                <a:latin typeface="Arial" panose="020B0604020202020204" pitchFamily="34" charset="0"/>
                <a:cs typeface="Arial" panose="020B0604020202020204" pitchFamily="34" charset="0"/>
              </a:rPr>
              <a:t>, Srce, </a:t>
            </a:r>
            <a:r>
              <a:rPr lang="en-US" sz="1200" dirty="0">
                <a:solidFill>
                  <a:schemeClr val="bg1"/>
                </a:solidFill>
                <a:latin typeface="Arial" panose="020B0604020202020204" pitchFamily="34" charset="0"/>
                <a:cs typeface="Arial" panose="020B0604020202020204" pitchFamily="34" charset="0"/>
              </a:rPr>
              <a:t>Head of Computer Systems Department</a:t>
            </a:r>
            <a:r>
              <a:rPr lang="hr-HR" sz="1200" dirty="0">
                <a:solidFill>
                  <a:schemeClr val="bg1"/>
                </a:solidFill>
                <a:latin typeface="Arial" panose="020B0604020202020204" pitchFamily="34" charset="0"/>
                <a:cs typeface="Arial" panose="020B0604020202020204" pitchFamily="34" charset="0"/>
              </a:rPr>
              <a:t/>
            </a:r>
            <a:br>
              <a:rPr lang="hr-HR" sz="1200" dirty="0">
                <a:solidFill>
                  <a:schemeClr val="bg1"/>
                </a:solidFill>
                <a:latin typeface="Arial" panose="020B0604020202020204" pitchFamily="34" charset="0"/>
                <a:cs typeface="Arial" panose="020B0604020202020204" pitchFamily="34" charset="0"/>
              </a:rPr>
            </a:br>
            <a:endParaRPr lang="hr-HR" sz="1200" i="1" dirty="0">
              <a:solidFill>
                <a:schemeClr val="bg1"/>
              </a:solidFill>
              <a:latin typeface="Arial" panose="020B0604020202020204" pitchFamily="34" charset="0"/>
              <a:cs typeface="Arial" panose="020B0604020202020204" pitchFamily="34" charset="0"/>
            </a:endParaRPr>
          </a:p>
          <a:p>
            <a:r>
              <a:rPr lang="en-US" sz="1200" i="1" dirty="0">
                <a:solidFill>
                  <a:schemeClr val="bg1"/>
                </a:solidFill>
                <a:latin typeface="Arial" panose="020B0604020202020204" pitchFamily="34" charset="0"/>
                <a:cs typeface="Arial" panose="020B0604020202020204" pitchFamily="34" charset="0"/>
              </a:rPr>
              <a:t>National Capacity Building Webinar Croatia</a:t>
            </a:r>
            <a:r>
              <a:rPr lang="en-GB" sz="1200" dirty="0">
                <a:solidFill>
                  <a:schemeClr val="bg1"/>
                </a:solidFill>
                <a:latin typeface="Arial" panose="020B0604020202020204" pitchFamily="34" charset="0"/>
                <a:cs typeface="Arial" panose="020B0604020202020204" pitchFamily="34" charset="0"/>
              </a:rPr>
              <a:t>, PUBMET2020 Conference, </a:t>
            </a:r>
            <a:r>
              <a:rPr lang="en-US" sz="1200" dirty="0">
                <a:solidFill>
                  <a:schemeClr val="bg1"/>
                </a:solidFill>
                <a:latin typeface="Arial" panose="020B0604020202020204" pitchFamily="34" charset="0"/>
                <a:cs typeface="Arial" panose="020B0604020202020204" pitchFamily="34" charset="0"/>
              </a:rPr>
              <a:t>September 16 2020</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246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7947" y="1921877"/>
            <a:ext cx="2072064" cy="1152768"/>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00704">
            <a:off x="6590073" y="2207131"/>
            <a:ext cx="1369358" cy="761826"/>
          </a:xfrm>
          <a:prstGeom prst="rect">
            <a:avLst/>
          </a:prstGeom>
        </p:spPr>
      </p:pic>
      <p:grpSp>
        <p:nvGrpSpPr>
          <p:cNvPr id="43" name="Group 42"/>
          <p:cNvGrpSpPr/>
          <p:nvPr/>
        </p:nvGrpSpPr>
        <p:grpSpPr>
          <a:xfrm>
            <a:off x="292267" y="1091161"/>
            <a:ext cx="3506367" cy="3035711"/>
            <a:chOff x="97397" y="1001221"/>
            <a:chExt cx="3506367" cy="3035711"/>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97" y="1001221"/>
              <a:ext cx="2365200" cy="1655053"/>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312" y="1563412"/>
              <a:ext cx="2366553" cy="165600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057" y="2380932"/>
              <a:ext cx="2366554" cy="1656000"/>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7312" y="1001679"/>
              <a:ext cx="2366552" cy="1656000"/>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0542" y="1594743"/>
              <a:ext cx="2366553" cy="1656000"/>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7210" y="2232780"/>
              <a:ext cx="2366554" cy="1656000"/>
            </a:xfrm>
            <a:prstGeom prst="rect">
              <a:avLst/>
            </a:prstGeom>
          </p:spPr>
        </p:pic>
      </p:grpSp>
      <p:sp>
        <p:nvSpPr>
          <p:cNvPr id="3" name="Content Placeholder 2"/>
          <p:cNvSpPr>
            <a:spLocks noGrp="1"/>
          </p:cNvSpPr>
          <p:nvPr>
            <p:ph idx="1"/>
          </p:nvPr>
        </p:nvSpPr>
        <p:spPr>
          <a:xfrm>
            <a:off x="504570" y="4307298"/>
            <a:ext cx="5246369" cy="356937"/>
          </a:xfrm>
          <a:solidFill>
            <a:schemeClr val="bg1"/>
          </a:solidFill>
        </p:spPr>
        <p:txBody>
          <a:bodyPr>
            <a:normAutofit/>
          </a:bodyPr>
          <a:lstStyle/>
          <a:p>
            <a:pPr marL="0" indent="0">
              <a:buNone/>
            </a:pPr>
            <a:r>
              <a:rPr lang="hr-HR" dirty="0">
                <a:hlinkClick r:id="rId10"/>
              </a:rPr>
              <a:t>https://dabar.srce.hr/repozitoriji/</a:t>
            </a:r>
            <a:endParaRPr lang="hr-HR" dirty="0"/>
          </a:p>
          <a:p>
            <a:endParaRPr lang="hr-HR" dirty="0"/>
          </a:p>
        </p:txBody>
      </p:sp>
      <p:sp>
        <p:nvSpPr>
          <p:cNvPr id="45" name="Content Placeholder 2"/>
          <p:cNvSpPr txBox="1">
            <a:spLocks/>
          </p:cNvSpPr>
          <p:nvPr/>
        </p:nvSpPr>
        <p:spPr>
          <a:xfrm>
            <a:off x="3071873" y="1050017"/>
            <a:ext cx="3121223" cy="3592702"/>
          </a:xfrm>
          <a:prstGeom prst="rect">
            <a:avLst/>
          </a:prstGeom>
          <a:solidFill>
            <a:schemeClr val="bg1"/>
          </a:solidFill>
        </p:spPr>
        <p:txBody>
          <a:bodyPr vert="horz" lIns="91440" tIns="45720" rIns="91440" bIns="45720" rtlCol="0">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smtClean="0">
                <a:latin typeface="Arial" charset="0"/>
                <a:cs typeface="Arial" charset="0"/>
              </a:rPr>
              <a:t>N</a:t>
            </a:r>
            <a:r>
              <a:rPr lang="hr-HR" sz="1400" dirty="0" err="1" smtClean="0">
                <a:latin typeface="Arial" charset="0"/>
                <a:cs typeface="Arial" charset="0"/>
              </a:rPr>
              <a:t>ational</a:t>
            </a:r>
            <a:r>
              <a:rPr lang="hr-HR" sz="1400" dirty="0" smtClean="0">
                <a:latin typeface="Arial" charset="0"/>
                <a:cs typeface="Arial" charset="0"/>
              </a:rPr>
              <a:t> </a:t>
            </a:r>
            <a:r>
              <a:rPr lang="hr-HR" sz="1400" dirty="0" err="1">
                <a:latin typeface="Arial" charset="0"/>
                <a:cs typeface="Arial" charset="0"/>
              </a:rPr>
              <a:t>platform</a:t>
            </a:r>
            <a:r>
              <a:rPr lang="hr-HR" sz="1400" dirty="0">
                <a:latin typeface="Arial" charset="0"/>
                <a:cs typeface="Arial" charset="0"/>
              </a:rPr>
              <a:t> for </a:t>
            </a:r>
            <a:r>
              <a:rPr lang="hr-HR" sz="1400" dirty="0" err="1">
                <a:latin typeface="Arial" charset="0"/>
                <a:cs typeface="Arial" charset="0"/>
              </a:rPr>
              <a:t>repositories</a:t>
            </a:r>
            <a:r>
              <a:rPr lang="hr-HR" sz="1400" dirty="0">
                <a:latin typeface="Arial" charset="0"/>
                <a:cs typeface="Arial" charset="0"/>
              </a:rPr>
              <a:t> </a:t>
            </a:r>
            <a:r>
              <a:rPr lang="hr-HR" sz="1400" dirty="0" err="1">
                <a:latin typeface="Arial" charset="0"/>
                <a:cs typeface="Arial" charset="0"/>
              </a:rPr>
              <a:t>and</a:t>
            </a:r>
            <a:r>
              <a:rPr lang="hr-HR" sz="1400" dirty="0">
                <a:latin typeface="Arial" charset="0"/>
                <a:cs typeface="Arial" charset="0"/>
              </a:rPr>
              <a:t> </a:t>
            </a:r>
            <a:r>
              <a:rPr lang="hr-HR" sz="1400" dirty="0" err="1">
                <a:latin typeface="Arial" charset="0"/>
                <a:cs typeface="Arial" charset="0"/>
              </a:rPr>
              <a:t>archives</a:t>
            </a:r>
            <a:r>
              <a:rPr lang="hr-HR" sz="1400" dirty="0">
                <a:latin typeface="Arial" charset="0"/>
                <a:cs typeface="Arial" charset="0"/>
              </a:rPr>
              <a:t> </a:t>
            </a:r>
            <a:r>
              <a:rPr lang="hr-HR" sz="1400" dirty="0" err="1">
                <a:latin typeface="Arial" charset="0"/>
                <a:cs typeface="Arial" charset="0"/>
              </a:rPr>
              <a:t>with</a:t>
            </a:r>
            <a:r>
              <a:rPr lang="hr-HR" sz="1400" dirty="0">
                <a:latin typeface="Arial" charset="0"/>
                <a:cs typeface="Arial" charset="0"/>
              </a:rPr>
              <a:t> </a:t>
            </a:r>
            <a:r>
              <a:rPr lang="hr-HR" sz="1400" dirty="0" err="1">
                <a:latin typeface="Arial" charset="0"/>
                <a:cs typeface="Arial" charset="0"/>
              </a:rPr>
              <a:t>the</a:t>
            </a:r>
            <a:r>
              <a:rPr lang="hr-HR" sz="1400" dirty="0">
                <a:latin typeface="Arial" charset="0"/>
                <a:cs typeface="Arial" charset="0"/>
              </a:rPr>
              <a:t> </a:t>
            </a:r>
            <a:r>
              <a:rPr lang="hr-HR" sz="1400" dirty="0" err="1">
                <a:latin typeface="Arial" charset="0"/>
                <a:cs typeface="Arial" charset="0"/>
              </a:rPr>
              <a:t>support</a:t>
            </a:r>
            <a:r>
              <a:rPr lang="hr-HR" sz="1400" dirty="0">
                <a:latin typeface="Arial" charset="0"/>
                <a:cs typeface="Arial" charset="0"/>
              </a:rPr>
              <a:t> for </a:t>
            </a:r>
            <a:r>
              <a:rPr lang="hr-HR" sz="1400" dirty="0" err="1">
                <a:latin typeface="Arial" charset="0"/>
                <a:cs typeface="Arial" charset="0"/>
              </a:rPr>
              <a:t>research</a:t>
            </a:r>
            <a:r>
              <a:rPr lang="hr-HR" sz="1400" dirty="0">
                <a:latin typeface="Arial" charset="0"/>
                <a:cs typeface="Arial" charset="0"/>
              </a:rPr>
              <a:t> data </a:t>
            </a:r>
            <a:r>
              <a:rPr lang="hr-HR" sz="1400" dirty="0" err="1">
                <a:latin typeface="Arial" charset="0"/>
                <a:cs typeface="Arial" charset="0"/>
              </a:rPr>
              <a:t>sharing</a:t>
            </a:r>
            <a:endParaRPr lang="hr-HR" sz="1400" dirty="0">
              <a:latin typeface="Arial" charset="0"/>
              <a:cs typeface="Arial" charset="0"/>
            </a:endParaRPr>
          </a:p>
          <a:p>
            <a:r>
              <a:rPr lang="en-US" dirty="0" smtClean="0"/>
              <a:t>Objects</a:t>
            </a:r>
          </a:p>
          <a:p>
            <a:pPr lvl="1"/>
            <a:r>
              <a:rPr lang="en-US" dirty="0" smtClean="0"/>
              <a:t>Papers published in proceedings</a:t>
            </a:r>
            <a:endParaRPr lang="hr-HR" dirty="0"/>
          </a:p>
          <a:p>
            <a:pPr lvl="1"/>
            <a:r>
              <a:rPr lang="en-US" dirty="0" smtClean="0"/>
              <a:t>Book chapters</a:t>
            </a:r>
            <a:endParaRPr lang="hr-HR" dirty="0"/>
          </a:p>
          <a:p>
            <a:pPr lvl="1"/>
            <a:r>
              <a:rPr lang="en-US" dirty="0" smtClean="0"/>
              <a:t>Conference abstracts and presentations</a:t>
            </a:r>
            <a:endParaRPr lang="hr-HR" dirty="0"/>
          </a:p>
          <a:p>
            <a:pPr lvl="1"/>
            <a:r>
              <a:rPr lang="en-US" dirty="0" smtClean="0"/>
              <a:t>Other documents</a:t>
            </a:r>
            <a:r>
              <a:rPr lang="hr-HR" dirty="0" smtClean="0"/>
              <a:t>: </a:t>
            </a:r>
            <a:r>
              <a:rPr lang="en-US" dirty="0" smtClean="0"/>
              <a:t>project proposals</a:t>
            </a:r>
            <a:r>
              <a:rPr lang="hr-HR" dirty="0" smtClean="0"/>
              <a:t>, </a:t>
            </a:r>
            <a:r>
              <a:rPr lang="en-US" dirty="0" smtClean="0"/>
              <a:t>plans</a:t>
            </a:r>
            <a:r>
              <a:rPr lang="hr-HR" dirty="0" smtClean="0"/>
              <a:t>, </a:t>
            </a:r>
            <a:r>
              <a:rPr lang="en-US" dirty="0" smtClean="0"/>
              <a:t>reports </a:t>
            </a:r>
            <a:r>
              <a:rPr lang="hr-HR" dirty="0" smtClean="0"/>
              <a:t>(</a:t>
            </a:r>
            <a:r>
              <a:rPr lang="en-US" dirty="0" smtClean="0"/>
              <a:t>technical</a:t>
            </a:r>
            <a:r>
              <a:rPr lang="hr-HR" dirty="0" smtClean="0"/>
              <a:t>, </a:t>
            </a:r>
            <a:r>
              <a:rPr lang="en-US" dirty="0" smtClean="0"/>
              <a:t>project</a:t>
            </a:r>
            <a:r>
              <a:rPr lang="hr-HR" dirty="0" smtClean="0"/>
              <a:t>), </a:t>
            </a:r>
            <a:r>
              <a:rPr lang="en-US" dirty="0" smtClean="0"/>
              <a:t>technical documentation</a:t>
            </a:r>
            <a:r>
              <a:rPr lang="hr-HR" dirty="0" smtClean="0"/>
              <a:t>,</a:t>
            </a:r>
            <a:r>
              <a:rPr lang="en-US" dirty="0" smtClean="0"/>
              <a:t> studies</a:t>
            </a:r>
            <a:r>
              <a:rPr lang="hr-HR" dirty="0" smtClean="0"/>
              <a:t>,...</a:t>
            </a:r>
            <a:endParaRPr lang="hr-HR" dirty="0"/>
          </a:p>
          <a:p>
            <a:pPr lvl="1"/>
            <a:r>
              <a:rPr lang="en-US" dirty="0" smtClean="0"/>
              <a:t>Research data</a:t>
            </a:r>
            <a:endParaRPr lang="hr-HR" dirty="0"/>
          </a:p>
          <a:p>
            <a:pPr lvl="1"/>
            <a:r>
              <a:rPr lang="en-US" dirty="0" smtClean="0"/>
              <a:t>Educational material</a:t>
            </a:r>
            <a:endParaRPr lang="hr-HR" dirty="0"/>
          </a:p>
          <a:p>
            <a:pPr lvl="1"/>
            <a:r>
              <a:rPr lang="en-US" dirty="0" err="1" smtClean="0"/>
              <a:t>Undegraduate</a:t>
            </a:r>
            <a:r>
              <a:rPr lang="en-US" dirty="0" smtClean="0"/>
              <a:t> </a:t>
            </a:r>
            <a:r>
              <a:rPr lang="en-US" dirty="0"/>
              <a:t>and master's </a:t>
            </a:r>
            <a:r>
              <a:rPr lang="en-US" dirty="0" smtClean="0"/>
              <a:t>theses, dissertations</a:t>
            </a:r>
            <a:endParaRPr lang="hr-HR" dirty="0"/>
          </a:p>
          <a:p>
            <a:pPr lvl="1"/>
            <a:r>
              <a:rPr lang="en-US" dirty="0" smtClean="0"/>
              <a:t>Art </a:t>
            </a:r>
            <a:r>
              <a:rPr lang="hr-HR" dirty="0" smtClean="0"/>
              <a:t>(</a:t>
            </a:r>
            <a:r>
              <a:rPr lang="en-US" dirty="0" smtClean="0"/>
              <a:t>photography</a:t>
            </a:r>
            <a:r>
              <a:rPr lang="hr-HR" dirty="0" smtClean="0"/>
              <a:t>, </a:t>
            </a:r>
            <a:r>
              <a:rPr lang="hr-HR" dirty="0"/>
              <a:t>audio </a:t>
            </a:r>
            <a:r>
              <a:rPr lang="en-US" dirty="0" smtClean="0"/>
              <a:t>and</a:t>
            </a:r>
            <a:r>
              <a:rPr lang="en-US" dirty="0"/>
              <a:t> </a:t>
            </a:r>
            <a:r>
              <a:rPr lang="en-US" dirty="0" smtClean="0"/>
              <a:t>video</a:t>
            </a:r>
            <a:r>
              <a:rPr lang="hr-HR" dirty="0" smtClean="0"/>
              <a:t>)</a:t>
            </a:r>
            <a:endParaRPr lang="hr-HR" dirty="0"/>
          </a:p>
          <a:p>
            <a:endParaRPr lang="hr-HR" dirty="0"/>
          </a:p>
          <a:p>
            <a:r>
              <a:rPr lang="hr-HR" b="1" dirty="0" smtClean="0"/>
              <a:t>1</a:t>
            </a:r>
            <a:r>
              <a:rPr lang="en-US" b="1" dirty="0" smtClean="0"/>
              <a:t>42</a:t>
            </a:r>
            <a:r>
              <a:rPr lang="hr-HR" b="1" dirty="0" smtClean="0"/>
              <a:t> </a:t>
            </a:r>
            <a:r>
              <a:rPr lang="en-US" b="1" dirty="0" smtClean="0"/>
              <a:t>repositories</a:t>
            </a:r>
            <a:r>
              <a:rPr lang="hr-HR" b="1" dirty="0" smtClean="0"/>
              <a:t>, 1</a:t>
            </a:r>
            <a:r>
              <a:rPr lang="en-US" b="1" dirty="0" smtClean="0"/>
              <a:t>29</a:t>
            </a:r>
            <a:r>
              <a:rPr lang="hr-HR" b="1" dirty="0" smtClean="0"/>
              <a:t>.000</a:t>
            </a:r>
            <a:r>
              <a:rPr lang="hr-HR" b="1" dirty="0"/>
              <a:t>+ </a:t>
            </a:r>
            <a:r>
              <a:rPr lang="en-US" b="1" dirty="0" smtClean="0"/>
              <a:t>objects</a:t>
            </a:r>
            <a:endParaRPr lang="hr-HR" b="1" dirty="0"/>
          </a:p>
        </p:txBody>
      </p:sp>
      <p:grpSp>
        <p:nvGrpSpPr>
          <p:cNvPr id="5" name="Google Shape;255;p3"/>
          <p:cNvGrpSpPr/>
          <p:nvPr/>
        </p:nvGrpSpPr>
        <p:grpSpPr>
          <a:xfrm>
            <a:off x="6003936" y="899410"/>
            <a:ext cx="3061114" cy="3024877"/>
            <a:chOff x="3145437" y="1472"/>
            <a:chExt cx="3843724" cy="3769375"/>
          </a:xfrm>
        </p:grpSpPr>
        <p:sp>
          <p:nvSpPr>
            <p:cNvPr id="6" name="Google Shape;256;p3"/>
            <p:cNvSpPr/>
            <p:nvPr/>
          </p:nvSpPr>
          <p:spPr>
            <a:xfrm>
              <a:off x="4628117" y="14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7" name="Google Shape;257;p3"/>
            <p:cNvSpPr txBox="1"/>
            <p:nvPr/>
          </p:nvSpPr>
          <p:spPr>
            <a:xfrm>
              <a:off x="4723194" y="128339"/>
              <a:ext cx="693412" cy="595744"/>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Plan</a:t>
              </a:r>
              <a:endParaRPr sz="1000" dirty="0"/>
            </a:p>
          </p:txBody>
        </p:sp>
        <p:sp>
          <p:nvSpPr>
            <p:cNvPr id="8" name="Google Shape;258;p3"/>
            <p:cNvSpPr/>
            <p:nvPr/>
          </p:nvSpPr>
          <p:spPr>
            <a:xfrm rot="1542857">
              <a:off x="5538887" y="575858"/>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9" name="Google Shape;259;p3"/>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0" name="Google Shape;260;p3"/>
            <p:cNvSpPr/>
            <p:nvPr/>
          </p:nvSpPr>
          <p:spPr>
            <a:xfrm>
              <a:off x="5817134" y="5740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1" name="Google Shape;261;p3"/>
            <p:cNvSpPr txBox="1"/>
            <p:nvPr/>
          </p:nvSpPr>
          <p:spPr>
            <a:xfrm>
              <a:off x="5855701" y="643867"/>
              <a:ext cx="810115" cy="7269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Create</a:t>
              </a:r>
              <a:endParaRPr sz="1000" dirty="0"/>
            </a:p>
          </p:txBody>
        </p:sp>
        <p:sp>
          <p:nvSpPr>
            <p:cNvPr id="12" name="Google Shape;262;p3"/>
            <p:cNvSpPr/>
            <p:nvPr/>
          </p:nvSpPr>
          <p:spPr>
            <a:xfrm rot="4628571">
              <a:off x="6284718" y="1501887"/>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3" name="Google Shape;263;p3"/>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4" name="Google Shape;264;p3"/>
            <p:cNvSpPr/>
            <p:nvPr/>
          </p:nvSpPr>
          <p:spPr>
            <a:xfrm>
              <a:off x="6110797" y="186069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5" name="Google Shape;265;p3"/>
            <p:cNvSpPr txBox="1"/>
            <p:nvPr/>
          </p:nvSpPr>
          <p:spPr>
            <a:xfrm>
              <a:off x="6239430" y="198932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Process</a:t>
              </a:r>
              <a:endParaRPr sz="1000" dirty="0"/>
            </a:p>
          </p:txBody>
        </p:sp>
        <p:sp>
          <p:nvSpPr>
            <p:cNvPr id="16" name="Google Shape;266;p3"/>
            <p:cNvSpPr/>
            <p:nvPr/>
          </p:nvSpPr>
          <p:spPr>
            <a:xfrm rot="7714286">
              <a:off x="6025738" y="2662371"/>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7" name="Google Shape;267;p3"/>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8" name="Google Shape;268;p3"/>
            <p:cNvSpPr/>
            <p:nvPr/>
          </p:nvSpPr>
          <p:spPr>
            <a:xfrm>
              <a:off x="5287972" y="289248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9" name="Google Shape;269;p3"/>
            <p:cNvSpPr txBox="1"/>
            <p:nvPr/>
          </p:nvSpPr>
          <p:spPr>
            <a:xfrm>
              <a:off x="541660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Analyze</a:t>
              </a:r>
              <a:endParaRPr sz="1000" dirty="0"/>
            </a:p>
          </p:txBody>
        </p:sp>
        <p:sp>
          <p:nvSpPr>
            <p:cNvPr id="20" name="Google Shape;270;p3"/>
            <p:cNvSpPr/>
            <p:nvPr/>
          </p:nvSpPr>
          <p:spPr>
            <a:xfrm rot="10800000">
              <a:off x="4956963" y="3183442"/>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1" name="Google Shape;271;p3"/>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2" name="Google Shape;272;p3"/>
            <p:cNvSpPr/>
            <p:nvPr/>
          </p:nvSpPr>
          <p:spPr>
            <a:xfrm>
              <a:off x="396826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3" name="Google Shape;273;p3"/>
            <p:cNvSpPr txBox="1"/>
            <p:nvPr/>
          </p:nvSpPr>
          <p:spPr>
            <a:xfrm>
              <a:off x="409689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Preserve</a:t>
              </a:r>
              <a:endParaRPr sz="1000" dirty="0"/>
            </a:p>
          </p:txBody>
        </p:sp>
        <p:sp>
          <p:nvSpPr>
            <p:cNvPr id="24" name="Google Shape;274;p3"/>
            <p:cNvSpPr/>
            <p:nvPr/>
          </p:nvSpPr>
          <p:spPr>
            <a:xfrm rot="-7714286">
              <a:off x="3883204" y="267272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5" name="Google Shape;275;p3"/>
            <p:cNvSpPr txBox="1"/>
            <p:nvPr/>
          </p:nvSpPr>
          <p:spPr>
            <a:xfrm rot="3085714">
              <a:off x="3940167" y="2759445"/>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6" name="Google Shape;276;p3"/>
            <p:cNvSpPr/>
            <p:nvPr/>
          </p:nvSpPr>
          <p:spPr>
            <a:xfrm>
              <a:off x="314543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7" name="Google Shape;277;p3"/>
            <p:cNvSpPr txBox="1"/>
            <p:nvPr/>
          </p:nvSpPr>
          <p:spPr>
            <a:xfrm>
              <a:off x="3237522" y="1975641"/>
              <a:ext cx="694193" cy="6484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Publish &amp; share</a:t>
              </a:r>
              <a:endParaRPr sz="1000" dirty="0"/>
            </a:p>
          </p:txBody>
        </p:sp>
        <p:sp>
          <p:nvSpPr>
            <p:cNvPr id="28" name="Google Shape;278;p3"/>
            <p:cNvSpPr/>
            <p:nvPr/>
          </p:nvSpPr>
          <p:spPr>
            <a:xfrm rot="-4628571">
              <a:off x="3613022" y="1514795"/>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9" name="Google Shape;279;p3"/>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30" name="Google Shape;280;p3"/>
            <p:cNvSpPr/>
            <p:nvPr/>
          </p:nvSpPr>
          <p:spPr>
            <a:xfrm>
              <a:off x="3439100"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1" name="Google Shape;281;p3"/>
            <p:cNvSpPr txBox="1"/>
            <p:nvPr/>
          </p:nvSpPr>
          <p:spPr>
            <a:xfrm>
              <a:off x="3511877" y="656879"/>
              <a:ext cx="749732" cy="660130"/>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Reuse</a:t>
              </a:r>
              <a:endParaRPr sz="1000" dirty="0"/>
            </a:p>
          </p:txBody>
        </p:sp>
        <p:sp>
          <p:nvSpPr>
            <p:cNvPr id="32" name="Google Shape;282;p3"/>
            <p:cNvSpPr/>
            <p:nvPr/>
          </p:nvSpPr>
          <p:spPr>
            <a:xfrm rot="-1542857">
              <a:off x="4349870" y="58160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3" name="Google Shape;283;p3"/>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grpSp>
      <p:sp>
        <p:nvSpPr>
          <p:cNvPr id="46" name="Title 1"/>
          <p:cNvSpPr>
            <a:spLocks noGrp="1"/>
          </p:cNvSpPr>
          <p:nvPr>
            <p:ph type="title"/>
          </p:nvPr>
        </p:nvSpPr>
        <p:spPr>
          <a:xfrm>
            <a:off x="628651" y="268404"/>
            <a:ext cx="7886700" cy="994172"/>
          </a:xfrm>
        </p:spPr>
        <p:txBody>
          <a:bodyPr/>
          <a:lstStyle/>
          <a:p>
            <a:r>
              <a:rPr lang="en-US" dirty="0"/>
              <a:t>D</a:t>
            </a:r>
            <a:r>
              <a:rPr lang="hr-HR" dirty="0"/>
              <a:t>ata </a:t>
            </a:r>
            <a:r>
              <a:rPr lang="hr-HR" dirty="0" err="1"/>
              <a:t>infrastructures</a:t>
            </a:r>
            <a:r>
              <a:rPr lang="hr-HR" dirty="0"/>
              <a:t> </a:t>
            </a:r>
            <a:r>
              <a:rPr lang="hr-HR" dirty="0" err="1"/>
              <a:t>and</a:t>
            </a:r>
            <a:r>
              <a:rPr lang="hr-HR" dirty="0"/>
              <a:t> </a:t>
            </a:r>
            <a:r>
              <a:rPr lang="hr-HR" dirty="0" err="1"/>
              <a:t>services</a:t>
            </a:r>
            <a:r>
              <a:rPr lang="en-US" dirty="0" smtClean="0"/>
              <a:t> – </a:t>
            </a:r>
            <a:r>
              <a:rPr lang="en-US" dirty="0" err="1" smtClean="0"/>
              <a:t>Dabar</a:t>
            </a:r>
            <a:endParaRPr lang="hr-HR" dirty="0"/>
          </a:p>
        </p:txBody>
      </p:sp>
    </p:spTree>
    <p:extLst>
      <p:ext uri="{BB962C8B-B14F-4D97-AF65-F5344CB8AC3E}">
        <p14:creationId xmlns:p14="http://schemas.microsoft.com/office/powerpoint/2010/main" val="22260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hr-HR" dirty="0"/>
              <a:t>ata </a:t>
            </a:r>
            <a:r>
              <a:rPr lang="hr-HR" dirty="0" err="1"/>
              <a:t>infrastructures</a:t>
            </a:r>
            <a:r>
              <a:rPr lang="hr-HR" dirty="0"/>
              <a:t> </a:t>
            </a:r>
            <a:r>
              <a:rPr lang="hr-HR" dirty="0" err="1"/>
              <a:t>and</a:t>
            </a:r>
            <a:r>
              <a:rPr lang="hr-HR" dirty="0"/>
              <a:t> </a:t>
            </a:r>
            <a:r>
              <a:rPr lang="hr-HR" dirty="0" err="1"/>
              <a:t>services</a:t>
            </a:r>
            <a:r>
              <a:rPr lang="en-US" dirty="0"/>
              <a:t> – </a:t>
            </a:r>
            <a:r>
              <a:rPr lang="en-US" dirty="0" err="1"/>
              <a:t>Dabar</a:t>
            </a:r>
            <a:endParaRPr lang="hr-HR" dirty="0"/>
          </a:p>
        </p:txBody>
      </p:sp>
      <p:sp>
        <p:nvSpPr>
          <p:cNvPr id="3" name="Content Placeholder 2"/>
          <p:cNvSpPr>
            <a:spLocks noGrp="1"/>
          </p:cNvSpPr>
          <p:nvPr>
            <p:ph idx="1"/>
          </p:nvPr>
        </p:nvSpPr>
        <p:spPr/>
        <p:txBody>
          <a:bodyPr/>
          <a:lstStyle/>
          <a:p>
            <a:r>
              <a:rPr lang="hr-HR" dirty="0" err="1"/>
              <a:t>Infrastructure</a:t>
            </a:r>
            <a:r>
              <a:rPr lang="hr-HR" dirty="0"/>
              <a:t> for FAIR data</a:t>
            </a:r>
          </a:p>
          <a:p>
            <a:pPr lvl="1"/>
            <a:r>
              <a:rPr lang="hr-HR" dirty="0" err="1"/>
              <a:t>Findable</a:t>
            </a:r>
            <a:r>
              <a:rPr lang="hr-HR" dirty="0"/>
              <a:t> (PID, </a:t>
            </a:r>
            <a:r>
              <a:rPr lang="hr-HR" dirty="0" err="1"/>
              <a:t>rich</a:t>
            </a:r>
            <a:r>
              <a:rPr lang="hr-HR" dirty="0"/>
              <a:t> </a:t>
            </a:r>
            <a:r>
              <a:rPr lang="hr-HR" dirty="0" err="1"/>
              <a:t>metadata</a:t>
            </a:r>
            <a:r>
              <a:rPr lang="hr-HR" dirty="0"/>
              <a:t>, </a:t>
            </a:r>
            <a:r>
              <a:rPr lang="hr-HR" dirty="0" err="1"/>
              <a:t>search</a:t>
            </a:r>
            <a:r>
              <a:rPr lang="hr-HR" dirty="0"/>
              <a:t> </a:t>
            </a:r>
            <a:r>
              <a:rPr lang="hr-HR" dirty="0" err="1"/>
              <a:t>funct</a:t>
            </a:r>
            <a:r>
              <a:rPr lang="hr-HR" dirty="0"/>
              <a:t>., </a:t>
            </a:r>
            <a:r>
              <a:rPr lang="hr-HR" dirty="0" err="1"/>
              <a:t>services</a:t>
            </a:r>
            <a:r>
              <a:rPr lang="hr-HR" dirty="0"/>
              <a:t>)</a:t>
            </a:r>
          </a:p>
          <a:p>
            <a:pPr lvl="1"/>
            <a:r>
              <a:rPr lang="hr-HR" dirty="0" err="1"/>
              <a:t>Accessible</a:t>
            </a:r>
            <a:r>
              <a:rPr lang="hr-HR" dirty="0"/>
              <a:t> (HTTP)</a:t>
            </a:r>
          </a:p>
          <a:p>
            <a:pPr lvl="1"/>
            <a:r>
              <a:rPr lang="hr-HR" dirty="0" err="1"/>
              <a:t>Interoperable</a:t>
            </a:r>
            <a:r>
              <a:rPr lang="hr-HR" dirty="0"/>
              <a:t> (</a:t>
            </a:r>
            <a:r>
              <a:rPr lang="hr-HR" dirty="0" err="1"/>
              <a:t>open</a:t>
            </a:r>
            <a:r>
              <a:rPr lang="hr-HR" dirty="0"/>
              <a:t> </a:t>
            </a:r>
            <a:r>
              <a:rPr lang="hr-HR" dirty="0" err="1"/>
              <a:t>formats</a:t>
            </a:r>
            <a:r>
              <a:rPr lang="hr-HR" dirty="0"/>
              <a:t>, MODS/DC/</a:t>
            </a:r>
            <a:r>
              <a:rPr lang="hr-HR" dirty="0" err="1"/>
              <a:t>DataCite</a:t>
            </a:r>
            <a:r>
              <a:rPr lang="hr-HR" dirty="0"/>
              <a:t>, </a:t>
            </a:r>
            <a:r>
              <a:rPr lang="hr-HR" dirty="0" err="1"/>
              <a:t>links</a:t>
            </a:r>
            <a:r>
              <a:rPr lang="hr-HR" dirty="0"/>
              <a:t>)</a:t>
            </a:r>
          </a:p>
          <a:p>
            <a:pPr lvl="1"/>
            <a:r>
              <a:rPr lang="hr-HR" dirty="0"/>
              <a:t>Re-</a:t>
            </a:r>
            <a:r>
              <a:rPr lang="hr-HR" dirty="0" err="1"/>
              <a:t>usable</a:t>
            </a:r>
            <a:r>
              <a:rPr lang="hr-HR" dirty="0"/>
              <a:t> (</a:t>
            </a:r>
            <a:r>
              <a:rPr lang="hr-HR" dirty="0" err="1"/>
              <a:t>License</a:t>
            </a:r>
            <a:r>
              <a:rPr lang="hr-HR" dirty="0"/>
              <a:t>, </a:t>
            </a:r>
            <a:r>
              <a:rPr lang="hr-HR" dirty="0" err="1"/>
              <a:t>domain</a:t>
            </a:r>
            <a:r>
              <a:rPr lang="hr-HR" dirty="0"/>
              <a:t> </a:t>
            </a:r>
            <a:r>
              <a:rPr lang="hr-HR" dirty="0" err="1"/>
              <a:t>standards</a:t>
            </a:r>
            <a:r>
              <a:rPr lang="hr-HR" dirty="0"/>
              <a:t>?)</a:t>
            </a:r>
          </a:p>
          <a:p>
            <a:endParaRPr lang="hr-HR" dirty="0"/>
          </a:p>
          <a:p>
            <a:r>
              <a:rPr lang="hr-HR" dirty="0"/>
              <a:t>Research data (</a:t>
            </a:r>
            <a:r>
              <a:rPr lang="hr-HR" dirty="0" err="1"/>
              <a:t>datasets</a:t>
            </a:r>
            <a:r>
              <a:rPr lang="hr-HR" dirty="0"/>
              <a:t>)</a:t>
            </a:r>
          </a:p>
          <a:p>
            <a:pPr lvl="1"/>
            <a:r>
              <a:rPr lang="hr-HR" dirty="0"/>
              <a:t>Croatian </a:t>
            </a:r>
            <a:r>
              <a:rPr lang="hr-HR" dirty="0" err="1"/>
              <a:t>Meteorological</a:t>
            </a:r>
            <a:r>
              <a:rPr lang="hr-HR" dirty="0"/>
              <a:t> </a:t>
            </a:r>
            <a:r>
              <a:rPr lang="hr-HR" dirty="0" err="1"/>
              <a:t>and</a:t>
            </a:r>
            <a:r>
              <a:rPr lang="hr-HR" dirty="0"/>
              <a:t> </a:t>
            </a:r>
            <a:r>
              <a:rPr lang="hr-HR" dirty="0" err="1"/>
              <a:t>Hydrological</a:t>
            </a:r>
            <a:r>
              <a:rPr lang="hr-HR" dirty="0"/>
              <a:t> Service</a:t>
            </a:r>
          </a:p>
          <a:p>
            <a:pPr lvl="2"/>
            <a:r>
              <a:rPr lang="hr-HR" dirty="0"/>
              <a:t>RegCM4 </a:t>
            </a:r>
            <a:r>
              <a:rPr lang="hr-HR" dirty="0" err="1"/>
              <a:t>Climate</a:t>
            </a:r>
            <a:r>
              <a:rPr lang="hr-HR" dirty="0"/>
              <a:t> </a:t>
            </a:r>
            <a:r>
              <a:rPr lang="hr-HR" dirty="0" err="1"/>
              <a:t>Change</a:t>
            </a:r>
            <a:r>
              <a:rPr lang="hr-HR" dirty="0"/>
              <a:t> </a:t>
            </a:r>
            <a:r>
              <a:rPr lang="hr-HR" dirty="0" err="1"/>
              <a:t>Adaptation</a:t>
            </a:r>
            <a:r>
              <a:rPr lang="hr-HR" dirty="0"/>
              <a:t> </a:t>
            </a:r>
            <a:r>
              <a:rPr lang="hr-HR" dirty="0" err="1"/>
              <a:t>Simulations</a:t>
            </a:r>
            <a:endParaRPr lang="hr-HR" dirty="0"/>
          </a:p>
          <a:p>
            <a:pPr lvl="1"/>
            <a:r>
              <a:rPr lang="hr-HR" dirty="0"/>
              <a:t>Ruđer Bošković Institute</a:t>
            </a:r>
          </a:p>
          <a:p>
            <a:pPr lvl="1"/>
            <a:r>
              <a:rPr lang="hr-HR" dirty="0" err="1"/>
              <a:t>The</a:t>
            </a:r>
            <a:r>
              <a:rPr lang="hr-HR" dirty="0"/>
              <a:t> Institute </a:t>
            </a:r>
            <a:r>
              <a:rPr lang="hr-HR" dirty="0" err="1"/>
              <a:t>of</a:t>
            </a:r>
            <a:r>
              <a:rPr lang="hr-HR" dirty="0"/>
              <a:t> </a:t>
            </a:r>
            <a:r>
              <a:rPr lang="hr-HR" dirty="0" err="1"/>
              <a:t>Economics</a:t>
            </a:r>
            <a:r>
              <a:rPr lang="hr-HR" dirty="0"/>
              <a:t> Zagreb</a:t>
            </a:r>
          </a:p>
          <a:p>
            <a:pPr lvl="1"/>
            <a:r>
              <a:rPr lang="hr-HR" dirty="0" err="1"/>
              <a:t>Faculty</a:t>
            </a:r>
            <a:r>
              <a:rPr lang="hr-HR" dirty="0"/>
              <a:t> </a:t>
            </a:r>
            <a:r>
              <a:rPr lang="hr-HR" dirty="0" err="1"/>
              <a:t>of</a:t>
            </a:r>
            <a:r>
              <a:rPr lang="hr-HR" dirty="0"/>
              <a:t> </a:t>
            </a:r>
            <a:r>
              <a:rPr lang="hr-HR" dirty="0" err="1"/>
              <a:t>Humanities</a:t>
            </a:r>
            <a:r>
              <a:rPr lang="hr-HR" dirty="0"/>
              <a:t> </a:t>
            </a:r>
            <a:r>
              <a:rPr lang="hr-HR" dirty="0" err="1"/>
              <a:t>and</a:t>
            </a:r>
            <a:r>
              <a:rPr lang="hr-HR" dirty="0"/>
              <a:t> </a:t>
            </a:r>
            <a:r>
              <a:rPr lang="hr-HR" dirty="0" err="1"/>
              <a:t>Social</a:t>
            </a:r>
            <a:r>
              <a:rPr lang="hr-HR" dirty="0"/>
              <a:t> </a:t>
            </a:r>
            <a:r>
              <a:rPr lang="hr-HR" dirty="0" err="1"/>
              <a:t>Sciences</a:t>
            </a:r>
            <a:endParaRPr lang="hr-HR" dirty="0"/>
          </a:p>
          <a:p>
            <a:endParaRPr lang="hr-HR" dirty="0"/>
          </a:p>
        </p:txBody>
      </p:sp>
      <p:pic>
        <p:nvPicPr>
          <p:cNvPr id="6" name="Picture 5"/>
          <p:cNvPicPr>
            <a:picLocks noChangeAspect="1"/>
          </p:cNvPicPr>
          <p:nvPr/>
        </p:nvPicPr>
        <p:blipFill>
          <a:blip r:embed="rId2" cstate="print"/>
          <a:stretch>
            <a:fillRect/>
          </a:stretch>
        </p:blipFill>
        <p:spPr>
          <a:xfrm rot="20905902">
            <a:off x="5721382" y="1168397"/>
            <a:ext cx="3096602" cy="2953902"/>
          </a:xfrm>
          <a:prstGeom prst="rect">
            <a:avLst/>
          </a:prstGeom>
        </p:spPr>
      </p:pic>
      <p:pic>
        <p:nvPicPr>
          <p:cNvPr id="7" name="Picture 15" descr="Digitaln academic archives and repositories"/>
          <p:cNvPicPr>
            <a:picLocks noChangeAspect="1" noChangeArrowheads="1"/>
          </p:cNvPicPr>
          <p:nvPr/>
        </p:nvPicPr>
        <p:blipFill>
          <a:blip r:embed="rId3" cstate="print"/>
          <a:srcRect/>
          <a:stretch>
            <a:fillRect/>
          </a:stretch>
        </p:blipFill>
        <p:spPr bwMode="auto">
          <a:xfrm>
            <a:off x="7733147" y="4546"/>
            <a:ext cx="1396235" cy="776778"/>
          </a:xfrm>
          <a:prstGeom prst="rect">
            <a:avLst/>
          </a:prstGeom>
          <a:noFill/>
        </p:spPr>
      </p:pic>
    </p:spTree>
    <p:extLst>
      <p:ext uri="{BB962C8B-B14F-4D97-AF65-F5344CB8AC3E}">
        <p14:creationId xmlns:p14="http://schemas.microsoft.com/office/powerpoint/2010/main" val="3424742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C</a:t>
            </a:r>
            <a:r>
              <a:rPr lang="en-US" altLang="sr-Latn-RS" dirty="0" err="1"/>
              <a:t>ro</a:t>
            </a:r>
            <a:r>
              <a:rPr lang="sr-Latn-RS" dirty="0"/>
              <a:t>RIS - </a:t>
            </a:r>
            <a:r>
              <a:rPr lang="en-US" dirty="0"/>
              <a:t>Croatian Research Information System </a:t>
            </a:r>
            <a:endParaRPr lang="hr-HR" dirty="0"/>
          </a:p>
        </p:txBody>
      </p:sp>
      <p:sp>
        <p:nvSpPr>
          <p:cNvPr id="3" name="Content Placeholder 2"/>
          <p:cNvSpPr>
            <a:spLocks noGrp="1"/>
          </p:cNvSpPr>
          <p:nvPr>
            <p:ph idx="1"/>
          </p:nvPr>
        </p:nvSpPr>
        <p:spPr/>
        <p:txBody>
          <a:bodyPr/>
          <a:lstStyle/>
          <a:p>
            <a:r>
              <a:rPr lang="en-US" dirty="0" err="1"/>
              <a:t>CroRIS</a:t>
            </a:r>
            <a:r>
              <a:rPr lang="en-US" dirty="0"/>
              <a:t> is the new national CRIS being implemented in Croatia</a:t>
            </a:r>
          </a:p>
          <a:p>
            <a:r>
              <a:rPr lang="en-US" dirty="0"/>
              <a:t>Information and processes about institutions, researches, projects, publications, equipment, patents, events and much more</a:t>
            </a:r>
          </a:p>
          <a:p>
            <a:r>
              <a:rPr lang="en-US" dirty="0"/>
              <a:t>Built specifically for Croatian environment, it will integrate with many national systems and international platforms, such as ORCID, </a:t>
            </a:r>
            <a:r>
              <a:rPr lang="en-US" dirty="0" err="1"/>
              <a:t>OpenAire</a:t>
            </a:r>
            <a:r>
              <a:rPr lang="en-US" dirty="0"/>
              <a:t>, </a:t>
            </a:r>
            <a:r>
              <a:rPr lang="en-US" dirty="0" err="1"/>
              <a:t>WoS</a:t>
            </a:r>
            <a:r>
              <a:rPr lang="en-US" dirty="0"/>
              <a:t>, Scopus</a:t>
            </a:r>
          </a:p>
          <a:p>
            <a:r>
              <a:rPr lang="en-US" dirty="0"/>
              <a:t>The base for informed decision making</a:t>
            </a:r>
          </a:p>
          <a:p>
            <a:r>
              <a:rPr lang="en-US" dirty="0"/>
              <a:t>Promoting open science</a:t>
            </a:r>
          </a:p>
          <a:p>
            <a:r>
              <a:rPr lang="en-US" dirty="0"/>
              <a:t>Gradually being put in production, aimed to finish in 2022</a:t>
            </a:r>
          </a:p>
          <a:p>
            <a:r>
              <a:rPr lang="en-US" dirty="0"/>
              <a:t>Funded 85% by EU</a:t>
            </a:r>
          </a:p>
          <a:p>
            <a:r>
              <a:rPr lang="en-US" dirty="0"/>
              <a:t>Part of the Scientific and Technological Foresight project, led by Ministry of Science and Education</a:t>
            </a:r>
          </a:p>
          <a:p>
            <a:endParaRPr lang="hr-HR" dirty="0"/>
          </a:p>
        </p:txBody>
      </p:sp>
    </p:spTree>
    <p:extLst>
      <p:ext uri="{BB962C8B-B14F-4D97-AF65-F5344CB8AC3E}">
        <p14:creationId xmlns:p14="http://schemas.microsoft.com/office/powerpoint/2010/main" val="227995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182952" y="2360829"/>
            <a:ext cx="2111189" cy="2145442"/>
            <a:chOff x="2088774" y="2360829"/>
            <a:chExt cx="2111189" cy="2145442"/>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127" y="2360829"/>
              <a:ext cx="1887496" cy="1425831"/>
            </a:xfrm>
            <a:prstGeom prst="rect">
              <a:avLst/>
            </a:prstGeom>
          </p:spPr>
        </p:pic>
        <p:sp>
          <p:nvSpPr>
            <p:cNvPr id="23" name="TextBox 22"/>
            <p:cNvSpPr txBox="1"/>
            <p:nvPr/>
          </p:nvSpPr>
          <p:spPr>
            <a:xfrm>
              <a:off x="2088774" y="3790690"/>
              <a:ext cx="2111189" cy="715581"/>
            </a:xfrm>
            <a:prstGeom prst="rect">
              <a:avLst/>
            </a:prstGeom>
            <a:noFill/>
          </p:spPr>
          <p:txBody>
            <a:bodyPr wrap="square" rtlCol="0">
              <a:spAutoFit/>
            </a:bodyPr>
            <a:lstStyle/>
            <a:p>
              <a:r>
                <a:rPr lang="hr-HR" dirty="0" err="1">
                  <a:latin typeface="Arial" panose="020B0604020202020204" pitchFamily="34" charset="0"/>
                  <a:cs typeface="Arial" panose="020B0604020202020204" pitchFamily="34" charset="0"/>
                </a:rPr>
                <a:t>support</a:t>
              </a:r>
              <a:r>
                <a:rPr lang="hr-HR" dirty="0">
                  <a:latin typeface="Arial" panose="020B0604020202020204" pitchFamily="34" charset="0"/>
                  <a:cs typeface="Arial" panose="020B0604020202020204" pitchFamily="34" charset="0"/>
                </a:rPr>
                <a:t> for </a:t>
              </a:r>
              <a:r>
                <a:rPr lang="hr-HR" dirty="0" err="1">
                  <a:latin typeface="Arial" panose="020B0604020202020204" pitchFamily="34" charset="0"/>
                  <a:cs typeface="Arial" panose="020B0604020202020204" pitchFamily="34" charset="0"/>
                </a:rPr>
                <a:t>the</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inclusion</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of</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services</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and</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repositories</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a:t>
              </a:r>
              <a:r>
                <a:rPr lang="hr-HR" dirty="0">
                  <a:latin typeface="Arial" panose="020B0604020202020204" pitchFamily="34" charset="0"/>
                  <a:cs typeface="Arial" panose="020B0604020202020204" pitchFamily="34" charset="0"/>
                </a:rPr>
                <a:t> </a:t>
              </a:r>
              <a:r>
                <a:rPr lang="hr-HR" dirty="0" smtClean="0">
                  <a:latin typeface="Arial" panose="020B0604020202020204" pitchFamily="34" charset="0"/>
                  <a:cs typeface="Arial" panose="020B0604020202020204" pitchFamily="34" charset="0"/>
                </a:rPr>
                <a:t>EOSC</a:t>
              </a:r>
              <a:endParaRPr lang="hr-HR" dirty="0">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p:txBody>
          <a:bodyPr/>
          <a:lstStyle/>
          <a:p>
            <a:r>
              <a:rPr lang="en-US" dirty="0" smtClean="0"/>
              <a:t>International Collaboration</a:t>
            </a:r>
            <a:endParaRPr lang="hr-HR" dirty="0"/>
          </a:p>
        </p:txBody>
      </p:sp>
      <p:pic>
        <p:nvPicPr>
          <p:cNvPr id="18"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28337" y="2245954"/>
            <a:ext cx="1445149" cy="1455185"/>
          </a:xfrm>
        </p:spPr>
      </p:pic>
      <p:grpSp>
        <p:nvGrpSpPr>
          <p:cNvPr id="20" name="Group 19"/>
          <p:cNvGrpSpPr/>
          <p:nvPr/>
        </p:nvGrpSpPr>
        <p:grpSpPr>
          <a:xfrm>
            <a:off x="156606" y="1268019"/>
            <a:ext cx="2628898" cy="1724085"/>
            <a:chOff x="233734" y="1980537"/>
            <a:chExt cx="2628898" cy="1724085"/>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734" y="1980537"/>
              <a:ext cx="2628898" cy="741620"/>
            </a:xfrm>
            <a:prstGeom prst="rect">
              <a:avLst/>
            </a:prstGeom>
          </p:spPr>
        </p:pic>
        <p:sp>
          <p:nvSpPr>
            <p:cNvPr id="14" name="TextBox 13"/>
            <p:cNvSpPr txBox="1"/>
            <p:nvPr/>
          </p:nvSpPr>
          <p:spPr>
            <a:xfrm>
              <a:off x="692522" y="2750515"/>
              <a:ext cx="2111189" cy="954107"/>
            </a:xfrm>
            <a:prstGeom prst="rect">
              <a:avLst/>
            </a:prstGeom>
            <a:noFill/>
          </p:spPr>
          <p:txBody>
            <a:bodyPr wrap="square" rtlCol="0">
              <a:spAutoFit/>
            </a:bodyPr>
            <a:lstStyle/>
            <a:p>
              <a:r>
                <a:rPr lang="en-US" dirty="0">
                  <a:latin typeface="Arial" panose="020B0604020202020204" pitchFamily="34" charset="0"/>
                  <a:ea typeface="Tahoma" panose="020B0604030504040204" pitchFamily="34" charset="0"/>
                  <a:cs typeface="Arial" panose="020B0604020202020204" pitchFamily="34" charset="0"/>
                </a:rPr>
                <a:t>provide compute, connectivity and data services for open science</a:t>
              </a:r>
              <a:endParaRPr lang="hr-HR" dirty="0">
                <a:latin typeface="Arial" panose="020B0604020202020204" pitchFamily="34" charset="0"/>
                <a:cs typeface="Arial" panose="020B0604020202020204" pitchFamily="34" charset="0"/>
              </a:endParaRPr>
            </a:p>
          </p:txBody>
        </p:sp>
      </p:grpSp>
      <p:grpSp>
        <p:nvGrpSpPr>
          <p:cNvPr id="22" name="Group 21"/>
          <p:cNvGrpSpPr/>
          <p:nvPr/>
        </p:nvGrpSpPr>
        <p:grpSpPr>
          <a:xfrm>
            <a:off x="4401810" y="984755"/>
            <a:ext cx="2111189" cy="2346506"/>
            <a:chOff x="3083857" y="1262250"/>
            <a:chExt cx="2111189" cy="2346506"/>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0082" y="1262250"/>
              <a:ext cx="1583871" cy="1583871"/>
            </a:xfrm>
            <a:prstGeom prst="rect">
              <a:avLst/>
            </a:prstGeom>
          </p:spPr>
        </p:pic>
        <p:sp>
          <p:nvSpPr>
            <p:cNvPr id="21" name="TextBox 20"/>
            <p:cNvSpPr txBox="1"/>
            <p:nvPr/>
          </p:nvSpPr>
          <p:spPr>
            <a:xfrm>
              <a:off x="3083857" y="2870092"/>
              <a:ext cx="2111189" cy="738664"/>
            </a:xfrm>
            <a:prstGeom prst="rect">
              <a:avLst/>
            </a:prstGeom>
            <a:noFill/>
          </p:spPr>
          <p:txBody>
            <a:bodyPr wrap="square" rtlCol="0">
              <a:spAutoFit/>
            </a:bodyPr>
            <a:lstStyle/>
            <a:p>
              <a:r>
                <a:rPr lang="en-US" dirty="0">
                  <a:latin typeface="Arial" panose="020B0604020202020204" pitchFamily="34" charset="0"/>
                  <a:ea typeface="Tahoma" panose="020B0604030504040204" pitchFamily="34" charset="0"/>
                  <a:cs typeface="Arial" panose="020B0604020202020204" pitchFamily="34" charset="0"/>
                </a:rPr>
                <a:t>create and connect National HPC Competence </a:t>
              </a:r>
              <a:r>
                <a:rPr lang="en-US" dirty="0" err="1">
                  <a:latin typeface="Arial" panose="020B0604020202020204" pitchFamily="34" charset="0"/>
                  <a:ea typeface="Tahoma" panose="020B0604030504040204" pitchFamily="34" charset="0"/>
                  <a:cs typeface="Arial" panose="020B0604020202020204" pitchFamily="34" charset="0"/>
                </a:rPr>
                <a:t>Centres</a:t>
              </a:r>
              <a:endParaRPr lang="hr-HR" dirty="0">
                <a:latin typeface="Arial" panose="020B0604020202020204" pitchFamily="34" charset="0"/>
                <a:cs typeface="Arial" panose="020B0604020202020204" pitchFamily="34" charset="0"/>
              </a:endParaRPr>
            </a:p>
          </p:txBody>
        </p:sp>
      </p:grpSp>
      <p:sp>
        <p:nvSpPr>
          <p:cNvPr id="24" name="TextBox 23"/>
          <p:cNvSpPr txBox="1"/>
          <p:nvPr/>
        </p:nvSpPr>
        <p:spPr>
          <a:xfrm>
            <a:off x="6595967" y="3701139"/>
            <a:ext cx="2111189" cy="73866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global organization that promotes and supports data sharing</a:t>
            </a:r>
          </a:p>
        </p:txBody>
      </p:sp>
    </p:spTree>
    <p:extLst>
      <p:ext uri="{BB962C8B-B14F-4D97-AF65-F5344CB8AC3E}">
        <p14:creationId xmlns:p14="http://schemas.microsoft.com/office/powerpoint/2010/main" val="78123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hr-HR" dirty="0"/>
          </a:p>
        </p:txBody>
      </p:sp>
      <p:sp>
        <p:nvSpPr>
          <p:cNvPr id="3" name="Subtitle 2"/>
          <p:cNvSpPr>
            <a:spLocks noGrp="1"/>
          </p:cNvSpPr>
          <p:nvPr>
            <p:ph type="subTitle" idx="1"/>
          </p:nvPr>
        </p:nvSpPr>
        <p:spPr/>
        <p:txBody>
          <a:bodyPr/>
          <a:lstStyle/>
          <a:p>
            <a:pPr>
              <a:spcBef>
                <a:spcPts val="750"/>
              </a:spcBef>
            </a:pPr>
            <a:endParaRPr lang="hr-HR" dirty="0"/>
          </a:p>
        </p:txBody>
      </p:sp>
    </p:spTree>
    <p:extLst>
      <p:ext uri="{BB962C8B-B14F-4D97-AF65-F5344CB8AC3E}">
        <p14:creationId xmlns:p14="http://schemas.microsoft.com/office/powerpoint/2010/main" val="2518549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a:t>
            </a:r>
            <a:endParaRPr lang="hr-HR" dirty="0"/>
          </a:p>
        </p:txBody>
      </p:sp>
      <p:sp>
        <p:nvSpPr>
          <p:cNvPr id="5" name="Content Placeholder 4"/>
          <p:cNvSpPr>
            <a:spLocks noGrp="1"/>
          </p:cNvSpPr>
          <p:nvPr>
            <p:ph idx="1"/>
          </p:nvPr>
        </p:nvSpPr>
        <p:spPr/>
        <p:txBody>
          <a:bodyPr/>
          <a:lstStyle/>
          <a:p>
            <a:r>
              <a:rPr lang="en-US" dirty="0" smtClean="0"/>
              <a:t>e-Infrastructure</a:t>
            </a:r>
          </a:p>
          <a:p>
            <a:r>
              <a:rPr lang="en-US" dirty="0" smtClean="0"/>
              <a:t>SRCE</a:t>
            </a:r>
          </a:p>
          <a:p>
            <a:r>
              <a:rPr lang="en-US" dirty="0" smtClean="0"/>
              <a:t>Infrastructures in Research Data Lifecycle</a:t>
            </a:r>
          </a:p>
          <a:p>
            <a:r>
              <a:rPr lang="en-US" dirty="0" smtClean="0"/>
              <a:t>International Collaboration</a:t>
            </a:r>
            <a:endParaRPr lang="hr-HR" dirty="0"/>
          </a:p>
        </p:txBody>
      </p:sp>
    </p:spTree>
    <p:extLst>
      <p:ext uri="{BB962C8B-B14F-4D97-AF65-F5344CB8AC3E}">
        <p14:creationId xmlns:p14="http://schemas.microsoft.com/office/powerpoint/2010/main" val="271484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pPr>
            <a:r>
              <a:rPr lang="en-GB" sz="2000" i="1" dirty="0"/>
              <a:t>e-IRG e-Infrastructure Commons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669" y="1946420"/>
            <a:ext cx="4343400" cy="2447925"/>
          </a:xfrm>
          <a:prstGeom prst="rect">
            <a:avLst/>
          </a:prstGeom>
        </p:spPr>
      </p:pic>
      <p:sp>
        <p:nvSpPr>
          <p:cNvPr id="8" name="TextBox 7"/>
          <p:cNvSpPr txBox="1"/>
          <p:nvPr/>
        </p:nvSpPr>
        <p:spPr>
          <a:xfrm>
            <a:off x="3296837" y="4244304"/>
            <a:ext cx="2062843" cy="300082"/>
          </a:xfrm>
          <a:prstGeom prst="rect">
            <a:avLst/>
          </a:prstGeom>
          <a:noFill/>
        </p:spPr>
        <p:txBody>
          <a:bodyPr wrap="square" rtlCol="0">
            <a:spAutoFit/>
          </a:bodyPr>
          <a:lstStyle/>
          <a:p>
            <a:r>
              <a:rPr lang="en-US" dirty="0"/>
              <a:t>Source: e-IRG</a:t>
            </a:r>
            <a:endParaRPr lang="hr-HR" dirty="0"/>
          </a:p>
        </p:txBody>
      </p:sp>
      <p:sp>
        <p:nvSpPr>
          <p:cNvPr id="9" name="Content Placeholder 1">
            <a:extLst>
              <a:ext uri="{FF2B5EF4-FFF2-40B4-BE49-F238E27FC236}">
                <a16:creationId xmlns:a16="http://schemas.microsoft.com/office/drawing/2014/main" id="{DFBBB867-0D68-334B-B040-30A730047553}"/>
              </a:ext>
            </a:extLst>
          </p:cNvPr>
          <p:cNvSpPr txBox="1">
            <a:spLocks/>
          </p:cNvSpPr>
          <p:nvPr/>
        </p:nvSpPr>
        <p:spPr>
          <a:xfrm>
            <a:off x="796505" y="1141422"/>
            <a:ext cx="7670161" cy="1070860"/>
          </a:xfrm>
          <a:prstGeom prst="rect">
            <a:avLst/>
          </a:prstGeom>
        </p:spPr>
        <p:txBody>
          <a:bodyPr/>
          <a:lstStyle>
            <a:lvl1pPr marL="128585" indent="-128585" algn="l" defTabSz="514337" rtl="0" eaLnBrk="1" latinLnBrk="0" hangingPunct="1">
              <a:lnSpc>
                <a:spcPct val="90000"/>
              </a:lnSpc>
              <a:spcBef>
                <a:spcPts val="563"/>
              </a:spcBef>
              <a:buClr>
                <a:srgbClr val="CC3C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C3C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C3C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C3C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C3C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n-GB" sz="1400" i="1" dirty="0"/>
              <a:t>The e-Infrastructure Commons can be defined as the integrated living ecosystem of resources and services (along with its policies and governance) that is open, user friendly and accessible to European researchers and scientists, and continuously adapts to the changing requirements of research and science.</a:t>
            </a:r>
          </a:p>
          <a:p>
            <a:endParaRPr lang="en-US" dirty="0"/>
          </a:p>
        </p:txBody>
      </p:sp>
    </p:spTree>
    <p:extLst>
      <p:ext uri="{BB962C8B-B14F-4D97-AF65-F5344CB8AC3E}">
        <p14:creationId xmlns:p14="http://schemas.microsoft.com/office/powerpoint/2010/main" val="310664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73847"/>
            <a:ext cx="7886700" cy="565602"/>
          </a:xfrm>
        </p:spPr>
        <p:txBody>
          <a:bodyPr/>
          <a:lstStyle/>
          <a:p>
            <a:r>
              <a:rPr lang="hr-HR" dirty="0" smtClean="0"/>
              <a:t>SRCE</a:t>
            </a:r>
            <a:endParaRPr lang="hr-HR" dirty="0"/>
          </a:p>
        </p:txBody>
      </p:sp>
      <p:pic>
        <p:nvPicPr>
          <p:cNvPr id="6" name="Picture 5"/>
          <p:cNvPicPr>
            <a:picLocks noChangeAspect="1"/>
          </p:cNvPicPr>
          <p:nvPr/>
        </p:nvPicPr>
        <p:blipFill>
          <a:blip r:embed="rId2"/>
          <a:stretch>
            <a:fillRect/>
          </a:stretch>
        </p:blipFill>
        <p:spPr>
          <a:xfrm>
            <a:off x="702749" y="1768839"/>
            <a:ext cx="6477540" cy="2645764"/>
          </a:xfrm>
          <a:prstGeom prst="rect">
            <a:avLst/>
          </a:prstGeom>
        </p:spPr>
      </p:pic>
      <p:sp>
        <p:nvSpPr>
          <p:cNvPr id="7" name="Content Placeholder 2"/>
          <p:cNvSpPr>
            <a:spLocks noGrp="1"/>
          </p:cNvSpPr>
          <p:nvPr>
            <p:ph idx="1"/>
          </p:nvPr>
        </p:nvSpPr>
        <p:spPr>
          <a:xfrm>
            <a:off x="628651" y="858453"/>
            <a:ext cx="7886700" cy="1313717"/>
          </a:xfrm>
        </p:spPr>
        <p:txBody>
          <a:bodyPr/>
          <a:lstStyle/>
          <a:p>
            <a:r>
              <a:rPr lang="en-US" dirty="0"/>
              <a:t>e-infrastructure – reliable </a:t>
            </a:r>
            <a:r>
              <a:rPr lang="en-US" dirty="0" smtClean="0"/>
              <a:t>digital services &amp; </a:t>
            </a:r>
            <a:r>
              <a:rPr lang="en-US" dirty="0"/>
              <a:t>access to state-of-the-art ICT</a:t>
            </a:r>
          </a:p>
          <a:p>
            <a:r>
              <a:rPr lang="en-US" dirty="0"/>
              <a:t>education – enabling users to use ICT &amp; support usage of </a:t>
            </a:r>
            <a:r>
              <a:rPr lang="en-US" dirty="0" smtClean="0"/>
              <a:t>ICT</a:t>
            </a:r>
            <a:endParaRPr lang="en-US" dirty="0"/>
          </a:p>
          <a:p>
            <a:r>
              <a:rPr lang="en-US" dirty="0"/>
              <a:t>knowledge, expertise, support, cooperation in education and research</a:t>
            </a:r>
          </a:p>
        </p:txBody>
      </p:sp>
      <p:sp>
        <p:nvSpPr>
          <p:cNvPr id="8" name="Content Placeholder 2"/>
          <p:cNvSpPr txBox="1">
            <a:spLocks/>
          </p:cNvSpPr>
          <p:nvPr/>
        </p:nvSpPr>
        <p:spPr>
          <a:xfrm>
            <a:off x="7243763" y="2065104"/>
            <a:ext cx="1485900" cy="2256866"/>
          </a:xfrm>
          <a:prstGeom prst="rect">
            <a:avLst/>
          </a:prstGeom>
        </p:spPr>
        <p:txBody>
          <a:bodyPr vert="horz" lIns="91440" tIns="45720" rIns="91440" bIns="45720" rtlCol="0">
            <a:norm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79388" indent="-179388">
              <a:buFont typeface="Arial" panose="020B0604020202020204" pitchFamily="34" charset="0"/>
              <a:buChar char="◄"/>
            </a:pPr>
            <a:r>
              <a:rPr lang="en-US" dirty="0"/>
              <a:t>~ 50 services</a:t>
            </a:r>
          </a:p>
          <a:p>
            <a:pPr marL="271463" indent="-127000"/>
            <a:r>
              <a:rPr lang="en-US" dirty="0" smtClean="0"/>
              <a:t>140 </a:t>
            </a:r>
            <a:r>
              <a:rPr lang="en-US" dirty="0"/>
              <a:t>employees</a:t>
            </a:r>
          </a:p>
          <a:p>
            <a:pPr marL="271463" indent="-127000"/>
            <a:r>
              <a:rPr lang="en-US" dirty="0" smtClean="0"/>
              <a:t>2 </a:t>
            </a:r>
            <a:r>
              <a:rPr lang="en-US" dirty="0"/>
              <a:t>data centers</a:t>
            </a:r>
          </a:p>
          <a:p>
            <a:pPr marL="271463" indent="-127000"/>
            <a:r>
              <a:rPr lang="en-US" dirty="0"/>
              <a:t>3 locations in </a:t>
            </a:r>
            <a:r>
              <a:rPr lang="en-US" dirty="0" smtClean="0"/>
              <a:t>Zagreb</a:t>
            </a:r>
          </a:p>
          <a:p>
            <a:pPr marL="271463" indent="-127000"/>
            <a:r>
              <a:rPr lang="en-US" dirty="0" smtClean="0"/>
              <a:t>24/365 availability</a:t>
            </a:r>
            <a:endParaRPr lang="en-US" dirty="0"/>
          </a:p>
        </p:txBody>
      </p:sp>
    </p:spTree>
    <p:extLst>
      <p:ext uri="{BB962C8B-B14F-4D97-AF65-F5344CB8AC3E}">
        <p14:creationId xmlns:p14="http://schemas.microsoft.com/office/powerpoint/2010/main" val="46566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p:cNvSpPr>
            <a:spLocks noGrp="1"/>
          </p:cNvSpPr>
          <p:nvPr>
            <p:ph idx="1"/>
          </p:nvPr>
        </p:nvSpPr>
        <p:spPr>
          <a:xfrm>
            <a:off x="628651" y="1369219"/>
            <a:ext cx="7886700" cy="3263504"/>
          </a:xfrm>
        </p:spPr>
        <p:txBody>
          <a:bodyPr/>
          <a:lstStyle/>
          <a:p>
            <a:r>
              <a:rPr lang="en-US" sz="1400" dirty="0" smtClean="0"/>
              <a:t>Computing infrastructure</a:t>
            </a:r>
            <a:endParaRPr lang="en-US" sz="1400" dirty="0"/>
          </a:p>
          <a:p>
            <a:pPr lvl="1"/>
            <a:r>
              <a:rPr lang="en-US" sz="1175" dirty="0"/>
              <a:t>HPC cluster Isabella</a:t>
            </a:r>
          </a:p>
          <a:p>
            <a:pPr lvl="1"/>
            <a:r>
              <a:rPr lang="en-US" sz="1175" dirty="0"/>
              <a:t>HTC Cloud</a:t>
            </a:r>
          </a:p>
          <a:p>
            <a:r>
              <a:rPr lang="en-US" dirty="0" smtClean="0"/>
              <a:t>D</a:t>
            </a:r>
            <a:r>
              <a:rPr lang="hr-HR" dirty="0" smtClean="0"/>
              <a:t>ata </a:t>
            </a:r>
            <a:r>
              <a:rPr lang="hr-HR" dirty="0" err="1"/>
              <a:t>infrastructures</a:t>
            </a:r>
            <a:r>
              <a:rPr lang="hr-HR" dirty="0"/>
              <a:t> </a:t>
            </a:r>
            <a:r>
              <a:rPr lang="hr-HR" dirty="0" err="1"/>
              <a:t>and</a:t>
            </a:r>
            <a:r>
              <a:rPr lang="hr-HR" dirty="0"/>
              <a:t> </a:t>
            </a:r>
            <a:r>
              <a:rPr lang="hr-HR" dirty="0" err="1"/>
              <a:t>services</a:t>
            </a:r>
            <a:r>
              <a:rPr lang="hr-HR" dirty="0"/>
              <a:t> </a:t>
            </a:r>
            <a:endParaRPr lang="en-US" dirty="0" smtClean="0"/>
          </a:p>
          <a:p>
            <a:pPr lvl="1"/>
            <a:r>
              <a:rPr lang="en-US" sz="1175" dirty="0" err="1" smtClean="0"/>
              <a:t>Puh</a:t>
            </a:r>
            <a:endParaRPr lang="en-US" sz="1175" dirty="0" smtClean="0"/>
          </a:p>
          <a:p>
            <a:pPr lvl="1"/>
            <a:r>
              <a:rPr lang="en-US" sz="1175" dirty="0" err="1" smtClean="0"/>
              <a:t>Dabar</a:t>
            </a:r>
            <a:endParaRPr lang="en-US" sz="1175" dirty="0"/>
          </a:p>
          <a:p>
            <a:r>
              <a:rPr lang="en-US" sz="1400" dirty="0"/>
              <a:t>National Projects (in progress) </a:t>
            </a:r>
            <a:endParaRPr lang="en-US" sz="1400" dirty="0" smtClean="0"/>
          </a:p>
          <a:p>
            <a:pPr lvl="1"/>
            <a:r>
              <a:rPr lang="en-US" sz="950" dirty="0" smtClean="0"/>
              <a:t>HR-ZOO</a:t>
            </a:r>
            <a:endParaRPr lang="en-US" sz="950" dirty="0"/>
          </a:p>
          <a:p>
            <a:pPr lvl="1"/>
            <a:r>
              <a:rPr lang="en-US" sz="1175" dirty="0" err="1"/>
              <a:t>CroRIS</a:t>
            </a:r>
            <a:endParaRPr lang="en-US" sz="1175" dirty="0"/>
          </a:p>
        </p:txBody>
      </p:sp>
      <p:sp>
        <p:nvSpPr>
          <p:cNvPr id="2" name="Title 1"/>
          <p:cNvSpPr>
            <a:spLocks noGrp="1"/>
          </p:cNvSpPr>
          <p:nvPr>
            <p:ph type="title"/>
          </p:nvPr>
        </p:nvSpPr>
        <p:spPr/>
        <p:txBody>
          <a:bodyPr/>
          <a:lstStyle/>
          <a:p>
            <a:r>
              <a:rPr lang="en-US" dirty="0" smtClean="0"/>
              <a:t>Infrastructures in Research Data Lifecycle</a:t>
            </a:r>
            <a:endParaRPr lang="hr-HR" dirty="0"/>
          </a:p>
        </p:txBody>
      </p:sp>
      <p:grpSp>
        <p:nvGrpSpPr>
          <p:cNvPr id="3" name="Google Shape;255;p3"/>
          <p:cNvGrpSpPr/>
          <p:nvPr/>
        </p:nvGrpSpPr>
        <p:grpSpPr>
          <a:xfrm>
            <a:off x="6003936" y="899410"/>
            <a:ext cx="3061114" cy="3024877"/>
            <a:chOff x="3145437" y="1472"/>
            <a:chExt cx="3843724" cy="3769375"/>
          </a:xfrm>
        </p:grpSpPr>
        <p:sp>
          <p:nvSpPr>
            <p:cNvPr id="5" name="Google Shape;256;p3"/>
            <p:cNvSpPr/>
            <p:nvPr/>
          </p:nvSpPr>
          <p:spPr>
            <a:xfrm>
              <a:off x="4628117" y="14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6" name="Google Shape;257;p3"/>
            <p:cNvSpPr txBox="1"/>
            <p:nvPr/>
          </p:nvSpPr>
          <p:spPr>
            <a:xfrm>
              <a:off x="4723194" y="128339"/>
              <a:ext cx="693412" cy="595744"/>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Plan</a:t>
              </a:r>
              <a:endParaRPr sz="1000" dirty="0"/>
            </a:p>
          </p:txBody>
        </p:sp>
        <p:sp>
          <p:nvSpPr>
            <p:cNvPr id="7" name="Google Shape;258;p3"/>
            <p:cNvSpPr/>
            <p:nvPr/>
          </p:nvSpPr>
          <p:spPr>
            <a:xfrm rot="1542857">
              <a:off x="5538887" y="575858"/>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8" name="Google Shape;259;p3"/>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9" name="Google Shape;260;p3"/>
            <p:cNvSpPr/>
            <p:nvPr/>
          </p:nvSpPr>
          <p:spPr>
            <a:xfrm>
              <a:off x="5817134"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0" name="Google Shape;261;p3"/>
            <p:cNvSpPr txBox="1"/>
            <p:nvPr/>
          </p:nvSpPr>
          <p:spPr>
            <a:xfrm>
              <a:off x="5855701" y="643867"/>
              <a:ext cx="810115" cy="7269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Create</a:t>
              </a:r>
              <a:endParaRPr sz="1000" dirty="0"/>
            </a:p>
          </p:txBody>
        </p:sp>
        <p:sp>
          <p:nvSpPr>
            <p:cNvPr id="11" name="Google Shape;262;p3"/>
            <p:cNvSpPr/>
            <p:nvPr/>
          </p:nvSpPr>
          <p:spPr>
            <a:xfrm rot="4628571">
              <a:off x="6284718" y="1501887"/>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2" name="Google Shape;263;p3"/>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3" name="Google Shape;264;p3"/>
            <p:cNvSpPr/>
            <p:nvPr/>
          </p:nvSpPr>
          <p:spPr>
            <a:xfrm>
              <a:off x="611079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4" name="Google Shape;265;p3"/>
            <p:cNvSpPr txBox="1"/>
            <p:nvPr/>
          </p:nvSpPr>
          <p:spPr>
            <a:xfrm>
              <a:off x="6204834" y="1982483"/>
              <a:ext cx="724851" cy="634781"/>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Process</a:t>
              </a:r>
              <a:endParaRPr sz="1000" dirty="0"/>
            </a:p>
          </p:txBody>
        </p:sp>
        <p:sp>
          <p:nvSpPr>
            <p:cNvPr id="15" name="Google Shape;266;p3"/>
            <p:cNvSpPr/>
            <p:nvPr/>
          </p:nvSpPr>
          <p:spPr>
            <a:xfrm rot="7714286">
              <a:off x="6025738" y="2662371"/>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6" name="Google Shape;267;p3"/>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7" name="Google Shape;268;p3"/>
            <p:cNvSpPr/>
            <p:nvPr/>
          </p:nvSpPr>
          <p:spPr>
            <a:xfrm>
              <a:off x="528797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8" name="Google Shape;269;p3"/>
            <p:cNvSpPr txBox="1"/>
            <p:nvPr/>
          </p:nvSpPr>
          <p:spPr>
            <a:xfrm>
              <a:off x="541660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Analyze</a:t>
              </a:r>
              <a:endParaRPr sz="1000" dirty="0"/>
            </a:p>
          </p:txBody>
        </p:sp>
        <p:sp>
          <p:nvSpPr>
            <p:cNvPr id="19" name="Google Shape;270;p3"/>
            <p:cNvSpPr/>
            <p:nvPr/>
          </p:nvSpPr>
          <p:spPr>
            <a:xfrm rot="10800000">
              <a:off x="4956963" y="3183442"/>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0" name="Google Shape;271;p3"/>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1" name="Google Shape;272;p3"/>
            <p:cNvSpPr/>
            <p:nvPr/>
          </p:nvSpPr>
          <p:spPr>
            <a:xfrm>
              <a:off x="396826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2" name="Google Shape;273;p3"/>
            <p:cNvSpPr txBox="1"/>
            <p:nvPr/>
          </p:nvSpPr>
          <p:spPr>
            <a:xfrm>
              <a:off x="409689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Preserve</a:t>
              </a:r>
              <a:endParaRPr sz="1000" dirty="0"/>
            </a:p>
          </p:txBody>
        </p:sp>
        <p:sp>
          <p:nvSpPr>
            <p:cNvPr id="23" name="Google Shape;274;p3"/>
            <p:cNvSpPr/>
            <p:nvPr/>
          </p:nvSpPr>
          <p:spPr>
            <a:xfrm rot="-7714286">
              <a:off x="3883204" y="267272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4" name="Google Shape;275;p3"/>
            <p:cNvSpPr txBox="1"/>
            <p:nvPr/>
          </p:nvSpPr>
          <p:spPr>
            <a:xfrm rot="3085714">
              <a:off x="3940167" y="2759445"/>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5" name="Google Shape;276;p3"/>
            <p:cNvSpPr/>
            <p:nvPr/>
          </p:nvSpPr>
          <p:spPr>
            <a:xfrm>
              <a:off x="314543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6" name="Google Shape;277;p3"/>
            <p:cNvSpPr txBox="1"/>
            <p:nvPr/>
          </p:nvSpPr>
          <p:spPr>
            <a:xfrm>
              <a:off x="3237522" y="1975641"/>
              <a:ext cx="694193" cy="6484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Publish &amp; share</a:t>
              </a:r>
              <a:endParaRPr sz="1000" dirty="0"/>
            </a:p>
          </p:txBody>
        </p:sp>
        <p:sp>
          <p:nvSpPr>
            <p:cNvPr id="27" name="Google Shape;278;p3"/>
            <p:cNvSpPr/>
            <p:nvPr/>
          </p:nvSpPr>
          <p:spPr>
            <a:xfrm rot="-4628571">
              <a:off x="3613022" y="1514795"/>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8" name="Google Shape;279;p3"/>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9" name="Google Shape;280;p3"/>
            <p:cNvSpPr/>
            <p:nvPr/>
          </p:nvSpPr>
          <p:spPr>
            <a:xfrm>
              <a:off x="3439100"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0" name="Google Shape;281;p3"/>
            <p:cNvSpPr txBox="1"/>
            <p:nvPr/>
          </p:nvSpPr>
          <p:spPr>
            <a:xfrm>
              <a:off x="3511877" y="656879"/>
              <a:ext cx="749732" cy="660130"/>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Reuse</a:t>
              </a:r>
              <a:endParaRPr sz="1000" dirty="0"/>
            </a:p>
          </p:txBody>
        </p:sp>
        <p:sp>
          <p:nvSpPr>
            <p:cNvPr id="31" name="Google Shape;282;p3"/>
            <p:cNvSpPr/>
            <p:nvPr/>
          </p:nvSpPr>
          <p:spPr>
            <a:xfrm rot="-1542857">
              <a:off x="4349870" y="58160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2" name="Google Shape;283;p3"/>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938162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p:cNvSpPr>
            <a:spLocks noGrp="1"/>
          </p:cNvSpPr>
          <p:nvPr>
            <p:ph idx="1"/>
          </p:nvPr>
        </p:nvSpPr>
        <p:spPr>
          <a:xfrm>
            <a:off x="628651" y="1369219"/>
            <a:ext cx="7886700" cy="3263504"/>
          </a:xfrm>
        </p:spPr>
        <p:txBody>
          <a:bodyPr/>
          <a:lstStyle/>
          <a:p>
            <a:r>
              <a:rPr lang="en-US" dirty="0" smtClean="0"/>
              <a:t>HPC resource available to Croatian researchers</a:t>
            </a:r>
          </a:p>
          <a:p>
            <a:pPr lvl="1"/>
            <a:r>
              <a:rPr lang="en-US" dirty="0" smtClean="0"/>
              <a:t>established in 2002., used in preparations of </a:t>
            </a:r>
            <a:r>
              <a:rPr lang="en-US" b="1" dirty="0"/>
              <a:t>~</a:t>
            </a:r>
            <a:r>
              <a:rPr lang="en-US" b="1" dirty="0" smtClean="0"/>
              <a:t>200 </a:t>
            </a:r>
            <a:r>
              <a:rPr lang="en-US" dirty="0" smtClean="0"/>
              <a:t>publications</a:t>
            </a:r>
          </a:p>
          <a:p>
            <a:pPr lvl="1"/>
            <a:r>
              <a:rPr lang="en-US" dirty="0" smtClean="0"/>
              <a:t>currently provides </a:t>
            </a:r>
            <a:r>
              <a:rPr lang="en-US" b="1" dirty="0" smtClean="0"/>
              <a:t>~140 </a:t>
            </a:r>
            <a:r>
              <a:rPr lang="en-US" dirty="0"/>
              <a:t>TFLOPs</a:t>
            </a:r>
            <a:r>
              <a:rPr lang="hr-HR" dirty="0"/>
              <a:t> </a:t>
            </a:r>
            <a:r>
              <a:rPr lang="en-US" dirty="0" smtClean="0"/>
              <a:t>with </a:t>
            </a:r>
            <a:r>
              <a:rPr lang="hr-HR" dirty="0" smtClean="0"/>
              <a:t>CPU</a:t>
            </a:r>
            <a:r>
              <a:rPr lang="en-US" dirty="0" smtClean="0"/>
              <a:t> </a:t>
            </a:r>
            <a:r>
              <a:rPr lang="en-US" dirty="0"/>
              <a:t>&amp; GPU</a:t>
            </a:r>
            <a:endParaRPr lang="hr-HR" dirty="0"/>
          </a:p>
          <a:p>
            <a:pPr lvl="1"/>
            <a:r>
              <a:rPr lang="en-US" dirty="0" smtClean="0"/>
              <a:t>currently used by </a:t>
            </a:r>
            <a:r>
              <a:rPr lang="hr-HR" b="1" dirty="0" smtClean="0"/>
              <a:t>1</a:t>
            </a:r>
            <a:r>
              <a:rPr lang="en-US" b="1" dirty="0" smtClean="0"/>
              <a:t>18</a:t>
            </a:r>
            <a:r>
              <a:rPr lang="hr-HR" dirty="0" smtClean="0"/>
              <a:t> </a:t>
            </a:r>
            <a:r>
              <a:rPr lang="en-US" dirty="0" smtClean="0"/>
              <a:t>projects</a:t>
            </a:r>
            <a:r>
              <a:rPr lang="hr-HR" dirty="0" smtClean="0"/>
              <a:t>, </a:t>
            </a:r>
            <a:r>
              <a:rPr lang="en-US" dirty="0" smtClean="0"/>
              <a:t>user jobs used </a:t>
            </a:r>
            <a:r>
              <a:rPr lang="hr-HR" b="1" dirty="0" smtClean="0"/>
              <a:t>2.500</a:t>
            </a:r>
            <a:r>
              <a:rPr lang="hr-HR" dirty="0" smtClean="0"/>
              <a:t> </a:t>
            </a:r>
            <a:r>
              <a:rPr lang="en-US" dirty="0" smtClean="0"/>
              <a:t>CPU-years in 2019.</a:t>
            </a:r>
            <a:endParaRPr lang="hr-HR" dirty="0"/>
          </a:p>
          <a:p>
            <a:pPr lvl="1"/>
            <a:r>
              <a:rPr lang="en-US" dirty="0" smtClean="0"/>
              <a:t>regular user workshops</a:t>
            </a:r>
            <a:endParaRPr lang="hr-HR" dirty="0"/>
          </a:p>
          <a:p>
            <a:r>
              <a:rPr lang="en-US" dirty="0" smtClean="0"/>
              <a:t>User applications provided</a:t>
            </a:r>
            <a:endParaRPr lang="hr-HR" dirty="0"/>
          </a:p>
          <a:p>
            <a:pPr lvl="1"/>
            <a:r>
              <a:rPr lang="en-US" dirty="0" smtClean="0"/>
              <a:t>Compilers </a:t>
            </a:r>
            <a:r>
              <a:rPr lang="hr-HR" dirty="0" smtClean="0"/>
              <a:t>– </a:t>
            </a:r>
            <a:r>
              <a:rPr lang="hr-HR" dirty="0"/>
              <a:t>Intel, </a:t>
            </a:r>
            <a:r>
              <a:rPr lang="hr-HR" dirty="0" smtClean="0"/>
              <a:t>GNU</a:t>
            </a:r>
            <a:r>
              <a:rPr lang="en-US" dirty="0" smtClean="0"/>
              <a:t>, NVIDIA, </a:t>
            </a:r>
            <a:r>
              <a:rPr lang="hr-HR" dirty="0" smtClean="0"/>
              <a:t>PGI</a:t>
            </a:r>
            <a:endParaRPr lang="en-US" dirty="0"/>
          </a:p>
          <a:p>
            <a:pPr lvl="1"/>
            <a:r>
              <a:rPr lang="en-US" dirty="0" smtClean="0"/>
              <a:t>application libraries </a:t>
            </a:r>
            <a:r>
              <a:rPr lang="hr-HR" dirty="0" smtClean="0"/>
              <a:t>– </a:t>
            </a:r>
            <a:r>
              <a:rPr lang="hr-HR" dirty="0"/>
              <a:t>MPI, CUDA</a:t>
            </a:r>
          </a:p>
          <a:p>
            <a:pPr lvl="1"/>
            <a:r>
              <a:rPr lang="en-US" b="1" dirty="0"/>
              <a:t>~</a:t>
            </a:r>
            <a:r>
              <a:rPr lang="hr-HR" b="1" dirty="0" smtClean="0"/>
              <a:t>50</a:t>
            </a:r>
            <a:r>
              <a:rPr lang="en-US" b="1" dirty="0" smtClean="0"/>
              <a:t> </a:t>
            </a:r>
            <a:r>
              <a:rPr lang="en-US" dirty="0" smtClean="0"/>
              <a:t>scientific applications</a:t>
            </a:r>
            <a:endParaRPr lang="hr-HR" dirty="0"/>
          </a:p>
          <a:p>
            <a:pPr lvl="2"/>
            <a:r>
              <a:rPr lang="en-US" dirty="0" smtClean="0"/>
              <a:t>chemistry, biology, physics, math</a:t>
            </a:r>
          </a:p>
          <a:p>
            <a:pPr lvl="2"/>
            <a:r>
              <a:rPr lang="en-US" dirty="0" smtClean="0"/>
              <a:t>machine learning</a:t>
            </a:r>
            <a:r>
              <a:rPr lang="hr-HR" dirty="0" smtClean="0"/>
              <a:t> (GPU</a:t>
            </a:r>
            <a:r>
              <a:rPr lang="en-US" dirty="0" smtClean="0"/>
              <a:t>s</a:t>
            </a:r>
            <a:r>
              <a:rPr lang="hr-HR" dirty="0" smtClean="0"/>
              <a:t>)</a:t>
            </a:r>
            <a:endParaRPr lang="en-US" dirty="0"/>
          </a:p>
          <a:p>
            <a:pPr lvl="2"/>
            <a:r>
              <a:rPr lang="en-US" dirty="0" err="1"/>
              <a:t>Abinit</a:t>
            </a:r>
            <a:r>
              <a:rPr lang="en-US" dirty="0"/>
              <a:t>, Gaussian, </a:t>
            </a:r>
            <a:r>
              <a:rPr lang="en-US" dirty="0" err="1"/>
              <a:t>Gromacs</a:t>
            </a:r>
            <a:r>
              <a:rPr lang="en-US" dirty="0"/>
              <a:t>, Quantum Espresso, </a:t>
            </a:r>
            <a:r>
              <a:rPr lang="en-US" dirty="0" err="1"/>
              <a:t>Tensorflow</a:t>
            </a:r>
            <a:r>
              <a:rPr lang="en-US" dirty="0"/>
              <a:t>, MS .NET</a:t>
            </a:r>
            <a:endParaRPr lang="hr-HR" dirty="0"/>
          </a:p>
          <a:p>
            <a:r>
              <a:rPr lang="hr-HR" dirty="0">
                <a:hlinkClick r:id="rId3"/>
              </a:rPr>
              <a:t>https://www.srce.unizg.hr/isabella/</a:t>
            </a:r>
            <a:endParaRPr lang="en-US" sz="1400" dirty="0" smtClean="0"/>
          </a:p>
        </p:txBody>
      </p:sp>
      <p:sp>
        <p:nvSpPr>
          <p:cNvPr id="2" name="Title 1"/>
          <p:cNvSpPr>
            <a:spLocks noGrp="1"/>
          </p:cNvSpPr>
          <p:nvPr>
            <p:ph type="title"/>
          </p:nvPr>
        </p:nvSpPr>
        <p:spPr/>
        <p:txBody>
          <a:bodyPr/>
          <a:lstStyle/>
          <a:p>
            <a:r>
              <a:rPr lang="en-US" dirty="0" smtClean="0"/>
              <a:t>Computing Infrastructure – Isabella </a:t>
            </a:r>
            <a:endParaRPr lang="hr-HR" dirty="0"/>
          </a:p>
        </p:txBody>
      </p:sp>
      <p:grpSp>
        <p:nvGrpSpPr>
          <p:cNvPr id="3" name="Google Shape;255;p3"/>
          <p:cNvGrpSpPr/>
          <p:nvPr/>
        </p:nvGrpSpPr>
        <p:grpSpPr>
          <a:xfrm>
            <a:off x="6003936" y="899410"/>
            <a:ext cx="3061114" cy="3024877"/>
            <a:chOff x="3145437" y="1472"/>
            <a:chExt cx="3843724" cy="3769375"/>
          </a:xfrm>
        </p:grpSpPr>
        <p:sp>
          <p:nvSpPr>
            <p:cNvPr id="5" name="Google Shape;256;p3"/>
            <p:cNvSpPr/>
            <p:nvPr/>
          </p:nvSpPr>
          <p:spPr>
            <a:xfrm>
              <a:off x="4628117" y="14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6" name="Google Shape;257;p3"/>
            <p:cNvSpPr txBox="1"/>
            <p:nvPr/>
          </p:nvSpPr>
          <p:spPr>
            <a:xfrm>
              <a:off x="4723194" y="128339"/>
              <a:ext cx="693412" cy="595744"/>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Plan</a:t>
              </a:r>
              <a:endParaRPr sz="1000" dirty="0"/>
            </a:p>
          </p:txBody>
        </p:sp>
        <p:sp>
          <p:nvSpPr>
            <p:cNvPr id="7" name="Google Shape;258;p3"/>
            <p:cNvSpPr/>
            <p:nvPr/>
          </p:nvSpPr>
          <p:spPr>
            <a:xfrm rot="1542857">
              <a:off x="5538887" y="575858"/>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8" name="Google Shape;259;p3"/>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9" name="Google Shape;260;p3"/>
            <p:cNvSpPr/>
            <p:nvPr/>
          </p:nvSpPr>
          <p:spPr>
            <a:xfrm>
              <a:off x="5817134"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0" name="Google Shape;261;p3"/>
            <p:cNvSpPr txBox="1"/>
            <p:nvPr/>
          </p:nvSpPr>
          <p:spPr>
            <a:xfrm>
              <a:off x="5855701" y="643867"/>
              <a:ext cx="810115" cy="7269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Create</a:t>
              </a:r>
              <a:endParaRPr sz="1000" dirty="0"/>
            </a:p>
          </p:txBody>
        </p:sp>
        <p:sp>
          <p:nvSpPr>
            <p:cNvPr id="11" name="Google Shape;262;p3"/>
            <p:cNvSpPr/>
            <p:nvPr/>
          </p:nvSpPr>
          <p:spPr>
            <a:xfrm rot="4628571">
              <a:off x="6284718" y="1501887"/>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2" name="Google Shape;263;p3"/>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3" name="Google Shape;264;p3"/>
            <p:cNvSpPr/>
            <p:nvPr/>
          </p:nvSpPr>
          <p:spPr>
            <a:xfrm>
              <a:off x="611079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4" name="Google Shape;265;p3"/>
            <p:cNvSpPr txBox="1"/>
            <p:nvPr/>
          </p:nvSpPr>
          <p:spPr>
            <a:xfrm>
              <a:off x="6204834" y="1982483"/>
              <a:ext cx="724851" cy="634781"/>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Process</a:t>
              </a:r>
              <a:endParaRPr sz="1000" dirty="0"/>
            </a:p>
          </p:txBody>
        </p:sp>
        <p:sp>
          <p:nvSpPr>
            <p:cNvPr id="15" name="Google Shape;266;p3"/>
            <p:cNvSpPr/>
            <p:nvPr/>
          </p:nvSpPr>
          <p:spPr>
            <a:xfrm rot="7714286">
              <a:off x="6025738" y="2662371"/>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6" name="Google Shape;267;p3"/>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7" name="Google Shape;268;p3"/>
            <p:cNvSpPr/>
            <p:nvPr/>
          </p:nvSpPr>
          <p:spPr>
            <a:xfrm>
              <a:off x="528797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8" name="Google Shape;269;p3"/>
            <p:cNvSpPr txBox="1"/>
            <p:nvPr/>
          </p:nvSpPr>
          <p:spPr>
            <a:xfrm>
              <a:off x="541660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Analyze</a:t>
              </a:r>
              <a:endParaRPr sz="1000" dirty="0"/>
            </a:p>
          </p:txBody>
        </p:sp>
        <p:sp>
          <p:nvSpPr>
            <p:cNvPr id="19" name="Google Shape;270;p3"/>
            <p:cNvSpPr/>
            <p:nvPr/>
          </p:nvSpPr>
          <p:spPr>
            <a:xfrm rot="10800000">
              <a:off x="4956963" y="3183442"/>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0" name="Google Shape;271;p3"/>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1" name="Google Shape;272;p3"/>
            <p:cNvSpPr/>
            <p:nvPr/>
          </p:nvSpPr>
          <p:spPr>
            <a:xfrm>
              <a:off x="3968262" y="289248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2" name="Google Shape;273;p3"/>
            <p:cNvSpPr txBox="1"/>
            <p:nvPr/>
          </p:nvSpPr>
          <p:spPr>
            <a:xfrm>
              <a:off x="409689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Preserve</a:t>
              </a:r>
              <a:endParaRPr sz="1000" dirty="0"/>
            </a:p>
          </p:txBody>
        </p:sp>
        <p:sp>
          <p:nvSpPr>
            <p:cNvPr id="23" name="Google Shape;274;p3"/>
            <p:cNvSpPr/>
            <p:nvPr/>
          </p:nvSpPr>
          <p:spPr>
            <a:xfrm rot="-7714286">
              <a:off x="3883204" y="267272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4" name="Google Shape;275;p3"/>
            <p:cNvSpPr txBox="1"/>
            <p:nvPr/>
          </p:nvSpPr>
          <p:spPr>
            <a:xfrm rot="3085714">
              <a:off x="3940167" y="2759445"/>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5" name="Google Shape;276;p3"/>
            <p:cNvSpPr/>
            <p:nvPr/>
          </p:nvSpPr>
          <p:spPr>
            <a:xfrm>
              <a:off x="3145437" y="186069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6" name="Google Shape;277;p3"/>
            <p:cNvSpPr txBox="1"/>
            <p:nvPr/>
          </p:nvSpPr>
          <p:spPr>
            <a:xfrm>
              <a:off x="3237522" y="1975641"/>
              <a:ext cx="694193" cy="6484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Publish &amp; share</a:t>
              </a:r>
              <a:endParaRPr sz="1000" dirty="0"/>
            </a:p>
          </p:txBody>
        </p:sp>
        <p:sp>
          <p:nvSpPr>
            <p:cNvPr id="27" name="Google Shape;278;p3"/>
            <p:cNvSpPr/>
            <p:nvPr/>
          </p:nvSpPr>
          <p:spPr>
            <a:xfrm rot="-4628571">
              <a:off x="3613022" y="1514795"/>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8" name="Google Shape;279;p3"/>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9" name="Google Shape;280;p3"/>
            <p:cNvSpPr/>
            <p:nvPr/>
          </p:nvSpPr>
          <p:spPr>
            <a:xfrm>
              <a:off x="3439100" y="5740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0" name="Google Shape;281;p3"/>
            <p:cNvSpPr txBox="1"/>
            <p:nvPr/>
          </p:nvSpPr>
          <p:spPr>
            <a:xfrm>
              <a:off x="3511877" y="656879"/>
              <a:ext cx="749732" cy="660130"/>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Reuse</a:t>
              </a:r>
              <a:endParaRPr sz="1000" dirty="0"/>
            </a:p>
          </p:txBody>
        </p:sp>
        <p:sp>
          <p:nvSpPr>
            <p:cNvPr id="31" name="Google Shape;282;p3"/>
            <p:cNvSpPr/>
            <p:nvPr/>
          </p:nvSpPr>
          <p:spPr>
            <a:xfrm rot="-1542857">
              <a:off x="4349870" y="58160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2" name="Google Shape;283;p3"/>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gr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1707" y="1912612"/>
            <a:ext cx="1140660" cy="1142088"/>
          </a:xfrm>
          <a:prstGeom prst="rect">
            <a:avLst/>
          </a:prstGeom>
        </p:spPr>
      </p:pic>
    </p:spTree>
    <p:extLst>
      <p:ext uri="{BB962C8B-B14F-4D97-AF65-F5344CB8AC3E}">
        <p14:creationId xmlns:p14="http://schemas.microsoft.com/office/powerpoint/2010/main" val="137835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p:cNvSpPr>
            <a:spLocks noGrp="1"/>
          </p:cNvSpPr>
          <p:nvPr>
            <p:ph idx="1"/>
          </p:nvPr>
        </p:nvSpPr>
        <p:spPr>
          <a:xfrm>
            <a:off x="628651" y="1369219"/>
            <a:ext cx="7886700" cy="3263504"/>
          </a:xfrm>
        </p:spPr>
        <p:txBody>
          <a:bodyPr/>
          <a:lstStyle/>
          <a:p>
            <a:r>
              <a:rPr lang="en-US" dirty="0" smtClean="0"/>
              <a:t>Platform for advanced computing &amp; analysis based on</a:t>
            </a:r>
            <a:br>
              <a:rPr lang="en-US" dirty="0" smtClean="0"/>
            </a:br>
            <a:r>
              <a:rPr lang="en-US" dirty="0" smtClean="0"/>
              <a:t>cloud computing</a:t>
            </a:r>
          </a:p>
          <a:p>
            <a:pPr lvl="1"/>
            <a:r>
              <a:rPr lang="en-US" dirty="0" smtClean="0"/>
              <a:t>flexible deployment of custom user applications</a:t>
            </a:r>
          </a:p>
          <a:p>
            <a:pPr lvl="1"/>
            <a:r>
              <a:rPr lang="en-US" dirty="0" smtClean="0"/>
              <a:t>currently provides </a:t>
            </a:r>
            <a:r>
              <a:rPr lang="hr-HR" b="1" dirty="0" smtClean="0"/>
              <a:t>2.400</a:t>
            </a:r>
            <a:r>
              <a:rPr lang="hr-HR" dirty="0" smtClean="0"/>
              <a:t> </a:t>
            </a:r>
            <a:r>
              <a:rPr lang="en-US" dirty="0" smtClean="0"/>
              <a:t>vCPUs </a:t>
            </a:r>
            <a:r>
              <a:rPr lang="hr-HR" dirty="0" smtClean="0"/>
              <a:t>(600 </a:t>
            </a:r>
            <a:r>
              <a:rPr lang="en-US" dirty="0" smtClean="0"/>
              <a:t>real</a:t>
            </a:r>
            <a:r>
              <a:rPr lang="hr-HR" dirty="0" smtClean="0"/>
              <a:t>), </a:t>
            </a:r>
            <a:r>
              <a:rPr lang="hr-HR" dirty="0"/>
              <a:t/>
            </a:r>
            <a:br>
              <a:rPr lang="hr-HR" dirty="0"/>
            </a:br>
            <a:r>
              <a:rPr lang="hr-HR" b="1" dirty="0"/>
              <a:t>4,7 TB</a:t>
            </a:r>
            <a:r>
              <a:rPr lang="hr-HR" dirty="0"/>
              <a:t> </a:t>
            </a:r>
            <a:r>
              <a:rPr lang="en-US" dirty="0" smtClean="0"/>
              <a:t>RAM</a:t>
            </a:r>
            <a:r>
              <a:rPr lang="hr-HR" dirty="0" smtClean="0"/>
              <a:t> </a:t>
            </a:r>
            <a:r>
              <a:rPr lang="hr-HR" dirty="0"/>
              <a:t>i </a:t>
            </a:r>
            <a:r>
              <a:rPr lang="hr-HR" b="1" dirty="0"/>
              <a:t>150 TB</a:t>
            </a:r>
            <a:r>
              <a:rPr lang="hr-HR" dirty="0"/>
              <a:t> </a:t>
            </a:r>
            <a:r>
              <a:rPr lang="en-US" dirty="0" smtClean="0"/>
              <a:t>storage</a:t>
            </a:r>
            <a:endParaRPr lang="hr-HR" dirty="0"/>
          </a:p>
          <a:p>
            <a:r>
              <a:rPr lang="en-US" dirty="0" smtClean="0"/>
              <a:t>Applications</a:t>
            </a:r>
            <a:endParaRPr lang="hr-HR" dirty="0"/>
          </a:p>
          <a:p>
            <a:pPr lvl="1"/>
            <a:r>
              <a:rPr lang="en-US" dirty="0" smtClean="0"/>
              <a:t>big data analysis </a:t>
            </a:r>
            <a:r>
              <a:rPr lang="pl-PL" dirty="0" smtClean="0"/>
              <a:t>– </a:t>
            </a:r>
            <a:r>
              <a:rPr lang="pl-PL" dirty="0"/>
              <a:t>Hadoop, Spark, Storm</a:t>
            </a:r>
          </a:p>
          <a:p>
            <a:pPr lvl="1"/>
            <a:r>
              <a:rPr lang="pl-PL" dirty="0" smtClean="0"/>
              <a:t>Jupyter</a:t>
            </a:r>
            <a:r>
              <a:rPr lang="en-US" dirty="0" smtClean="0"/>
              <a:t>Lab</a:t>
            </a:r>
            <a:r>
              <a:rPr lang="pl-PL" dirty="0" smtClean="0"/>
              <a:t> notebooks</a:t>
            </a:r>
            <a:r>
              <a:rPr lang="en-US" dirty="0" smtClean="0"/>
              <a:t> + </a:t>
            </a:r>
            <a:r>
              <a:rPr lang="pl-PL" dirty="0" smtClean="0"/>
              <a:t>Rstudio</a:t>
            </a:r>
            <a:endParaRPr lang="pl-PL" dirty="0"/>
          </a:p>
          <a:p>
            <a:pPr lvl="1"/>
            <a:r>
              <a:rPr lang="en-US" dirty="0" smtClean="0"/>
              <a:t>elastic HPC clusters or custom systems</a:t>
            </a:r>
            <a:endParaRPr lang="en-US" dirty="0"/>
          </a:p>
          <a:p>
            <a:r>
              <a:rPr lang="hr-HR" dirty="0">
                <a:hlinkClick r:id="rId3"/>
              </a:rPr>
              <a:t>https://</a:t>
            </a:r>
            <a:r>
              <a:rPr lang="hr-HR" dirty="0" smtClean="0">
                <a:hlinkClick r:id="rId3"/>
              </a:rPr>
              <a:t>www.srce.unizg.hr/cro-ngi</a:t>
            </a:r>
            <a:r>
              <a:rPr lang="en-US" dirty="0" smtClean="0">
                <a:hlinkClick r:id="rId3"/>
              </a:rPr>
              <a:t>/</a:t>
            </a: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a:t>Computing</a:t>
            </a:r>
            <a:r>
              <a:rPr lang="en-US" dirty="0" smtClean="0"/>
              <a:t> Infrastructure – HTC Cloud</a:t>
            </a:r>
            <a:endParaRPr lang="hr-HR" dirty="0"/>
          </a:p>
        </p:txBody>
      </p:sp>
      <p:grpSp>
        <p:nvGrpSpPr>
          <p:cNvPr id="3" name="Google Shape;255;p3"/>
          <p:cNvGrpSpPr/>
          <p:nvPr/>
        </p:nvGrpSpPr>
        <p:grpSpPr>
          <a:xfrm>
            <a:off x="6003936" y="899410"/>
            <a:ext cx="3061114" cy="3024877"/>
            <a:chOff x="3145437" y="1472"/>
            <a:chExt cx="3843724" cy="3769375"/>
          </a:xfrm>
        </p:grpSpPr>
        <p:sp>
          <p:nvSpPr>
            <p:cNvPr id="5" name="Google Shape;256;p3"/>
            <p:cNvSpPr/>
            <p:nvPr/>
          </p:nvSpPr>
          <p:spPr>
            <a:xfrm>
              <a:off x="4628117" y="14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6" name="Google Shape;257;p3"/>
            <p:cNvSpPr txBox="1"/>
            <p:nvPr/>
          </p:nvSpPr>
          <p:spPr>
            <a:xfrm>
              <a:off x="4723194" y="128339"/>
              <a:ext cx="693412" cy="595744"/>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Plan</a:t>
              </a:r>
              <a:endParaRPr sz="1000" dirty="0"/>
            </a:p>
          </p:txBody>
        </p:sp>
        <p:sp>
          <p:nvSpPr>
            <p:cNvPr id="7" name="Google Shape;258;p3"/>
            <p:cNvSpPr/>
            <p:nvPr/>
          </p:nvSpPr>
          <p:spPr>
            <a:xfrm rot="1542857">
              <a:off x="5538887" y="575858"/>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8" name="Google Shape;259;p3"/>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9" name="Google Shape;260;p3"/>
            <p:cNvSpPr/>
            <p:nvPr/>
          </p:nvSpPr>
          <p:spPr>
            <a:xfrm>
              <a:off x="5817134"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0" name="Google Shape;261;p3"/>
            <p:cNvSpPr txBox="1"/>
            <p:nvPr/>
          </p:nvSpPr>
          <p:spPr>
            <a:xfrm>
              <a:off x="5855701" y="643867"/>
              <a:ext cx="810115" cy="7269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Create</a:t>
              </a:r>
              <a:endParaRPr sz="1000" dirty="0"/>
            </a:p>
          </p:txBody>
        </p:sp>
        <p:sp>
          <p:nvSpPr>
            <p:cNvPr id="11" name="Google Shape;262;p3"/>
            <p:cNvSpPr/>
            <p:nvPr/>
          </p:nvSpPr>
          <p:spPr>
            <a:xfrm rot="4628571">
              <a:off x="6284718" y="1501887"/>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2" name="Google Shape;263;p3"/>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3" name="Google Shape;264;p3"/>
            <p:cNvSpPr/>
            <p:nvPr/>
          </p:nvSpPr>
          <p:spPr>
            <a:xfrm>
              <a:off x="611079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4" name="Google Shape;265;p3"/>
            <p:cNvSpPr txBox="1"/>
            <p:nvPr/>
          </p:nvSpPr>
          <p:spPr>
            <a:xfrm>
              <a:off x="6204834" y="1982483"/>
              <a:ext cx="724851" cy="634781"/>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Process</a:t>
              </a:r>
              <a:endParaRPr sz="1000" dirty="0"/>
            </a:p>
          </p:txBody>
        </p:sp>
        <p:sp>
          <p:nvSpPr>
            <p:cNvPr id="15" name="Google Shape;266;p3"/>
            <p:cNvSpPr/>
            <p:nvPr/>
          </p:nvSpPr>
          <p:spPr>
            <a:xfrm rot="7714286">
              <a:off x="6025738" y="2662371"/>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6" name="Google Shape;267;p3"/>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7" name="Google Shape;268;p3"/>
            <p:cNvSpPr/>
            <p:nvPr/>
          </p:nvSpPr>
          <p:spPr>
            <a:xfrm>
              <a:off x="528797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8" name="Google Shape;269;p3"/>
            <p:cNvSpPr txBox="1"/>
            <p:nvPr/>
          </p:nvSpPr>
          <p:spPr>
            <a:xfrm>
              <a:off x="541660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Analyze</a:t>
              </a:r>
              <a:endParaRPr sz="1000" dirty="0"/>
            </a:p>
          </p:txBody>
        </p:sp>
        <p:sp>
          <p:nvSpPr>
            <p:cNvPr id="19" name="Google Shape;270;p3"/>
            <p:cNvSpPr/>
            <p:nvPr/>
          </p:nvSpPr>
          <p:spPr>
            <a:xfrm rot="10800000">
              <a:off x="4956963" y="3183442"/>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0" name="Google Shape;271;p3"/>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1" name="Google Shape;272;p3"/>
            <p:cNvSpPr/>
            <p:nvPr/>
          </p:nvSpPr>
          <p:spPr>
            <a:xfrm>
              <a:off x="3968262" y="289248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2" name="Google Shape;273;p3"/>
            <p:cNvSpPr txBox="1"/>
            <p:nvPr/>
          </p:nvSpPr>
          <p:spPr>
            <a:xfrm>
              <a:off x="409689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Preserve</a:t>
              </a:r>
              <a:endParaRPr sz="1000" dirty="0"/>
            </a:p>
          </p:txBody>
        </p:sp>
        <p:sp>
          <p:nvSpPr>
            <p:cNvPr id="23" name="Google Shape;274;p3"/>
            <p:cNvSpPr/>
            <p:nvPr/>
          </p:nvSpPr>
          <p:spPr>
            <a:xfrm rot="-7714286">
              <a:off x="3883204" y="267272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4" name="Google Shape;275;p3"/>
            <p:cNvSpPr txBox="1"/>
            <p:nvPr/>
          </p:nvSpPr>
          <p:spPr>
            <a:xfrm rot="3085714">
              <a:off x="3940167" y="2759445"/>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5" name="Google Shape;276;p3"/>
            <p:cNvSpPr/>
            <p:nvPr/>
          </p:nvSpPr>
          <p:spPr>
            <a:xfrm>
              <a:off x="3145437" y="186069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6" name="Google Shape;277;p3"/>
            <p:cNvSpPr txBox="1"/>
            <p:nvPr/>
          </p:nvSpPr>
          <p:spPr>
            <a:xfrm>
              <a:off x="3237522" y="1975641"/>
              <a:ext cx="694193" cy="6484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Publish &amp; share</a:t>
              </a:r>
              <a:endParaRPr sz="1000" dirty="0"/>
            </a:p>
          </p:txBody>
        </p:sp>
        <p:sp>
          <p:nvSpPr>
            <p:cNvPr id="27" name="Google Shape;278;p3"/>
            <p:cNvSpPr/>
            <p:nvPr/>
          </p:nvSpPr>
          <p:spPr>
            <a:xfrm rot="-4628571">
              <a:off x="3613022" y="1514795"/>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8" name="Google Shape;279;p3"/>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9" name="Google Shape;280;p3"/>
            <p:cNvSpPr/>
            <p:nvPr/>
          </p:nvSpPr>
          <p:spPr>
            <a:xfrm>
              <a:off x="3439100" y="5740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0" name="Google Shape;281;p3"/>
            <p:cNvSpPr txBox="1"/>
            <p:nvPr/>
          </p:nvSpPr>
          <p:spPr>
            <a:xfrm>
              <a:off x="3511877" y="656879"/>
              <a:ext cx="749732" cy="660130"/>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Reuse</a:t>
              </a:r>
              <a:endParaRPr sz="1000" dirty="0"/>
            </a:p>
          </p:txBody>
        </p:sp>
        <p:sp>
          <p:nvSpPr>
            <p:cNvPr id="31" name="Google Shape;282;p3"/>
            <p:cNvSpPr/>
            <p:nvPr/>
          </p:nvSpPr>
          <p:spPr>
            <a:xfrm rot="-1542857">
              <a:off x="4349870" y="58160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2" name="Google Shape;283;p3"/>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gr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902" y="2299103"/>
            <a:ext cx="1362075" cy="333375"/>
          </a:xfrm>
          <a:prstGeom prst="rect">
            <a:avLst/>
          </a:prstGeom>
        </p:spPr>
      </p:pic>
    </p:spTree>
    <p:extLst>
      <p:ext uri="{BB962C8B-B14F-4D97-AF65-F5344CB8AC3E}">
        <p14:creationId xmlns:p14="http://schemas.microsoft.com/office/powerpoint/2010/main" val="3938655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501593" y="4754770"/>
            <a:ext cx="3253429" cy="327771"/>
            <a:chOff x="1501593" y="4754770"/>
            <a:chExt cx="3253429" cy="327771"/>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593" y="4758541"/>
              <a:ext cx="505801" cy="324000"/>
            </a:xfrm>
            <a:prstGeom prst="rect">
              <a:avLst/>
            </a:prstGeom>
          </p:spPr>
        </p:pic>
        <p:sp>
          <p:nvSpPr>
            <p:cNvPr id="7" name="TextBox 6"/>
            <p:cNvSpPr txBox="1"/>
            <p:nvPr/>
          </p:nvSpPr>
          <p:spPr>
            <a:xfrm>
              <a:off x="1949805" y="4796599"/>
              <a:ext cx="909223" cy="276999"/>
            </a:xfrm>
            <a:prstGeom prst="rect">
              <a:avLst/>
            </a:prstGeom>
            <a:noFill/>
          </p:spPr>
          <p:txBody>
            <a:bodyPr wrap="none" rtlCol="0">
              <a:spAutoFit/>
            </a:bodyPr>
            <a:lstStyle/>
            <a:p>
              <a:r>
                <a:rPr lang="hr-HR" sz="600" dirty="0"/>
                <a:t>Europska unija</a:t>
              </a:r>
            </a:p>
            <a:p>
              <a:r>
                <a:rPr lang="hr-HR" sz="600" dirty="0"/>
                <a:t>Zajedno do fondova EU</a:t>
              </a:r>
            </a:p>
          </p:txBody>
        </p:sp>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9234" y="4754770"/>
              <a:ext cx="985788" cy="324000"/>
            </a:xfrm>
            <a:prstGeom prst="rect">
              <a:avLst/>
            </a:prstGeom>
          </p:spPr>
        </p:pic>
        <p:pic>
          <p:nvPicPr>
            <p:cNvPr id="9" name="Picture 8"/>
            <p:cNvPicPr>
              <a:picLocks noChangeAspect="1"/>
            </p:cNvPicPr>
            <p:nvPr/>
          </p:nvPicPr>
          <p:blipFill>
            <a:blip r:embed="rId5" cstate="print"/>
            <a:stretch>
              <a:fillRect/>
            </a:stretch>
          </p:blipFill>
          <p:spPr>
            <a:xfrm>
              <a:off x="2805265" y="4758541"/>
              <a:ext cx="883732" cy="324000"/>
            </a:xfrm>
            <a:prstGeom prst="rect">
              <a:avLst/>
            </a:prstGeom>
          </p:spPr>
        </p:pic>
      </p:grpSp>
      <p:sp>
        <p:nvSpPr>
          <p:cNvPr id="12" name="Content Placeholder 5">
            <a:extLst>
              <a:ext uri="{FF2B5EF4-FFF2-40B4-BE49-F238E27FC236}">
                <a16:creationId xmlns:a16="http://schemas.microsoft.com/office/drawing/2014/main" id="{669EF2B7-A3EE-F94E-B562-69A605537C66}"/>
              </a:ext>
            </a:extLst>
          </p:cNvPr>
          <p:cNvSpPr txBox="1">
            <a:spLocks/>
          </p:cNvSpPr>
          <p:nvPr/>
        </p:nvSpPr>
        <p:spPr>
          <a:xfrm>
            <a:off x="344432" y="1073183"/>
            <a:ext cx="3626371" cy="1264891"/>
          </a:xfrm>
          <a:prstGeom prst="rect">
            <a:avLst/>
          </a:prstGeom>
        </p:spPr>
        <p:txBody>
          <a:bodyPr vert="horz" lIns="91440" tIns="45720" rIns="91440" bIns="45720" rtlCol="0">
            <a:noAutofit/>
          </a:bodyPr>
          <a:lstStyle>
            <a:lvl1pPr marL="128585" indent="-128585" algn="l" defTabSz="514337" rtl="0" eaLnBrk="1" latinLnBrk="0" hangingPunct="1">
              <a:lnSpc>
                <a:spcPct val="90000"/>
              </a:lnSpc>
              <a:spcBef>
                <a:spcPts val="563"/>
              </a:spcBef>
              <a:buClr>
                <a:srgbClr val="C00000"/>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1pPr>
            <a:lvl2pPr marL="385753" indent="-128585" algn="l" defTabSz="514337" rtl="0" eaLnBrk="1" latinLnBrk="0" hangingPunct="1">
              <a:lnSpc>
                <a:spcPct val="90000"/>
              </a:lnSpc>
              <a:spcBef>
                <a:spcPts val="281"/>
              </a:spcBef>
              <a:buClr>
                <a:srgbClr val="C00000"/>
              </a:buClr>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21" indent="-128585" algn="l" defTabSz="514337" rtl="0" eaLnBrk="1" latinLnBrk="0" hangingPunct="1">
              <a:lnSpc>
                <a:spcPct val="90000"/>
              </a:lnSpc>
              <a:spcBef>
                <a:spcPts val="281"/>
              </a:spcBef>
              <a:buClr>
                <a:srgbClr val="C00000"/>
              </a:buClr>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3pPr>
            <a:lvl4pPr marL="900090" indent="-128585" algn="l" defTabSz="514337" rtl="0" eaLnBrk="1" latinLnBrk="0" hangingPunct="1">
              <a:lnSpc>
                <a:spcPct val="90000"/>
              </a:lnSpc>
              <a:spcBef>
                <a:spcPts val="281"/>
              </a:spcBef>
              <a:buClr>
                <a:srgbClr val="C00000"/>
              </a:buClr>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1157259" indent="-128585" algn="l" defTabSz="514337" rtl="0" eaLnBrk="1" latinLnBrk="0" hangingPunct="1">
              <a:lnSpc>
                <a:spcPct val="90000"/>
              </a:lnSpc>
              <a:spcBef>
                <a:spcPts val="281"/>
              </a:spcBef>
              <a:buClr>
                <a:srgbClr val="C00000"/>
              </a:buClr>
              <a:buFont typeface="Arial" panose="020B0604020202020204" pitchFamily="34" charset="0"/>
              <a:buChar char="•"/>
              <a:defRPr sz="788" kern="1200">
                <a:solidFill>
                  <a:schemeClr val="tx1"/>
                </a:solidFill>
                <a:latin typeface="Arial" panose="020B0604020202020204" pitchFamily="34" charset="0"/>
                <a:ea typeface="+mn-ea"/>
                <a:cs typeface="Arial" panose="020B0604020202020204" pitchFamily="34" charset="0"/>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defTabSz="180000">
              <a:lnSpc>
                <a:spcPct val="120000"/>
              </a:lnSpc>
              <a:spcBef>
                <a:spcPts val="0"/>
              </a:spcBef>
              <a:buNone/>
            </a:pPr>
            <a:r>
              <a:rPr lang="en-US" sz="1000" b="1" i="1" dirty="0" smtClean="0">
                <a:cs typeface="Calibri"/>
              </a:rPr>
              <a:t>User</a:t>
            </a:r>
            <a:r>
              <a:rPr lang="hr-HR" sz="1000" b="1" i="1" dirty="0" smtClean="0">
                <a:cs typeface="Calibri"/>
              </a:rPr>
              <a:t>:</a:t>
            </a:r>
            <a:r>
              <a:rPr lang="en-US" sz="1000" b="1" i="1" dirty="0" smtClean="0">
                <a:cs typeface="Calibri"/>
              </a:rPr>
              <a:t> </a:t>
            </a:r>
            <a:r>
              <a:rPr lang="ta-IN" sz="1000" b="1" i="1" dirty="0" smtClean="0">
                <a:cs typeface="Calibri"/>
              </a:rPr>
              <a:t> </a:t>
            </a:r>
            <a:r>
              <a:rPr lang="hr-HR" sz="1000" dirty="0">
                <a:cs typeface="Calibri"/>
              </a:rPr>
              <a:t>		 			 </a:t>
            </a:r>
            <a:r>
              <a:rPr lang="en-US" sz="1000" dirty="0" smtClean="0"/>
              <a:t>University </a:t>
            </a:r>
            <a:r>
              <a:rPr lang="en-US" sz="1000" dirty="0"/>
              <a:t>Computing Centre</a:t>
            </a:r>
            <a:endParaRPr lang="hr-HR" sz="1000" b="1" dirty="0">
              <a:cs typeface="Calibri"/>
            </a:endParaRPr>
          </a:p>
          <a:p>
            <a:pPr marL="0" indent="0" defTabSz="180000">
              <a:lnSpc>
                <a:spcPct val="120000"/>
              </a:lnSpc>
              <a:spcBef>
                <a:spcPts val="0"/>
              </a:spcBef>
              <a:buFont typeface="Arial" panose="020B0604020202020204" pitchFamily="34" charset="0"/>
              <a:buNone/>
            </a:pPr>
            <a:r>
              <a:rPr lang="en-US" sz="1000" b="1" i="1" dirty="0" smtClean="0">
                <a:cs typeface="Calibri"/>
              </a:rPr>
              <a:t>Code</a:t>
            </a:r>
            <a:r>
              <a:rPr lang="hr-HR" sz="1000" b="1" i="1" dirty="0" smtClean="0">
                <a:cs typeface="Calibri"/>
              </a:rPr>
              <a:t>:</a:t>
            </a:r>
            <a:r>
              <a:rPr lang="ta-IN" sz="1000" b="1" i="1" dirty="0" smtClean="0">
                <a:cs typeface="Calibri"/>
              </a:rPr>
              <a:t> </a:t>
            </a:r>
            <a:r>
              <a:rPr lang="en-US" sz="1000" b="1" i="1" dirty="0" smtClean="0">
                <a:cs typeface="Calibri"/>
              </a:rPr>
              <a:t> </a:t>
            </a:r>
            <a:r>
              <a:rPr lang="hr-HR" sz="1000" b="1" dirty="0">
                <a:cs typeface="Calibri"/>
              </a:rPr>
              <a:t>	    		</a:t>
            </a:r>
            <a:r>
              <a:rPr lang="hr-HR" sz="1000" dirty="0">
                <a:cs typeface="Calibri"/>
              </a:rPr>
              <a:t>		 </a:t>
            </a:r>
            <a:r>
              <a:rPr lang="ta-IN" sz="1000" dirty="0" err="1">
                <a:cs typeface="Calibri"/>
              </a:rPr>
              <a:t>K</a:t>
            </a:r>
            <a:r>
              <a:rPr lang="hr-HR" sz="1000" dirty="0">
                <a:cs typeface="Calibri"/>
              </a:rPr>
              <a:t>K.01.1.1.08.0001</a:t>
            </a:r>
          </a:p>
          <a:p>
            <a:pPr marL="0" indent="0" defTabSz="180000">
              <a:lnSpc>
                <a:spcPct val="120000"/>
              </a:lnSpc>
              <a:spcBef>
                <a:spcPts val="0"/>
              </a:spcBef>
              <a:buFont typeface="Arial" panose="020B0604020202020204" pitchFamily="34" charset="0"/>
              <a:buNone/>
            </a:pPr>
            <a:r>
              <a:rPr lang="en-US" sz="1000" b="1" i="1" dirty="0" smtClean="0">
                <a:cs typeface="Calibri"/>
              </a:rPr>
              <a:t>Total value</a:t>
            </a:r>
            <a:r>
              <a:rPr lang="hr-HR" sz="1000" b="1" i="1" dirty="0" smtClean="0">
                <a:cs typeface="Calibri"/>
              </a:rPr>
              <a:t>:</a:t>
            </a:r>
            <a:r>
              <a:rPr lang="en-US" sz="1000" b="1" i="1" dirty="0" smtClean="0">
                <a:cs typeface="Calibri"/>
              </a:rPr>
              <a:t>           </a:t>
            </a:r>
            <a:r>
              <a:rPr lang="hr-HR" sz="1000" b="1" i="1" dirty="0" smtClean="0">
                <a:cs typeface="Calibri"/>
              </a:rPr>
              <a:t> </a:t>
            </a:r>
            <a:r>
              <a:rPr lang="hr-HR" sz="1000" dirty="0">
                <a:cs typeface="Calibri"/>
              </a:rPr>
              <a:t>	 196.802.438,11 HRK </a:t>
            </a:r>
          </a:p>
          <a:p>
            <a:pPr marL="0" indent="0" defTabSz="180000">
              <a:lnSpc>
                <a:spcPct val="120000"/>
              </a:lnSpc>
              <a:spcBef>
                <a:spcPts val="0"/>
              </a:spcBef>
              <a:buFont typeface="Arial" panose="020B0604020202020204" pitchFamily="34" charset="0"/>
              <a:buNone/>
            </a:pPr>
            <a:r>
              <a:rPr lang="hr-HR" sz="1000" b="1" i="1" dirty="0">
                <a:cs typeface="Calibri"/>
              </a:rPr>
              <a:t>EU </a:t>
            </a:r>
            <a:r>
              <a:rPr lang="en-US" sz="1000" b="1" i="1" dirty="0" smtClean="0">
                <a:cs typeface="Calibri"/>
              </a:rPr>
              <a:t>funding</a:t>
            </a:r>
            <a:r>
              <a:rPr lang="hr-HR" sz="1000" b="1" i="1" dirty="0" smtClean="0">
                <a:cs typeface="Calibri"/>
              </a:rPr>
              <a:t>: </a:t>
            </a:r>
            <a:r>
              <a:rPr lang="en-US" sz="1000" b="1" i="1" dirty="0" smtClean="0">
                <a:cs typeface="Calibri"/>
              </a:rPr>
              <a:t>           </a:t>
            </a:r>
            <a:r>
              <a:rPr lang="hr-HR" sz="1000" dirty="0">
                <a:cs typeface="Calibri"/>
              </a:rPr>
              <a:t>	 167.282.072,40 HRK</a:t>
            </a:r>
          </a:p>
          <a:p>
            <a:pPr marL="0" indent="0" defTabSz="180000">
              <a:lnSpc>
                <a:spcPct val="120000"/>
              </a:lnSpc>
              <a:spcBef>
                <a:spcPts val="0"/>
              </a:spcBef>
              <a:buFont typeface="Arial" panose="020B0604020202020204" pitchFamily="34" charset="0"/>
              <a:buNone/>
            </a:pPr>
            <a:r>
              <a:rPr lang="en-US" sz="1000" b="1" i="1" dirty="0" smtClean="0">
                <a:cs typeface="Calibri"/>
              </a:rPr>
              <a:t>Project start</a:t>
            </a:r>
            <a:r>
              <a:rPr lang="hr-HR" sz="1000" b="1" i="1" dirty="0" smtClean="0">
                <a:cs typeface="Calibri"/>
              </a:rPr>
              <a:t>:</a:t>
            </a:r>
            <a:r>
              <a:rPr lang="en-US" sz="1000" b="1" i="1" dirty="0" smtClean="0">
                <a:cs typeface="Calibri"/>
              </a:rPr>
              <a:t>         </a:t>
            </a:r>
            <a:r>
              <a:rPr lang="hr-HR" sz="1000" b="1" i="1" dirty="0" smtClean="0">
                <a:cs typeface="Calibri"/>
              </a:rPr>
              <a:t> </a:t>
            </a:r>
            <a:r>
              <a:rPr lang="pl-PL" sz="1000" dirty="0">
                <a:cs typeface="Calibri"/>
              </a:rPr>
              <a:t>	 1</a:t>
            </a:r>
            <a:r>
              <a:rPr lang="ta-IN" sz="1000" dirty="0">
                <a:cs typeface="Calibri"/>
              </a:rPr>
              <a:t>8</a:t>
            </a:r>
            <a:r>
              <a:rPr lang="pl-PL" sz="1000" dirty="0">
                <a:cs typeface="Calibri"/>
              </a:rPr>
              <a:t>. </a:t>
            </a:r>
            <a:r>
              <a:rPr lang="en-US" sz="1000" dirty="0" smtClean="0">
                <a:cs typeface="Calibri"/>
              </a:rPr>
              <a:t>July </a:t>
            </a:r>
            <a:r>
              <a:rPr lang="pl-PL" sz="1000" dirty="0" smtClean="0">
                <a:cs typeface="Calibri"/>
              </a:rPr>
              <a:t>201</a:t>
            </a:r>
            <a:r>
              <a:rPr lang="ta-IN" sz="1000" dirty="0">
                <a:cs typeface="Calibri"/>
              </a:rPr>
              <a:t>8</a:t>
            </a:r>
            <a:r>
              <a:rPr lang="pl-PL" sz="1000" dirty="0">
                <a:cs typeface="Calibri"/>
              </a:rPr>
              <a:t>. </a:t>
            </a:r>
          </a:p>
          <a:p>
            <a:pPr marL="0" indent="0" defTabSz="180000">
              <a:lnSpc>
                <a:spcPct val="120000"/>
              </a:lnSpc>
              <a:spcBef>
                <a:spcPts val="0"/>
              </a:spcBef>
              <a:buFont typeface="Arial" panose="020B0604020202020204" pitchFamily="34" charset="0"/>
              <a:buNone/>
            </a:pPr>
            <a:r>
              <a:rPr lang="en-US" sz="1000" b="1" i="1" dirty="0" smtClean="0">
                <a:cs typeface="Calibri"/>
              </a:rPr>
              <a:t>Project end</a:t>
            </a:r>
            <a:r>
              <a:rPr lang="hr-HR" sz="1000" b="1" i="1" dirty="0" smtClean="0">
                <a:cs typeface="Calibri"/>
              </a:rPr>
              <a:t>:</a:t>
            </a:r>
            <a:r>
              <a:rPr lang="en-US" sz="1000" b="1" i="1" dirty="0" smtClean="0">
                <a:cs typeface="Calibri"/>
              </a:rPr>
              <a:t>              </a:t>
            </a:r>
            <a:r>
              <a:rPr lang="hr-HR" sz="1000" b="1" i="1" dirty="0" smtClean="0">
                <a:cs typeface="Calibri"/>
              </a:rPr>
              <a:t> </a:t>
            </a:r>
            <a:r>
              <a:rPr lang="pl-PL" sz="1000" b="1" i="1" dirty="0" smtClean="0">
                <a:cs typeface="Calibri"/>
              </a:rPr>
              <a:t> </a:t>
            </a:r>
            <a:r>
              <a:rPr lang="pl-PL" sz="1000" dirty="0">
                <a:cs typeface="Calibri"/>
              </a:rPr>
              <a:t>1. </a:t>
            </a:r>
            <a:r>
              <a:rPr lang="en-US" sz="1000" dirty="0" smtClean="0">
                <a:cs typeface="Calibri"/>
              </a:rPr>
              <a:t>September</a:t>
            </a:r>
            <a:r>
              <a:rPr lang="pl-PL" sz="1000" dirty="0" smtClean="0">
                <a:cs typeface="Calibri"/>
              </a:rPr>
              <a:t> </a:t>
            </a:r>
            <a:r>
              <a:rPr lang="pl-PL" sz="1000" dirty="0">
                <a:cs typeface="Calibri"/>
              </a:rPr>
              <a:t>2021.*</a:t>
            </a:r>
          </a:p>
          <a:p>
            <a:pPr marL="0" indent="0" defTabSz="180000">
              <a:lnSpc>
                <a:spcPct val="120000"/>
              </a:lnSpc>
              <a:spcBef>
                <a:spcPts val="0"/>
              </a:spcBef>
              <a:buFont typeface="Arial" panose="020B0604020202020204" pitchFamily="34" charset="0"/>
              <a:buNone/>
            </a:pPr>
            <a:endParaRPr lang="pl-PL" sz="1000" dirty="0">
              <a:cs typeface="Calibri"/>
            </a:endParaRPr>
          </a:p>
        </p:txBody>
      </p:sp>
      <p:sp>
        <p:nvSpPr>
          <p:cNvPr id="14" name="Title 1">
            <a:extLst>
              <a:ext uri="{FF2B5EF4-FFF2-40B4-BE49-F238E27FC236}">
                <a16:creationId xmlns:a16="http://schemas.microsoft.com/office/drawing/2014/main" id="{873E5341-3606-934D-AF14-CFFF565396A6}"/>
              </a:ext>
            </a:extLst>
          </p:cNvPr>
          <p:cNvSpPr txBox="1">
            <a:spLocks/>
          </p:cNvSpPr>
          <p:nvPr/>
        </p:nvSpPr>
        <p:spPr>
          <a:xfrm>
            <a:off x="449799" y="215709"/>
            <a:ext cx="7886700" cy="630241"/>
          </a:xfrm>
          <a:prstGeom prst="rect">
            <a:avLst/>
          </a:prstGeom>
        </p:spPr>
        <p:txBody>
          <a:bodyPr vert="horz" lIns="91440" tIns="45720" rIns="91440" bIns="45720" rtlCol="0" anchor="ctr">
            <a:normAutofit/>
          </a:bodyPr>
          <a:lstStyle>
            <a:lvl1pPr algn="l" defTabSz="514337" rtl="0" eaLnBrk="1" latinLnBrk="0" hangingPunct="1">
              <a:lnSpc>
                <a:spcPct val="90000"/>
              </a:lnSpc>
              <a:spcBef>
                <a:spcPct val="0"/>
              </a:spcBef>
              <a:buNone/>
              <a:defRPr sz="2025" b="1" kern="1200">
                <a:solidFill>
                  <a:srgbClr val="C00000"/>
                </a:solidFill>
                <a:latin typeface="Arial" panose="020B0604020202020204" pitchFamily="34" charset="0"/>
                <a:ea typeface="+mj-ea"/>
                <a:cs typeface="Arial" panose="020B0604020202020204" pitchFamily="34" charset="0"/>
              </a:defRPr>
            </a:lvl1pPr>
          </a:lstStyle>
          <a:p>
            <a:r>
              <a:rPr lang="en-US" dirty="0"/>
              <a:t>Croatian Scientific and Educational cloud</a:t>
            </a:r>
            <a:endParaRPr lang="hr-HR" dirty="0"/>
          </a:p>
        </p:txBody>
      </p:sp>
      <p:sp>
        <p:nvSpPr>
          <p:cNvPr id="15" name="Rectangle 14">
            <a:extLst>
              <a:ext uri="{FF2B5EF4-FFF2-40B4-BE49-F238E27FC236}">
                <a16:creationId xmlns:a16="http://schemas.microsoft.com/office/drawing/2014/main" id="{1E7D12A2-F1E0-284A-B2AC-98D1241831BC}"/>
              </a:ext>
            </a:extLst>
          </p:cNvPr>
          <p:cNvSpPr/>
          <p:nvPr/>
        </p:nvSpPr>
        <p:spPr>
          <a:xfrm>
            <a:off x="4147861" y="1118470"/>
            <a:ext cx="4257641" cy="830997"/>
          </a:xfrm>
          <a:prstGeom prst="rect">
            <a:avLst/>
          </a:prstGeom>
        </p:spPr>
        <p:txBody>
          <a:bodyPr wrap="square">
            <a:spAutoFit/>
          </a:bodyPr>
          <a:lstStyle/>
          <a:p>
            <a:pPr algn="just"/>
            <a:r>
              <a:rPr lang="en-US" sz="1200" b="1" i="1" dirty="0" smtClean="0"/>
              <a:t>Project objective</a:t>
            </a:r>
            <a:r>
              <a:rPr lang="hr-HR" sz="1200" b="1" i="1" dirty="0" smtClean="0"/>
              <a:t>: </a:t>
            </a:r>
            <a:endParaRPr lang="hr-HR" sz="1200" b="1" i="1" dirty="0"/>
          </a:p>
          <a:p>
            <a:pPr algn="just"/>
            <a:r>
              <a:rPr lang="en-US" sz="1200" dirty="0"/>
              <a:t>To build a distributed national e-</a:t>
            </a:r>
            <a:r>
              <a:rPr lang="en-US" sz="1200" dirty="0" err="1"/>
              <a:t>infrastrcuture</a:t>
            </a:r>
            <a:r>
              <a:rPr lang="en-US" sz="1200" dirty="0"/>
              <a:t> consisting of computing, storage and network </a:t>
            </a:r>
            <a:r>
              <a:rPr lang="en-US" sz="1200" dirty="0" err="1"/>
              <a:t>resouces</a:t>
            </a:r>
            <a:r>
              <a:rPr lang="en-US" sz="1200" dirty="0"/>
              <a:t> for the purpose of  building the RDI capacity of the Croatian A&amp;R community</a:t>
            </a:r>
            <a:r>
              <a:rPr lang="hr-HR" sz="1200" i="1" dirty="0" smtClean="0"/>
              <a:t>. </a:t>
            </a:r>
            <a:endParaRPr lang="hr-HR" sz="1200" dirty="0"/>
          </a:p>
        </p:txBody>
      </p:sp>
      <p:grpSp>
        <p:nvGrpSpPr>
          <p:cNvPr id="17" name="Group 16">
            <a:extLst>
              <a:ext uri="{FF2B5EF4-FFF2-40B4-BE49-F238E27FC236}">
                <a16:creationId xmlns:a16="http://schemas.microsoft.com/office/drawing/2014/main" id="{2D857DBC-3097-754A-BB22-1FB0FC216959}"/>
              </a:ext>
            </a:extLst>
          </p:cNvPr>
          <p:cNvGrpSpPr/>
          <p:nvPr/>
        </p:nvGrpSpPr>
        <p:grpSpPr>
          <a:xfrm>
            <a:off x="2404416" y="4291291"/>
            <a:ext cx="4137705" cy="408502"/>
            <a:chOff x="402674" y="5660639"/>
            <a:chExt cx="8320261" cy="870867"/>
          </a:xfrm>
        </p:grpSpPr>
        <p:pic>
          <p:nvPicPr>
            <p:cNvPr id="18" name="Picture 4">
              <a:extLst>
                <a:ext uri="{FF2B5EF4-FFF2-40B4-BE49-F238E27FC236}">
                  <a16:creationId xmlns:a16="http://schemas.microsoft.com/office/drawing/2014/main" id="{AECB7B1D-94AE-0D4F-8CFA-B739EF50F1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1934" y="5664236"/>
              <a:ext cx="1329300" cy="75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1">
              <a:extLst>
                <a:ext uri="{FF2B5EF4-FFF2-40B4-BE49-F238E27FC236}">
                  <a16:creationId xmlns:a16="http://schemas.microsoft.com/office/drawing/2014/main" id="{C989F10B-1AC3-A441-9193-680AA05464C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0233" y="5684036"/>
              <a:ext cx="72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3">
              <a:extLst>
                <a:ext uri="{FF2B5EF4-FFF2-40B4-BE49-F238E27FC236}">
                  <a16:creationId xmlns:a16="http://schemas.microsoft.com/office/drawing/2014/main" id="{557252F4-5682-2043-BFD9-A6E1ECFA7A5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1815" y="5684036"/>
              <a:ext cx="72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8">
              <a:extLst>
                <a:ext uri="{FF2B5EF4-FFF2-40B4-BE49-F238E27FC236}">
                  <a16:creationId xmlns:a16="http://schemas.microsoft.com/office/drawing/2014/main" id="{C414ABE7-114A-FF4B-AEBB-5BA8463A063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77846" y="5660639"/>
              <a:ext cx="745089" cy="74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10">
              <a:extLst>
                <a:ext uri="{FF2B5EF4-FFF2-40B4-BE49-F238E27FC236}">
                  <a16:creationId xmlns:a16="http://schemas.microsoft.com/office/drawing/2014/main" id="{0C33F0E8-5E4D-D749-BD59-92FD65CA679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8327" y="5720036"/>
              <a:ext cx="930348" cy="6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E3389A5D-4BD0-CD47-89FF-20310CC472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3749" y="5888130"/>
              <a:ext cx="1529259" cy="276347"/>
            </a:xfrm>
            <a:prstGeom prst="rect">
              <a:avLst/>
            </a:prstGeom>
          </p:spPr>
        </p:pic>
        <p:pic>
          <p:nvPicPr>
            <p:cNvPr id="24" name="Picture 23">
              <a:extLst>
                <a:ext uri="{FF2B5EF4-FFF2-40B4-BE49-F238E27FC236}">
                  <a16:creationId xmlns:a16="http://schemas.microsoft.com/office/drawing/2014/main" id="{F1332581-DFCF-924D-87C5-A4FE6124544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674" y="5714261"/>
              <a:ext cx="2030730" cy="817245"/>
            </a:xfrm>
            <a:prstGeom prst="rect">
              <a:avLst/>
            </a:prstGeom>
          </p:spPr>
        </p:pic>
      </p:grpSp>
      <p:pic>
        <p:nvPicPr>
          <p:cNvPr id="25"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13341" y="147330"/>
            <a:ext cx="3169056" cy="116121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14"/>
          <a:stretch>
            <a:fillRect/>
          </a:stretch>
        </p:blipFill>
        <p:spPr>
          <a:xfrm>
            <a:off x="5164030" y="2348799"/>
            <a:ext cx="3355909" cy="1778862"/>
          </a:xfrm>
          <a:prstGeom prst="rect">
            <a:avLst/>
          </a:prstGeom>
        </p:spPr>
      </p:pic>
      <p:pic>
        <p:nvPicPr>
          <p:cNvPr id="3" name="Picture 2"/>
          <p:cNvPicPr>
            <a:picLocks noChangeAspect="1"/>
          </p:cNvPicPr>
          <p:nvPr/>
        </p:nvPicPr>
        <p:blipFill>
          <a:blip r:embed="rId15"/>
          <a:stretch>
            <a:fillRect/>
          </a:stretch>
        </p:blipFill>
        <p:spPr>
          <a:xfrm>
            <a:off x="420649" y="2408561"/>
            <a:ext cx="4564351" cy="1715711"/>
          </a:xfrm>
          <a:prstGeom prst="rect">
            <a:avLst/>
          </a:prstGeom>
        </p:spPr>
      </p:pic>
    </p:spTree>
    <p:extLst>
      <p:ext uri="{BB962C8B-B14F-4D97-AF65-F5344CB8AC3E}">
        <p14:creationId xmlns:p14="http://schemas.microsoft.com/office/powerpoint/2010/main" val="2612681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4"/>
          <p:cNvSpPr>
            <a:spLocks noGrp="1"/>
          </p:cNvSpPr>
          <p:nvPr>
            <p:ph idx="1"/>
          </p:nvPr>
        </p:nvSpPr>
        <p:spPr>
          <a:xfrm>
            <a:off x="628651" y="1369219"/>
            <a:ext cx="7886700" cy="3263504"/>
          </a:xfrm>
        </p:spPr>
        <p:txBody>
          <a:bodyPr/>
          <a:lstStyle/>
          <a:p>
            <a:r>
              <a:rPr lang="en-US" dirty="0" smtClean="0"/>
              <a:t>Storage &amp; sharing</a:t>
            </a:r>
            <a:endParaRPr lang="en-US" dirty="0"/>
          </a:p>
          <a:p>
            <a:pPr lvl="1"/>
            <a:r>
              <a:rPr lang="en-US" dirty="0" smtClean="0"/>
              <a:t>data during research or education</a:t>
            </a:r>
          </a:p>
          <a:p>
            <a:pPr lvl="1"/>
            <a:r>
              <a:rPr lang="en-US" dirty="0" smtClean="0"/>
              <a:t>educational materials + integration with e-Learning systems</a:t>
            </a:r>
          </a:p>
          <a:p>
            <a:r>
              <a:rPr lang="en-US" dirty="0" smtClean="0"/>
              <a:t>Features</a:t>
            </a:r>
            <a:endParaRPr lang="en-US" dirty="0"/>
          </a:p>
          <a:p>
            <a:pPr lvl="1"/>
            <a:r>
              <a:rPr lang="en-US" b="1" dirty="0" smtClean="0"/>
              <a:t>200 GB </a:t>
            </a:r>
            <a:r>
              <a:rPr lang="en-US" dirty="0" smtClean="0"/>
              <a:t>per user</a:t>
            </a:r>
          </a:p>
          <a:p>
            <a:pPr lvl="1"/>
            <a:r>
              <a:rPr lang="en-US" dirty="0" smtClean="0"/>
              <a:t>web interface, desktop &amp; mobile client, network attached drive</a:t>
            </a:r>
          </a:p>
          <a:p>
            <a:pPr lvl="1"/>
            <a:r>
              <a:rPr lang="en-US" dirty="0" smtClean="0"/>
              <a:t>user groups</a:t>
            </a:r>
          </a:p>
          <a:p>
            <a:r>
              <a:rPr lang="en-US" dirty="0">
                <a:hlinkClick r:id="rId3"/>
              </a:rPr>
              <a:t>https://</a:t>
            </a:r>
            <a:r>
              <a:rPr lang="en-US" dirty="0" smtClean="0">
                <a:hlinkClick r:id="rId3"/>
              </a:rPr>
              <a:t>www.srce.unizg.hr/puh/</a:t>
            </a:r>
            <a:endParaRPr lang="en-US" dirty="0" smtClean="0"/>
          </a:p>
          <a:p>
            <a:pPr marL="0" indent="0">
              <a:buNone/>
            </a:pPr>
            <a:endParaRPr lang="en-US" dirty="0" smtClean="0"/>
          </a:p>
          <a:p>
            <a:pPr lvl="1"/>
            <a:endParaRPr lang="en-US" dirty="0"/>
          </a:p>
        </p:txBody>
      </p:sp>
      <p:sp>
        <p:nvSpPr>
          <p:cNvPr id="2" name="Title 1"/>
          <p:cNvSpPr>
            <a:spLocks noGrp="1"/>
          </p:cNvSpPr>
          <p:nvPr>
            <p:ph type="title"/>
          </p:nvPr>
        </p:nvSpPr>
        <p:spPr/>
        <p:txBody>
          <a:bodyPr/>
          <a:lstStyle/>
          <a:p>
            <a:r>
              <a:rPr lang="en-US" dirty="0"/>
              <a:t>D</a:t>
            </a:r>
            <a:r>
              <a:rPr lang="hr-HR" dirty="0"/>
              <a:t>ata </a:t>
            </a:r>
            <a:r>
              <a:rPr lang="hr-HR" dirty="0" err="1"/>
              <a:t>infrastructures</a:t>
            </a:r>
            <a:r>
              <a:rPr lang="hr-HR" dirty="0"/>
              <a:t> </a:t>
            </a:r>
            <a:r>
              <a:rPr lang="hr-HR" dirty="0" err="1"/>
              <a:t>and</a:t>
            </a:r>
            <a:r>
              <a:rPr lang="hr-HR" dirty="0"/>
              <a:t> </a:t>
            </a:r>
            <a:r>
              <a:rPr lang="hr-HR" dirty="0" err="1"/>
              <a:t>services</a:t>
            </a:r>
            <a:r>
              <a:rPr lang="en-US" dirty="0" smtClean="0"/>
              <a:t> – </a:t>
            </a:r>
            <a:r>
              <a:rPr lang="en-US" dirty="0" err="1" smtClean="0"/>
              <a:t>Puh</a:t>
            </a:r>
            <a:endParaRPr lang="hr-HR" dirty="0"/>
          </a:p>
        </p:txBody>
      </p:sp>
      <p:grpSp>
        <p:nvGrpSpPr>
          <p:cNvPr id="3" name="Google Shape;255;p3"/>
          <p:cNvGrpSpPr/>
          <p:nvPr/>
        </p:nvGrpSpPr>
        <p:grpSpPr>
          <a:xfrm>
            <a:off x="6003936" y="899410"/>
            <a:ext cx="3061114" cy="3024877"/>
            <a:chOff x="3145437" y="1472"/>
            <a:chExt cx="3843724" cy="3769375"/>
          </a:xfrm>
        </p:grpSpPr>
        <p:sp>
          <p:nvSpPr>
            <p:cNvPr id="5" name="Google Shape;256;p3"/>
            <p:cNvSpPr/>
            <p:nvPr/>
          </p:nvSpPr>
          <p:spPr>
            <a:xfrm>
              <a:off x="4628117" y="14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6" name="Google Shape;257;p3"/>
            <p:cNvSpPr txBox="1"/>
            <p:nvPr/>
          </p:nvSpPr>
          <p:spPr>
            <a:xfrm>
              <a:off x="4723194" y="128339"/>
              <a:ext cx="693412" cy="595744"/>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Plan</a:t>
              </a:r>
              <a:endParaRPr sz="1000" dirty="0"/>
            </a:p>
          </p:txBody>
        </p:sp>
        <p:sp>
          <p:nvSpPr>
            <p:cNvPr id="7" name="Google Shape;258;p3"/>
            <p:cNvSpPr/>
            <p:nvPr/>
          </p:nvSpPr>
          <p:spPr>
            <a:xfrm rot="1542857">
              <a:off x="5538887" y="575858"/>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8" name="Google Shape;259;p3"/>
            <p:cNvSpPr txBox="1"/>
            <p:nvPr/>
          </p:nvSpPr>
          <p:spPr>
            <a:xfrm rot="1542857">
              <a:off x="5542362" y="619924"/>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9" name="Google Shape;260;p3"/>
            <p:cNvSpPr/>
            <p:nvPr/>
          </p:nvSpPr>
          <p:spPr>
            <a:xfrm>
              <a:off x="5817134" y="574072"/>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0" name="Google Shape;261;p3"/>
            <p:cNvSpPr txBox="1"/>
            <p:nvPr/>
          </p:nvSpPr>
          <p:spPr>
            <a:xfrm>
              <a:off x="5855701" y="643867"/>
              <a:ext cx="810115" cy="7269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Create</a:t>
              </a:r>
              <a:endParaRPr sz="1000" dirty="0"/>
            </a:p>
          </p:txBody>
        </p:sp>
        <p:sp>
          <p:nvSpPr>
            <p:cNvPr id="11" name="Google Shape;262;p3"/>
            <p:cNvSpPr/>
            <p:nvPr/>
          </p:nvSpPr>
          <p:spPr>
            <a:xfrm rot="4628571">
              <a:off x="6284718" y="1501887"/>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2" name="Google Shape;263;p3"/>
            <p:cNvSpPr txBox="1"/>
            <p:nvPr/>
          </p:nvSpPr>
          <p:spPr>
            <a:xfrm rot="4628571">
              <a:off x="6311997" y="1526970"/>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3" name="Google Shape;264;p3"/>
            <p:cNvSpPr/>
            <p:nvPr/>
          </p:nvSpPr>
          <p:spPr>
            <a:xfrm>
              <a:off x="6110797" y="186069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4" name="Google Shape;265;p3"/>
            <p:cNvSpPr txBox="1"/>
            <p:nvPr/>
          </p:nvSpPr>
          <p:spPr>
            <a:xfrm>
              <a:off x="6204834" y="1982483"/>
              <a:ext cx="724851" cy="634781"/>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Process</a:t>
              </a:r>
              <a:endParaRPr sz="1000" dirty="0"/>
            </a:p>
          </p:txBody>
        </p:sp>
        <p:sp>
          <p:nvSpPr>
            <p:cNvPr id="15" name="Google Shape;266;p3"/>
            <p:cNvSpPr/>
            <p:nvPr/>
          </p:nvSpPr>
          <p:spPr>
            <a:xfrm rot="7714286">
              <a:off x="6025738" y="2662371"/>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6" name="Google Shape;267;p3"/>
            <p:cNvSpPr txBox="1"/>
            <p:nvPr/>
          </p:nvSpPr>
          <p:spPr>
            <a:xfrm rot="-3085714">
              <a:off x="6082701" y="2694229"/>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17" name="Google Shape;268;p3"/>
            <p:cNvSpPr/>
            <p:nvPr/>
          </p:nvSpPr>
          <p:spPr>
            <a:xfrm>
              <a:off x="5287972" y="2892483"/>
              <a:ext cx="878364" cy="878364"/>
            </a:xfrm>
            <a:prstGeom prst="ellipse">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18" name="Google Shape;269;p3"/>
            <p:cNvSpPr txBox="1"/>
            <p:nvPr/>
          </p:nvSpPr>
          <p:spPr>
            <a:xfrm>
              <a:off x="541660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Analyze</a:t>
              </a:r>
              <a:endParaRPr sz="1000" dirty="0"/>
            </a:p>
          </p:txBody>
        </p:sp>
        <p:sp>
          <p:nvSpPr>
            <p:cNvPr id="19" name="Google Shape;270;p3"/>
            <p:cNvSpPr/>
            <p:nvPr/>
          </p:nvSpPr>
          <p:spPr>
            <a:xfrm rot="10800000">
              <a:off x="4956963" y="3183442"/>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0" name="Google Shape;271;p3"/>
            <p:cNvSpPr txBox="1"/>
            <p:nvPr/>
          </p:nvSpPr>
          <p:spPr>
            <a:xfrm>
              <a:off x="5027137" y="324273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1" name="Google Shape;272;p3"/>
            <p:cNvSpPr/>
            <p:nvPr/>
          </p:nvSpPr>
          <p:spPr>
            <a:xfrm>
              <a:off x="3968262" y="289248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2" name="Google Shape;273;p3"/>
            <p:cNvSpPr txBox="1"/>
            <p:nvPr/>
          </p:nvSpPr>
          <p:spPr>
            <a:xfrm>
              <a:off x="4096895" y="3021116"/>
              <a:ext cx="621098" cy="621098"/>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Preserve</a:t>
              </a:r>
              <a:endParaRPr sz="1000" dirty="0"/>
            </a:p>
          </p:txBody>
        </p:sp>
        <p:sp>
          <p:nvSpPr>
            <p:cNvPr id="23" name="Google Shape;274;p3"/>
            <p:cNvSpPr/>
            <p:nvPr/>
          </p:nvSpPr>
          <p:spPr>
            <a:xfrm rot="-7714286">
              <a:off x="3883204" y="267272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4" name="Google Shape;275;p3"/>
            <p:cNvSpPr txBox="1"/>
            <p:nvPr/>
          </p:nvSpPr>
          <p:spPr>
            <a:xfrm rot="3085714">
              <a:off x="3940167" y="2759445"/>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5" name="Google Shape;276;p3"/>
            <p:cNvSpPr/>
            <p:nvPr/>
          </p:nvSpPr>
          <p:spPr>
            <a:xfrm>
              <a:off x="3145437" y="1860693"/>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6" name="Google Shape;277;p3"/>
            <p:cNvSpPr txBox="1"/>
            <p:nvPr/>
          </p:nvSpPr>
          <p:spPr>
            <a:xfrm>
              <a:off x="3237522" y="1975641"/>
              <a:ext cx="694193" cy="648466"/>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Publish &amp; share</a:t>
              </a:r>
              <a:endParaRPr sz="1000" dirty="0"/>
            </a:p>
          </p:txBody>
        </p:sp>
        <p:sp>
          <p:nvSpPr>
            <p:cNvPr id="27" name="Google Shape;278;p3"/>
            <p:cNvSpPr/>
            <p:nvPr/>
          </p:nvSpPr>
          <p:spPr>
            <a:xfrm rot="-4628571">
              <a:off x="3613022" y="1514795"/>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28" name="Google Shape;279;p3"/>
            <p:cNvSpPr txBox="1"/>
            <p:nvPr/>
          </p:nvSpPr>
          <p:spPr>
            <a:xfrm rot="-4628571">
              <a:off x="3640301" y="1608292"/>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sp>
          <p:nvSpPr>
            <p:cNvPr id="29" name="Google Shape;280;p3"/>
            <p:cNvSpPr/>
            <p:nvPr/>
          </p:nvSpPr>
          <p:spPr>
            <a:xfrm>
              <a:off x="3439100" y="574072"/>
              <a:ext cx="878364" cy="878364"/>
            </a:xfrm>
            <a:prstGeom prst="ellipse">
              <a:avLst/>
            </a:prstGeom>
            <a:solidFill>
              <a:srgbClr val="FF8B8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0" name="Google Shape;281;p3"/>
            <p:cNvSpPr txBox="1"/>
            <p:nvPr/>
          </p:nvSpPr>
          <p:spPr>
            <a:xfrm>
              <a:off x="3511877" y="656879"/>
              <a:ext cx="749732" cy="660130"/>
            </a:xfrm>
            <a:prstGeom prst="rect">
              <a:avLst/>
            </a:prstGeom>
            <a:noFill/>
            <a:ln>
              <a:noFill/>
            </a:ln>
          </p:spPr>
          <p:txBody>
            <a:bodyPr spcFirstLastPara="1" wrap="square" lIns="11425" tIns="11425" rIns="11425" bIns="1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lt1"/>
                </a:buClr>
                <a:buSzPts val="900"/>
                <a:buFont typeface="Calibri"/>
                <a:buNone/>
              </a:pPr>
              <a:r>
                <a:rPr lang="en-US" sz="1000" b="0" i="0" u="none" strike="noStrike" cap="none" dirty="0" smtClean="0">
                  <a:solidFill>
                    <a:schemeClr val="lt1"/>
                  </a:solidFill>
                  <a:latin typeface="Calibri"/>
                  <a:ea typeface="Calibri"/>
                  <a:cs typeface="Calibri"/>
                  <a:sym typeface="Calibri"/>
                </a:rPr>
                <a:t>Reuse</a:t>
              </a:r>
              <a:endParaRPr sz="1000" dirty="0"/>
            </a:p>
          </p:txBody>
        </p:sp>
        <p:sp>
          <p:nvSpPr>
            <p:cNvPr id="31" name="Google Shape;282;p3"/>
            <p:cNvSpPr/>
            <p:nvPr/>
          </p:nvSpPr>
          <p:spPr>
            <a:xfrm rot="-1542857">
              <a:off x="4349870" y="581603"/>
              <a:ext cx="233912" cy="296448"/>
            </a:xfrm>
            <a:prstGeom prst="rightArrow">
              <a:avLst>
                <a:gd name="adj1" fmla="val 60000"/>
                <a:gd name="adj2" fmla="val 50000"/>
              </a:avLst>
            </a:prstGeom>
            <a:solidFill>
              <a:srgbClr val="BAD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000"/>
            </a:p>
          </p:txBody>
        </p:sp>
        <p:sp>
          <p:nvSpPr>
            <p:cNvPr id="32" name="Google Shape;283;p3"/>
            <p:cNvSpPr txBox="1"/>
            <p:nvPr/>
          </p:nvSpPr>
          <p:spPr>
            <a:xfrm rot="-1542857">
              <a:off x="4353345" y="656117"/>
              <a:ext cx="163738" cy="17786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ts val="0"/>
                </a:spcBef>
                <a:spcAft>
                  <a:spcPts val="0"/>
                </a:spcAft>
                <a:buClr>
                  <a:schemeClr val="dk1"/>
                </a:buClr>
                <a:buSzPts val="700"/>
                <a:buFont typeface="Calibri"/>
                <a:buNone/>
              </a:pPr>
              <a:endParaRPr sz="1000" b="0" i="0" u="none" strike="noStrike" cap="none">
                <a:solidFill>
                  <a:schemeClr val="lt1"/>
                </a:solidFill>
                <a:latin typeface="Calibri"/>
                <a:ea typeface="Calibri"/>
                <a:cs typeface="Calibri"/>
                <a:sym typeface="Calibri"/>
              </a:endParaRPr>
            </a:p>
          </p:txBody>
        </p:sp>
      </p:grpSp>
      <p:pic>
        <p:nvPicPr>
          <p:cNvPr id="35" name="Picture 34" descr="puh_logo_zavrsni_regular.png"/>
          <p:cNvPicPr>
            <a:picLocks noChangeAspect="1"/>
          </p:cNvPicPr>
          <p:nvPr/>
        </p:nvPicPr>
        <p:blipFill>
          <a:blip r:embed="rId4" cstate="print"/>
          <a:stretch>
            <a:fillRect/>
          </a:stretch>
        </p:blipFill>
        <p:spPr>
          <a:xfrm rot="17569575">
            <a:off x="7349050" y="2257581"/>
            <a:ext cx="1131886" cy="470647"/>
          </a:xfrm>
          <a:prstGeom prst="rect">
            <a:avLst/>
          </a:prstGeom>
        </p:spPr>
      </p:pic>
    </p:spTree>
    <p:extLst>
      <p:ext uri="{BB962C8B-B14F-4D97-AF65-F5344CB8AC3E}">
        <p14:creationId xmlns:p14="http://schemas.microsoft.com/office/powerpoint/2010/main" val="3458486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rce - 4x3">
  <a:themeElements>
    <a:clrScheme name="Srce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068A2726-5DBF-4082-8E36-290FF330AE25}"/>
    </a:ext>
  </a:extLst>
</a:theme>
</file>

<file path=ppt/theme/theme2.xml><?xml version="1.0" encoding="utf-8"?>
<a:theme xmlns:a="http://schemas.openxmlformats.org/drawingml/2006/main" name="Imenovanje-Nekomercijalno-Bez prerada (CC BY-NC-ND)">
  <a:themeElements>
    <a:clrScheme name="Custom 1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ce_predlozak_4x3_20140902.potx" id="{271BFEB2-BF80-474C-8328-443E9CEEB75F}" vid="{6E20AC36-7966-428F-BD92-A88F72C326C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srce-predlozak-4x3-OA-CC-BY-NC-20140919</Template>
  <TotalTime>483</TotalTime>
  <Words>1266</Words>
  <Application>Microsoft Office PowerPoint</Application>
  <PresentationFormat>On-screen Show (16:9)</PresentationFormat>
  <Paragraphs>183</Paragraphs>
  <Slides>14</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Tahoma</vt:lpstr>
      <vt:lpstr>Wingdings</vt:lpstr>
      <vt:lpstr>Srce - 4x3</vt:lpstr>
      <vt:lpstr>Imenovanje-Nekomercijalno-Bez prerada (CC BY-NC-ND)</vt:lpstr>
      <vt:lpstr>PowerPoint Presentation</vt:lpstr>
      <vt:lpstr>Content</vt:lpstr>
      <vt:lpstr>e-IRG e-Infrastructure Commons </vt:lpstr>
      <vt:lpstr>SRCE</vt:lpstr>
      <vt:lpstr>Infrastructures in Research Data Lifecycle</vt:lpstr>
      <vt:lpstr>Computing Infrastructure – Isabella </vt:lpstr>
      <vt:lpstr>Computing Infrastructure – HTC Cloud</vt:lpstr>
      <vt:lpstr>PowerPoint Presentation</vt:lpstr>
      <vt:lpstr>Data infrastructures and services – Puh</vt:lpstr>
      <vt:lpstr>Data infrastructures and services – Dabar</vt:lpstr>
      <vt:lpstr>Data infrastructures and services – Dabar</vt:lpstr>
      <vt:lpstr>CroRIS - Croatian Research Information System </vt:lpstr>
      <vt:lpstr>International Collaboration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 Golubić</dc:creator>
  <cp:lastModifiedBy>Emir Imamagic</cp:lastModifiedBy>
  <cp:revision>40</cp:revision>
  <cp:lastPrinted>2014-06-24T07:01:20Z</cp:lastPrinted>
  <dcterms:created xsi:type="dcterms:W3CDTF">2014-09-19T07:16:42Z</dcterms:created>
  <dcterms:modified xsi:type="dcterms:W3CDTF">2020-09-17T14:30:00Z</dcterms:modified>
</cp:coreProperties>
</file>