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727" r:id="rId3"/>
  </p:sldMasterIdLst>
  <p:notesMasterIdLst>
    <p:notesMasterId r:id="rId16"/>
  </p:notesMasterIdLst>
  <p:sldIdLst>
    <p:sldId id="256" r:id="rId4"/>
    <p:sldId id="257" r:id="rId5"/>
    <p:sldId id="268" r:id="rId6"/>
    <p:sldId id="271" r:id="rId7"/>
    <p:sldId id="258" r:id="rId8"/>
    <p:sldId id="263" r:id="rId9"/>
    <p:sldId id="264" r:id="rId10"/>
    <p:sldId id="265" r:id="rId11"/>
    <p:sldId id="269" r:id="rId12"/>
    <p:sldId id="266" r:id="rId13"/>
    <p:sldId id="270" r:id="rId14"/>
    <p:sldId id="310" r:id="rId15"/>
  </p:sldIdLst>
  <p:sldSz cx="12192000" cy="6858000"/>
  <p:notesSz cx="7559675" cy="10691813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106A"/>
    <a:srgbClr val="ED1C24"/>
    <a:srgbClr val="B04C46"/>
    <a:srgbClr val="E8827A"/>
    <a:srgbClr val="8F0F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96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50354A-B77B-42D2-99DE-06FE78E963BE}" type="doc">
      <dgm:prSet loTypeId="urn:microsoft.com/office/officeart/2005/8/layout/hierarchy2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882AE85-D494-44DA-8618-D824E9B4AB08}">
      <dgm:prSet phldrT="[Tekst]" custT="1"/>
      <dgm:spPr>
        <a:solidFill>
          <a:srgbClr val="E8827A"/>
        </a:solidFill>
      </dgm:spPr>
      <dgm:t>
        <a:bodyPr/>
        <a:lstStyle/>
        <a:p>
          <a:r>
            <a:rPr lang="hr-HR" sz="2000" b="1" dirty="0"/>
            <a:t>CILJEVI</a:t>
          </a:r>
          <a:endParaRPr lang="en-GB" sz="2000" b="1" dirty="0"/>
        </a:p>
      </dgm:t>
    </dgm:pt>
    <dgm:pt modelId="{37D09076-32C0-45E5-8F07-6F6254AB7D83}" type="parTrans" cxnId="{C1A1DDE1-78DF-47A8-B297-85D9FF839A1E}">
      <dgm:prSet/>
      <dgm:spPr/>
      <dgm:t>
        <a:bodyPr/>
        <a:lstStyle/>
        <a:p>
          <a:endParaRPr lang="en-GB"/>
        </a:p>
      </dgm:t>
    </dgm:pt>
    <dgm:pt modelId="{637C6784-E00B-462D-979F-8E386E14D33D}" type="sibTrans" cxnId="{C1A1DDE1-78DF-47A8-B297-85D9FF839A1E}">
      <dgm:prSet/>
      <dgm:spPr/>
      <dgm:t>
        <a:bodyPr/>
        <a:lstStyle/>
        <a:p>
          <a:endParaRPr lang="en-GB"/>
        </a:p>
      </dgm:t>
    </dgm:pt>
    <dgm:pt modelId="{69F90BB2-E609-4316-BB88-96621AC67958}">
      <dgm:prSet phldrT="[Tekst]" custT="1"/>
      <dgm:spPr>
        <a:solidFill>
          <a:srgbClr val="B04C46"/>
        </a:solidFill>
      </dgm:spPr>
      <dgm:t>
        <a:bodyPr/>
        <a:lstStyle/>
        <a:p>
          <a:pPr>
            <a:lnSpc>
              <a:spcPct val="150000"/>
            </a:lnSpc>
          </a:pPr>
          <a:r>
            <a:rPr lang="hr-HR" sz="1600" spc="-1" dirty="0"/>
            <a:t>definiranje HR-OOZ-a kao kvalitetnog i pouzdanog nacionalnog okruženja (organizacijska i upravljačka struktura, tehnološka načela)</a:t>
          </a:r>
          <a:endParaRPr lang="en-GB" sz="1600" b="0" dirty="0"/>
        </a:p>
      </dgm:t>
    </dgm:pt>
    <dgm:pt modelId="{2EB36703-D164-4762-B779-EFAD93D18F79}" type="parTrans" cxnId="{E05D1B70-82E0-422F-B247-6227459EAEE1}">
      <dgm:prSet/>
      <dgm:spPr/>
      <dgm:t>
        <a:bodyPr/>
        <a:lstStyle/>
        <a:p>
          <a:endParaRPr lang="en-GB"/>
        </a:p>
      </dgm:t>
    </dgm:pt>
    <dgm:pt modelId="{C5B63E6C-4F02-43A8-8D29-6D0B74D6E175}" type="sibTrans" cxnId="{E05D1B70-82E0-422F-B247-6227459EAEE1}">
      <dgm:prSet/>
      <dgm:spPr/>
      <dgm:t>
        <a:bodyPr/>
        <a:lstStyle/>
        <a:p>
          <a:endParaRPr lang="en-GB"/>
        </a:p>
      </dgm:t>
    </dgm:pt>
    <dgm:pt modelId="{2EF8D3BE-267D-4F81-825A-03D373E95895}">
      <dgm:prSet phldrT="[Tekst]" custT="1"/>
      <dgm:spPr>
        <a:solidFill>
          <a:srgbClr val="ED1C24"/>
        </a:solidFill>
      </dgm:spPr>
      <dgm:t>
        <a:bodyPr/>
        <a:lstStyle/>
        <a:p>
          <a:pPr>
            <a:lnSpc>
              <a:spcPct val="150000"/>
            </a:lnSpc>
          </a:pPr>
          <a:r>
            <a:rPr lang="hr-HR" sz="1600" spc="-1" dirty="0"/>
            <a:t>donošenje jasne nacionalne politike otvorene znanosti (kao dijela zakona ili politike na temelju zakona) </a:t>
          </a:r>
          <a:endParaRPr lang="en-GB" sz="1600" dirty="0"/>
        </a:p>
      </dgm:t>
    </dgm:pt>
    <dgm:pt modelId="{EB01EBF0-6156-4083-A294-BB8FA6D05B2A}" type="parTrans" cxnId="{5AB9DDD9-EB18-45D3-B1F0-7361DEE36878}">
      <dgm:prSet/>
      <dgm:spPr/>
      <dgm:t>
        <a:bodyPr/>
        <a:lstStyle/>
        <a:p>
          <a:endParaRPr lang="en-GB"/>
        </a:p>
      </dgm:t>
    </dgm:pt>
    <dgm:pt modelId="{44BE6649-4CCE-4564-A416-BA1B030F60EF}" type="sibTrans" cxnId="{5AB9DDD9-EB18-45D3-B1F0-7361DEE36878}">
      <dgm:prSet/>
      <dgm:spPr/>
      <dgm:t>
        <a:bodyPr/>
        <a:lstStyle/>
        <a:p>
          <a:endParaRPr lang="en-GB"/>
        </a:p>
      </dgm:t>
    </dgm:pt>
    <dgm:pt modelId="{AFBDABA2-201C-4C3A-B10F-9300AB4BEB17}" type="pres">
      <dgm:prSet presAssocID="{9150354A-B77B-42D2-99DE-06FE78E963B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B6815DED-1637-41C8-B4FF-2722BC7D9D98}" type="pres">
      <dgm:prSet presAssocID="{3882AE85-D494-44DA-8618-D824E9B4AB08}" presName="root1" presStyleCnt="0"/>
      <dgm:spPr/>
    </dgm:pt>
    <dgm:pt modelId="{E5CFAC9F-7CD0-4746-89AC-30BF48B98D0F}" type="pres">
      <dgm:prSet presAssocID="{3882AE85-D494-44DA-8618-D824E9B4AB08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6D145A59-43D5-47CB-9DA6-086E0A179D1D}" type="pres">
      <dgm:prSet presAssocID="{3882AE85-D494-44DA-8618-D824E9B4AB08}" presName="level2hierChild" presStyleCnt="0"/>
      <dgm:spPr/>
    </dgm:pt>
    <dgm:pt modelId="{505A0BD6-69F9-4029-9DE6-89B10491BB39}" type="pres">
      <dgm:prSet presAssocID="{2EB36703-D164-4762-B779-EFAD93D18F79}" presName="conn2-1" presStyleLbl="parChTrans1D2" presStyleIdx="0" presStyleCnt="2"/>
      <dgm:spPr/>
      <dgm:t>
        <a:bodyPr/>
        <a:lstStyle/>
        <a:p>
          <a:endParaRPr lang="hr-HR"/>
        </a:p>
      </dgm:t>
    </dgm:pt>
    <dgm:pt modelId="{CC672DA3-C77F-4A04-9E6A-ADE68876798E}" type="pres">
      <dgm:prSet presAssocID="{2EB36703-D164-4762-B779-EFAD93D18F79}" presName="connTx" presStyleLbl="parChTrans1D2" presStyleIdx="0" presStyleCnt="2"/>
      <dgm:spPr/>
      <dgm:t>
        <a:bodyPr/>
        <a:lstStyle/>
        <a:p>
          <a:endParaRPr lang="hr-HR"/>
        </a:p>
      </dgm:t>
    </dgm:pt>
    <dgm:pt modelId="{20F19D17-A626-4DE4-8E07-57423A94F615}" type="pres">
      <dgm:prSet presAssocID="{69F90BB2-E609-4316-BB88-96621AC67958}" presName="root2" presStyleCnt="0"/>
      <dgm:spPr/>
    </dgm:pt>
    <dgm:pt modelId="{2AECD804-8FA2-4230-AF09-D79F2E2B27C2}" type="pres">
      <dgm:prSet presAssocID="{69F90BB2-E609-4316-BB88-96621AC67958}" presName="LevelTwoTextNode" presStyleLbl="node2" presStyleIdx="0" presStyleCnt="2" custScaleX="161237" custScaleY="135191" custLinFactNeighborX="-220" custLinFactNeighborY="-254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EE90A4A6-D144-4FF1-B0AC-D5FADA7A9FD8}" type="pres">
      <dgm:prSet presAssocID="{69F90BB2-E609-4316-BB88-96621AC67958}" presName="level3hierChild" presStyleCnt="0"/>
      <dgm:spPr/>
    </dgm:pt>
    <dgm:pt modelId="{BC83AFD7-C6D4-47AA-8E9D-922E6C3BD9F6}" type="pres">
      <dgm:prSet presAssocID="{EB01EBF0-6156-4083-A294-BB8FA6D05B2A}" presName="conn2-1" presStyleLbl="parChTrans1D2" presStyleIdx="1" presStyleCnt="2"/>
      <dgm:spPr/>
      <dgm:t>
        <a:bodyPr/>
        <a:lstStyle/>
        <a:p>
          <a:endParaRPr lang="hr-HR"/>
        </a:p>
      </dgm:t>
    </dgm:pt>
    <dgm:pt modelId="{27796C22-330D-4FE6-AD20-A7A14D7E2DEB}" type="pres">
      <dgm:prSet presAssocID="{EB01EBF0-6156-4083-A294-BB8FA6D05B2A}" presName="connTx" presStyleLbl="parChTrans1D2" presStyleIdx="1" presStyleCnt="2"/>
      <dgm:spPr/>
      <dgm:t>
        <a:bodyPr/>
        <a:lstStyle/>
        <a:p>
          <a:endParaRPr lang="hr-HR"/>
        </a:p>
      </dgm:t>
    </dgm:pt>
    <dgm:pt modelId="{0BADAFB8-BF3B-4CFD-B548-606B1E4F2084}" type="pres">
      <dgm:prSet presAssocID="{2EF8D3BE-267D-4F81-825A-03D373E95895}" presName="root2" presStyleCnt="0"/>
      <dgm:spPr/>
    </dgm:pt>
    <dgm:pt modelId="{1A3F15F4-4BB9-4EE9-9E93-F8D4F824970D}" type="pres">
      <dgm:prSet presAssocID="{2EF8D3BE-267D-4F81-825A-03D373E95895}" presName="LevelTwoTextNode" presStyleLbl="node2" presStyleIdx="1" presStyleCnt="2" custScaleX="161237" custScaleY="135191" custLinFactNeighborX="84" custLinFactNeighborY="759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11D25BE2-12B8-42BA-AA57-05CD36A0601A}" type="pres">
      <dgm:prSet presAssocID="{2EF8D3BE-267D-4F81-825A-03D373E95895}" presName="level3hierChild" presStyleCnt="0"/>
      <dgm:spPr/>
    </dgm:pt>
  </dgm:ptLst>
  <dgm:cxnLst>
    <dgm:cxn modelId="{C1A1DDE1-78DF-47A8-B297-85D9FF839A1E}" srcId="{9150354A-B77B-42D2-99DE-06FE78E963BE}" destId="{3882AE85-D494-44DA-8618-D824E9B4AB08}" srcOrd="0" destOrd="0" parTransId="{37D09076-32C0-45E5-8F07-6F6254AB7D83}" sibTransId="{637C6784-E00B-462D-979F-8E386E14D33D}"/>
    <dgm:cxn modelId="{1499CC01-EA8C-4D9C-9153-FF9B8779B05A}" type="presOf" srcId="{2EF8D3BE-267D-4F81-825A-03D373E95895}" destId="{1A3F15F4-4BB9-4EE9-9E93-F8D4F824970D}" srcOrd="0" destOrd="0" presId="urn:microsoft.com/office/officeart/2005/8/layout/hierarchy2"/>
    <dgm:cxn modelId="{5AB9DDD9-EB18-45D3-B1F0-7361DEE36878}" srcId="{3882AE85-D494-44DA-8618-D824E9B4AB08}" destId="{2EF8D3BE-267D-4F81-825A-03D373E95895}" srcOrd="1" destOrd="0" parTransId="{EB01EBF0-6156-4083-A294-BB8FA6D05B2A}" sibTransId="{44BE6649-4CCE-4564-A416-BA1B030F60EF}"/>
    <dgm:cxn modelId="{E05D1B70-82E0-422F-B247-6227459EAEE1}" srcId="{3882AE85-D494-44DA-8618-D824E9B4AB08}" destId="{69F90BB2-E609-4316-BB88-96621AC67958}" srcOrd="0" destOrd="0" parTransId="{2EB36703-D164-4762-B779-EFAD93D18F79}" sibTransId="{C5B63E6C-4F02-43A8-8D29-6D0B74D6E175}"/>
    <dgm:cxn modelId="{7690D452-D776-4B3C-A7F9-42DCA60A325F}" type="presOf" srcId="{EB01EBF0-6156-4083-A294-BB8FA6D05B2A}" destId="{BC83AFD7-C6D4-47AA-8E9D-922E6C3BD9F6}" srcOrd="0" destOrd="0" presId="urn:microsoft.com/office/officeart/2005/8/layout/hierarchy2"/>
    <dgm:cxn modelId="{6A3FD231-A07C-4BF1-B44B-E50C3928C9DD}" type="presOf" srcId="{69F90BB2-E609-4316-BB88-96621AC67958}" destId="{2AECD804-8FA2-4230-AF09-D79F2E2B27C2}" srcOrd="0" destOrd="0" presId="urn:microsoft.com/office/officeart/2005/8/layout/hierarchy2"/>
    <dgm:cxn modelId="{72AE559D-94A2-4B84-BFA9-90FEAAA4FF33}" type="presOf" srcId="{3882AE85-D494-44DA-8618-D824E9B4AB08}" destId="{E5CFAC9F-7CD0-4746-89AC-30BF48B98D0F}" srcOrd="0" destOrd="0" presId="urn:microsoft.com/office/officeart/2005/8/layout/hierarchy2"/>
    <dgm:cxn modelId="{74755816-E225-48C2-8F9D-BD47F3ADAF53}" type="presOf" srcId="{EB01EBF0-6156-4083-A294-BB8FA6D05B2A}" destId="{27796C22-330D-4FE6-AD20-A7A14D7E2DEB}" srcOrd="1" destOrd="0" presId="urn:microsoft.com/office/officeart/2005/8/layout/hierarchy2"/>
    <dgm:cxn modelId="{14878129-9E7E-4B2A-9714-67C418580859}" type="presOf" srcId="{9150354A-B77B-42D2-99DE-06FE78E963BE}" destId="{AFBDABA2-201C-4C3A-B10F-9300AB4BEB17}" srcOrd="0" destOrd="0" presId="urn:microsoft.com/office/officeart/2005/8/layout/hierarchy2"/>
    <dgm:cxn modelId="{00AFC349-4E3C-4DA0-927A-908A80A198D4}" type="presOf" srcId="{2EB36703-D164-4762-B779-EFAD93D18F79}" destId="{CC672DA3-C77F-4A04-9E6A-ADE68876798E}" srcOrd="1" destOrd="0" presId="urn:microsoft.com/office/officeart/2005/8/layout/hierarchy2"/>
    <dgm:cxn modelId="{C9A86BC9-510D-40B6-A52B-3BA28ED05864}" type="presOf" srcId="{2EB36703-D164-4762-B779-EFAD93D18F79}" destId="{505A0BD6-69F9-4029-9DE6-89B10491BB39}" srcOrd="0" destOrd="0" presId="urn:microsoft.com/office/officeart/2005/8/layout/hierarchy2"/>
    <dgm:cxn modelId="{C03B5918-0CB5-4FC1-9585-C11CAA60A982}" type="presParOf" srcId="{AFBDABA2-201C-4C3A-B10F-9300AB4BEB17}" destId="{B6815DED-1637-41C8-B4FF-2722BC7D9D98}" srcOrd="0" destOrd="0" presId="urn:microsoft.com/office/officeart/2005/8/layout/hierarchy2"/>
    <dgm:cxn modelId="{48F8A3FE-9560-4B2E-8A3D-BB4F811A71EE}" type="presParOf" srcId="{B6815DED-1637-41C8-B4FF-2722BC7D9D98}" destId="{E5CFAC9F-7CD0-4746-89AC-30BF48B98D0F}" srcOrd="0" destOrd="0" presId="urn:microsoft.com/office/officeart/2005/8/layout/hierarchy2"/>
    <dgm:cxn modelId="{11D4985C-C866-4636-975F-3A5ED3C1B88D}" type="presParOf" srcId="{B6815DED-1637-41C8-B4FF-2722BC7D9D98}" destId="{6D145A59-43D5-47CB-9DA6-086E0A179D1D}" srcOrd="1" destOrd="0" presId="urn:microsoft.com/office/officeart/2005/8/layout/hierarchy2"/>
    <dgm:cxn modelId="{ECC8C6DF-567C-445F-B8C8-36162C5F1510}" type="presParOf" srcId="{6D145A59-43D5-47CB-9DA6-086E0A179D1D}" destId="{505A0BD6-69F9-4029-9DE6-89B10491BB39}" srcOrd="0" destOrd="0" presId="urn:microsoft.com/office/officeart/2005/8/layout/hierarchy2"/>
    <dgm:cxn modelId="{4A421097-6065-4E7F-858F-C00A5388EDD6}" type="presParOf" srcId="{505A0BD6-69F9-4029-9DE6-89B10491BB39}" destId="{CC672DA3-C77F-4A04-9E6A-ADE68876798E}" srcOrd="0" destOrd="0" presId="urn:microsoft.com/office/officeart/2005/8/layout/hierarchy2"/>
    <dgm:cxn modelId="{FC4720A6-1027-41A2-90C8-4D8B5BB32694}" type="presParOf" srcId="{6D145A59-43D5-47CB-9DA6-086E0A179D1D}" destId="{20F19D17-A626-4DE4-8E07-57423A94F615}" srcOrd="1" destOrd="0" presId="urn:microsoft.com/office/officeart/2005/8/layout/hierarchy2"/>
    <dgm:cxn modelId="{99BF454C-D3F2-4058-9EAC-0A0D75954EBD}" type="presParOf" srcId="{20F19D17-A626-4DE4-8E07-57423A94F615}" destId="{2AECD804-8FA2-4230-AF09-D79F2E2B27C2}" srcOrd="0" destOrd="0" presId="urn:microsoft.com/office/officeart/2005/8/layout/hierarchy2"/>
    <dgm:cxn modelId="{24EE6B3A-65B8-41D2-B89A-00876CEED7A4}" type="presParOf" srcId="{20F19D17-A626-4DE4-8E07-57423A94F615}" destId="{EE90A4A6-D144-4FF1-B0AC-D5FADA7A9FD8}" srcOrd="1" destOrd="0" presId="urn:microsoft.com/office/officeart/2005/8/layout/hierarchy2"/>
    <dgm:cxn modelId="{7E999883-1CB2-494E-94C1-AA68F918FC2C}" type="presParOf" srcId="{6D145A59-43D5-47CB-9DA6-086E0A179D1D}" destId="{BC83AFD7-C6D4-47AA-8E9D-922E6C3BD9F6}" srcOrd="2" destOrd="0" presId="urn:microsoft.com/office/officeart/2005/8/layout/hierarchy2"/>
    <dgm:cxn modelId="{0EF8A3CB-A317-4231-87A9-E0FC20E36377}" type="presParOf" srcId="{BC83AFD7-C6D4-47AA-8E9D-922E6C3BD9F6}" destId="{27796C22-330D-4FE6-AD20-A7A14D7E2DEB}" srcOrd="0" destOrd="0" presId="urn:microsoft.com/office/officeart/2005/8/layout/hierarchy2"/>
    <dgm:cxn modelId="{4C15E92D-548D-4B78-B3C5-3D4C1CF05D95}" type="presParOf" srcId="{6D145A59-43D5-47CB-9DA6-086E0A179D1D}" destId="{0BADAFB8-BF3B-4CFD-B548-606B1E4F2084}" srcOrd="3" destOrd="0" presId="urn:microsoft.com/office/officeart/2005/8/layout/hierarchy2"/>
    <dgm:cxn modelId="{B7E06F63-EEDE-495B-8BD3-4FF5E701DB56}" type="presParOf" srcId="{0BADAFB8-BF3B-4CFD-B548-606B1E4F2084}" destId="{1A3F15F4-4BB9-4EE9-9E93-F8D4F824970D}" srcOrd="0" destOrd="0" presId="urn:microsoft.com/office/officeart/2005/8/layout/hierarchy2"/>
    <dgm:cxn modelId="{E2092027-B5EE-4FE9-A653-797D0DCDC6A2}" type="presParOf" srcId="{0BADAFB8-BF3B-4CFD-B548-606B1E4F2084}" destId="{11D25BE2-12B8-42BA-AA57-05CD36A0601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CFAC9F-7CD0-4746-89AC-30BF48B98D0F}">
      <dsp:nvSpPr>
        <dsp:cNvPr id="0" name=""/>
        <dsp:cNvSpPr/>
      </dsp:nvSpPr>
      <dsp:spPr>
        <a:xfrm>
          <a:off x="44262" y="1440104"/>
          <a:ext cx="3098433" cy="1549216"/>
        </a:xfrm>
        <a:prstGeom prst="roundRect">
          <a:avLst>
            <a:gd name="adj" fmla="val 10000"/>
          </a:avLst>
        </a:prstGeom>
        <a:solidFill>
          <a:srgbClr val="E8827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b="1" kern="1200" dirty="0"/>
            <a:t>CILJEVI</a:t>
          </a:r>
          <a:endParaRPr lang="en-GB" sz="2000" b="1" kern="1200" dirty="0"/>
        </a:p>
      </dsp:txBody>
      <dsp:txXfrm>
        <a:off x="89637" y="1485479"/>
        <a:ext cx="3007683" cy="1458466"/>
      </dsp:txXfrm>
    </dsp:sp>
    <dsp:sp modelId="{505A0BD6-69F9-4029-9DE6-89B10491BB39}">
      <dsp:nvSpPr>
        <dsp:cNvPr id="0" name=""/>
        <dsp:cNvSpPr/>
      </dsp:nvSpPr>
      <dsp:spPr>
        <a:xfrm rot="18993145">
          <a:off x="2910111" y="1599478"/>
          <a:ext cx="1697727" cy="62956"/>
        </a:xfrm>
        <a:custGeom>
          <a:avLst/>
          <a:gdLst/>
          <a:ahLst/>
          <a:cxnLst/>
          <a:rect l="0" t="0" r="0" b="0"/>
          <a:pathLst>
            <a:path>
              <a:moveTo>
                <a:pt x="0" y="31478"/>
              </a:moveTo>
              <a:lnTo>
                <a:pt x="1697727" y="31478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00" kern="1200"/>
        </a:p>
      </dsp:txBody>
      <dsp:txXfrm>
        <a:off x="3716532" y="1588513"/>
        <a:ext cx="84886" cy="84886"/>
      </dsp:txXfrm>
    </dsp:sp>
    <dsp:sp modelId="{2AECD804-8FA2-4230-AF09-D79F2E2B27C2}">
      <dsp:nvSpPr>
        <dsp:cNvPr id="0" name=""/>
        <dsp:cNvSpPr/>
      </dsp:nvSpPr>
      <dsp:spPr>
        <a:xfrm>
          <a:off x="4375253" y="0"/>
          <a:ext cx="4995821" cy="2094401"/>
        </a:xfrm>
        <a:prstGeom prst="roundRect">
          <a:avLst>
            <a:gd name="adj" fmla="val 10000"/>
          </a:avLst>
        </a:prstGeom>
        <a:solidFill>
          <a:srgbClr val="B04C4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spc="-1" dirty="0"/>
            <a:t>definiranje HR-OOZ-a kao kvalitetnog i pouzdanog nacionalnog okruženja (organizacijska i upravljačka struktura, tehnološka načela)</a:t>
          </a:r>
          <a:endParaRPr lang="en-GB" sz="1600" b="0" kern="1200" dirty="0"/>
        </a:p>
      </dsp:txBody>
      <dsp:txXfrm>
        <a:off x="4436596" y="61343"/>
        <a:ext cx="4873135" cy="1971715"/>
      </dsp:txXfrm>
    </dsp:sp>
    <dsp:sp modelId="{BC83AFD7-C6D4-47AA-8E9D-922E6C3BD9F6}">
      <dsp:nvSpPr>
        <dsp:cNvPr id="0" name=""/>
        <dsp:cNvSpPr/>
      </dsp:nvSpPr>
      <dsp:spPr>
        <a:xfrm rot="2593791">
          <a:off x="2911395" y="2766990"/>
          <a:ext cx="1704578" cy="62956"/>
        </a:xfrm>
        <a:custGeom>
          <a:avLst/>
          <a:gdLst/>
          <a:ahLst/>
          <a:cxnLst/>
          <a:rect l="0" t="0" r="0" b="0"/>
          <a:pathLst>
            <a:path>
              <a:moveTo>
                <a:pt x="0" y="31478"/>
              </a:moveTo>
              <a:lnTo>
                <a:pt x="1704578" y="31478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00" kern="1200"/>
        </a:p>
      </dsp:txBody>
      <dsp:txXfrm>
        <a:off x="3721070" y="2755853"/>
        <a:ext cx="85228" cy="85228"/>
      </dsp:txXfrm>
    </dsp:sp>
    <dsp:sp modelId="{1A3F15F4-4BB9-4EE9-9E93-F8D4F824970D}">
      <dsp:nvSpPr>
        <dsp:cNvPr id="0" name=""/>
        <dsp:cNvSpPr/>
      </dsp:nvSpPr>
      <dsp:spPr>
        <a:xfrm>
          <a:off x="4384672" y="2335023"/>
          <a:ext cx="4995821" cy="2094401"/>
        </a:xfrm>
        <a:prstGeom prst="roundRect">
          <a:avLst>
            <a:gd name="adj" fmla="val 10000"/>
          </a:avLst>
        </a:prstGeom>
        <a:solidFill>
          <a:srgbClr val="ED1C2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spc="-1" dirty="0"/>
            <a:t>donošenje jasne nacionalne politike otvorene znanosti (kao dijela zakona ili politike na temelju zakona) </a:t>
          </a:r>
          <a:endParaRPr lang="en-GB" sz="1600" kern="1200" dirty="0"/>
        </a:p>
      </dsp:txBody>
      <dsp:txXfrm>
        <a:off x="4446015" y="2396366"/>
        <a:ext cx="4873135" cy="19717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44F9E3-30C3-4E37-BE4E-B386790B4FA9}" type="datetimeFigureOut">
              <a:rPr lang="hr-HR" smtClean="0"/>
              <a:t>01.04.2022.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B5DAC5-B35D-4C17-9A53-310CCFEE04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97270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5DAC5-B35D-4C17-9A53-310CCFEE0466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82459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5DAC5-B35D-4C17-9A53-310CCFEE0466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43729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5DAC5-B35D-4C17-9A53-310CCFEE0466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4628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5DAC5-B35D-4C17-9A53-310CCFEE0466}" type="slidenum">
              <a:rPr lang="hr-HR" smtClean="0"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53843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deed.hr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1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838080" y="2255040"/>
            <a:ext cx="10369440" cy="88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838080" y="3301200"/>
            <a:ext cx="10369440" cy="853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838080" y="4236120"/>
            <a:ext cx="10369440" cy="853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838080" y="2255040"/>
            <a:ext cx="10369440" cy="88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838080" y="3301200"/>
            <a:ext cx="5060160" cy="853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6151680" y="3301200"/>
            <a:ext cx="5060160" cy="853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838080" y="4236120"/>
            <a:ext cx="5060160" cy="853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/>
          </p:nvPr>
        </p:nvSpPr>
        <p:spPr>
          <a:xfrm>
            <a:off x="6151680" y="4236120"/>
            <a:ext cx="5060160" cy="853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838080" y="2255040"/>
            <a:ext cx="10369440" cy="88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838080" y="3301200"/>
            <a:ext cx="3338640" cy="853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/>
          </p:nvPr>
        </p:nvSpPr>
        <p:spPr>
          <a:xfrm>
            <a:off x="4344120" y="3301200"/>
            <a:ext cx="3338640" cy="853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/>
          </p:nvPr>
        </p:nvSpPr>
        <p:spPr>
          <a:xfrm>
            <a:off x="7850160" y="3301200"/>
            <a:ext cx="3338640" cy="853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/>
          </p:nvPr>
        </p:nvSpPr>
        <p:spPr>
          <a:xfrm>
            <a:off x="838080" y="4236120"/>
            <a:ext cx="3338640" cy="853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/>
          </p:nvPr>
        </p:nvSpPr>
        <p:spPr>
          <a:xfrm>
            <a:off x="4344120" y="4236120"/>
            <a:ext cx="3338640" cy="853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/>
          </p:nvPr>
        </p:nvSpPr>
        <p:spPr>
          <a:xfrm>
            <a:off x="7850160" y="4236120"/>
            <a:ext cx="3338640" cy="853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2255040"/>
            <a:ext cx="10369440" cy="88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subTitle"/>
          </p:nvPr>
        </p:nvSpPr>
        <p:spPr>
          <a:xfrm>
            <a:off x="838080" y="3301200"/>
            <a:ext cx="10369440" cy="1789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2255040"/>
            <a:ext cx="10369440" cy="88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838080" y="3301200"/>
            <a:ext cx="10369440" cy="1789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838080" y="2255040"/>
            <a:ext cx="10369440" cy="88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838080" y="3301200"/>
            <a:ext cx="5060160" cy="1789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6151680" y="3301200"/>
            <a:ext cx="5060160" cy="1789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838080" y="2255040"/>
            <a:ext cx="10369440" cy="88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subTitle"/>
          </p:nvPr>
        </p:nvSpPr>
        <p:spPr>
          <a:xfrm>
            <a:off x="838080" y="2255040"/>
            <a:ext cx="10369440" cy="4094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838080" y="2255040"/>
            <a:ext cx="10369440" cy="88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838080" y="3301200"/>
            <a:ext cx="5060160" cy="853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151680" y="3301200"/>
            <a:ext cx="5060160" cy="1789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838080" y="4236120"/>
            <a:ext cx="5060160" cy="853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2255040"/>
            <a:ext cx="10369440" cy="88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838080" y="3301200"/>
            <a:ext cx="10369440" cy="1789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838080" y="2255040"/>
            <a:ext cx="10369440" cy="88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838080" y="3301200"/>
            <a:ext cx="5060160" cy="1789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151680" y="3301200"/>
            <a:ext cx="5060160" cy="853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151680" y="4236120"/>
            <a:ext cx="5060160" cy="853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2255040"/>
            <a:ext cx="10369440" cy="88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838080" y="3301200"/>
            <a:ext cx="5060160" cy="853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151680" y="3301200"/>
            <a:ext cx="5060160" cy="853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838080" y="4236120"/>
            <a:ext cx="10369440" cy="853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838080" y="2255040"/>
            <a:ext cx="10369440" cy="88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/>
          </p:nvPr>
        </p:nvSpPr>
        <p:spPr>
          <a:xfrm>
            <a:off x="838080" y="3301200"/>
            <a:ext cx="10369440" cy="853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/>
          </p:nvPr>
        </p:nvSpPr>
        <p:spPr>
          <a:xfrm>
            <a:off x="838080" y="4236120"/>
            <a:ext cx="10369440" cy="853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838080" y="2255040"/>
            <a:ext cx="10369440" cy="88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838080" y="3301200"/>
            <a:ext cx="5060160" cy="853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/>
          </p:nvPr>
        </p:nvSpPr>
        <p:spPr>
          <a:xfrm>
            <a:off x="6151680" y="3301200"/>
            <a:ext cx="5060160" cy="853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/>
          </p:nvPr>
        </p:nvSpPr>
        <p:spPr>
          <a:xfrm>
            <a:off x="838080" y="4236120"/>
            <a:ext cx="5060160" cy="853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/>
          </p:nvPr>
        </p:nvSpPr>
        <p:spPr>
          <a:xfrm>
            <a:off x="6151680" y="4236120"/>
            <a:ext cx="5060160" cy="853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838080" y="2255040"/>
            <a:ext cx="10369440" cy="88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/>
          </p:nvPr>
        </p:nvSpPr>
        <p:spPr>
          <a:xfrm>
            <a:off x="838080" y="3301200"/>
            <a:ext cx="3338640" cy="853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/>
          </p:nvPr>
        </p:nvSpPr>
        <p:spPr>
          <a:xfrm>
            <a:off x="4344120" y="3301200"/>
            <a:ext cx="3338640" cy="853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/>
          </p:nvPr>
        </p:nvSpPr>
        <p:spPr>
          <a:xfrm>
            <a:off x="7850160" y="3301200"/>
            <a:ext cx="3338640" cy="853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/>
          </p:nvPr>
        </p:nvSpPr>
        <p:spPr>
          <a:xfrm>
            <a:off x="838080" y="4236120"/>
            <a:ext cx="3338640" cy="853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/>
          </p:nvPr>
        </p:nvSpPr>
        <p:spPr>
          <a:xfrm>
            <a:off x="4344120" y="4236120"/>
            <a:ext cx="3338640" cy="853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7"/>
          <p:cNvSpPr>
            <a:spLocks noGrp="1"/>
          </p:cNvSpPr>
          <p:nvPr>
            <p:ph/>
          </p:nvPr>
        </p:nvSpPr>
        <p:spPr>
          <a:xfrm>
            <a:off x="7850160" y="4236120"/>
            <a:ext cx="3338640" cy="853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64442" y="6353787"/>
            <a:ext cx="1242953" cy="360000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53802" y="6355245"/>
            <a:ext cx="838199" cy="360000"/>
          </a:xfrm>
          <a:prstGeom prst="rect">
            <a:avLst/>
          </a:prstGeom>
        </p:spPr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16359" y="6353787"/>
            <a:ext cx="7704974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379601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ni slajd" type="title">
  <p:cSld name="Naslovni slaj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"/>
          <p:cNvSpPr txBox="1">
            <a:spLocks noGrp="1"/>
          </p:cNvSpPr>
          <p:nvPr>
            <p:ph type="ctrTitle"/>
          </p:nvPr>
        </p:nvSpPr>
        <p:spPr>
          <a:xfrm>
            <a:off x="361626" y="2780827"/>
            <a:ext cx="11595315" cy="1735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subTitle" idx="1"/>
          </p:nvPr>
        </p:nvSpPr>
        <p:spPr>
          <a:xfrm>
            <a:off x="361627" y="4583844"/>
            <a:ext cx="11595314" cy="1124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6" name="Google Shape;16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9631" y="337940"/>
            <a:ext cx="1165356" cy="47302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7"/>
          <p:cNvSpPr txBox="1"/>
          <p:nvPr/>
        </p:nvSpPr>
        <p:spPr>
          <a:xfrm>
            <a:off x="254848" y="920836"/>
            <a:ext cx="403187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Dani e-infrastrukture – Srce DEI 2022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Konferencija projekta HR-ZOO</a:t>
            </a:r>
            <a:b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6. i 7. travnja 2022. 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" name="Google Shape;18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96180" y="5708409"/>
            <a:ext cx="3431488" cy="947968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7"/>
          <p:cNvSpPr/>
          <p:nvPr/>
        </p:nvSpPr>
        <p:spPr>
          <a:xfrm>
            <a:off x="8638308" y="6526165"/>
            <a:ext cx="351028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Konferencija je sufinancirana sredstvima Europske unije iz Europskog fonda za regionalni razvoj.</a:t>
            </a:r>
            <a:endParaRPr sz="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" name="Google Shape;20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49528" y="5516512"/>
            <a:ext cx="2215504" cy="1341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70125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 sadržaj" type="obj">
  <p:cSld name="Naslov i sadržaj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/>
          <p:nvPr/>
        </p:nvSpPr>
        <p:spPr>
          <a:xfrm>
            <a:off x="0" y="1063165"/>
            <a:ext cx="12192000" cy="517566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8"/>
          <p:cNvSpPr txBox="1">
            <a:spLocks noGrp="1"/>
          </p:cNvSpPr>
          <p:nvPr>
            <p:ph type="title"/>
          </p:nvPr>
        </p:nvSpPr>
        <p:spPr>
          <a:xfrm>
            <a:off x="838200" y="157321"/>
            <a:ext cx="10515600" cy="875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body" idx="1"/>
          </p:nvPr>
        </p:nvSpPr>
        <p:spPr>
          <a:xfrm>
            <a:off x="838200" y="1150688"/>
            <a:ext cx="10515600" cy="5088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" name="Google Shape;28;p8"/>
          <p:cNvSpPr txBox="1"/>
          <p:nvPr/>
        </p:nvSpPr>
        <p:spPr>
          <a:xfrm>
            <a:off x="8610600" y="6238832"/>
            <a:ext cx="2794518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Dani e-infrastrukture – Srce DEI 2022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Konferencija projekta HR-ZOO</a:t>
            </a:r>
            <a:br>
              <a:rPr lang="en-US"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6. i 7. travnja 2022. </a:t>
            </a:r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" name="Google Shape;29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05043" y="6384940"/>
            <a:ext cx="839947" cy="3079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75637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adnji slajd" type="secHead">
  <p:cSld name="Zadnji slaj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2"/>
          <p:cNvSpPr txBox="1">
            <a:spLocks noGrp="1"/>
          </p:cNvSpPr>
          <p:nvPr>
            <p:ph type="title"/>
          </p:nvPr>
        </p:nvSpPr>
        <p:spPr>
          <a:xfrm>
            <a:off x="838200" y="2255003"/>
            <a:ext cx="10369766" cy="883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body" idx="1"/>
          </p:nvPr>
        </p:nvSpPr>
        <p:spPr>
          <a:xfrm>
            <a:off x="838200" y="3301139"/>
            <a:ext cx="10369766" cy="1790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" name="TextBox 40"/>
          <p:cNvSpPr txBox="1"/>
          <p:nvPr userDrawn="1"/>
        </p:nvSpPr>
        <p:spPr>
          <a:xfrm>
            <a:off x="1904107" y="6294720"/>
            <a:ext cx="809872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Ovo djelo je dano na korištenje pod licencom Creative </a:t>
            </a:r>
            <a:r>
              <a:rPr kumimoji="0" lang="hr-HR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Commons</a:t>
            </a: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hr-HR" sz="12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Imenovanje</a:t>
            </a: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4.0 međunarodna. Licencija je dostupna na stranici: </a:t>
            </a: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https://creativecommons.org/licenses/by/4.0/deed.hr</a:t>
            </a: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kumimoji="0" lang="hr-HR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Slika 14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4340" y="6319708"/>
            <a:ext cx="917784" cy="3211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27699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aglavlje sekcije">
  <p:cSld name="Zaglavlje sekcij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3"/>
          <p:cNvSpPr txBox="1">
            <a:spLocks noGrp="1"/>
          </p:cNvSpPr>
          <p:nvPr>
            <p:ph type="title"/>
          </p:nvPr>
        </p:nvSpPr>
        <p:spPr>
          <a:xfrm>
            <a:off x="838200" y="714288"/>
            <a:ext cx="10369766" cy="2315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3"/>
          <p:cNvSpPr txBox="1">
            <a:spLocks noGrp="1"/>
          </p:cNvSpPr>
          <p:nvPr>
            <p:ph type="body" idx="1"/>
          </p:nvPr>
        </p:nvSpPr>
        <p:spPr>
          <a:xfrm>
            <a:off x="838200" y="3117126"/>
            <a:ext cx="10369766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1665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838080" y="2255040"/>
            <a:ext cx="10369440" cy="88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838080" y="3301200"/>
            <a:ext cx="10369440" cy="1789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sadržaja">
  <p:cSld name="Dva sadržaja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4"/>
          <p:cNvSpPr/>
          <p:nvPr/>
        </p:nvSpPr>
        <p:spPr>
          <a:xfrm>
            <a:off x="0" y="1063165"/>
            <a:ext cx="12192000" cy="517566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14"/>
          <p:cNvSpPr txBox="1">
            <a:spLocks noGrp="1"/>
          </p:cNvSpPr>
          <p:nvPr>
            <p:ph type="body" idx="1"/>
          </p:nvPr>
        </p:nvSpPr>
        <p:spPr>
          <a:xfrm>
            <a:off x="838200" y="1150688"/>
            <a:ext cx="5181600" cy="5088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body" idx="2"/>
          </p:nvPr>
        </p:nvSpPr>
        <p:spPr>
          <a:xfrm>
            <a:off x="6172200" y="1150687"/>
            <a:ext cx="5181600" cy="5088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title"/>
          </p:nvPr>
        </p:nvSpPr>
        <p:spPr>
          <a:xfrm>
            <a:off x="838200" y="157321"/>
            <a:ext cx="10515600" cy="875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4"/>
          <p:cNvSpPr txBox="1"/>
          <p:nvPr/>
        </p:nvSpPr>
        <p:spPr>
          <a:xfrm>
            <a:off x="8610600" y="6238832"/>
            <a:ext cx="2794518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Dani e-infrastrukture – Srce DEI 2022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Konferencija projekta HR-ZOO</a:t>
            </a:r>
            <a:br>
              <a:rPr lang="en-US"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6. i 7. travnja 2022. </a:t>
            </a:r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" name="Google Shape;50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05043" y="6384940"/>
            <a:ext cx="839947" cy="3079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9147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sporedba">
  <p:cSld name="Usporedba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5"/>
          <p:cNvSpPr/>
          <p:nvPr/>
        </p:nvSpPr>
        <p:spPr>
          <a:xfrm>
            <a:off x="0" y="1063165"/>
            <a:ext cx="12192000" cy="517566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15"/>
          <p:cNvSpPr txBox="1">
            <a:spLocks noGrp="1"/>
          </p:cNvSpPr>
          <p:nvPr>
            <p:ph type="body" idx="1"/>
          </p:nvPr>
        </p:nvSpPr>
        <p:spPr>
          <a:xfrm>
            <a:off x="838200" y="1150687"/>
            <a:ext cx="5157787" cy="736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15"/>
          <p:cNvSpPr txBox="1">
            <a:spLocks noGrp="1"/>
          </p:cNvSpPr>
          <p:nvPr>
            <p:ph type="body" idx="2"/>
          </p:nvPr>
        </p:nvSpPr>
        <p:spPr>
          <a:xfrm>
            <a:off x="839789" y="1917074"/>
            <a:ext cx="5157787" cy="4272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15"/>
          <p:cNvSpPr txBox="1">
            <a:spLocks noGrp="1"/>
          </p:cNvSpPr>
          <p:nvPr>
            <p:ph type="body" idx="3"/>
          </p:nvPr>
        </p:nvSpPr>
        <p:spPr>
          <a:xfrm>
            <a:off x="6172202" y="1150687"/>
            <a:ext cx="5183188" cy="736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body" idx="4"/>
          </p:nvPr>
        </p:nvSpPr>
        <p:spPr>
          <a:xfrm>
            <a:off x="6172202" y="1917219"/>
            <a:ext cx="5183188" cy="4272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title"/>
          </p:nvPr>
        </p:nvSpPr>
        <p:spPr>
          <a:xfrm>
            <a:off x="838200" y="157321"/>
            <a:ext cx="10515600" cy="875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5"/>
          <p:cNvSpPr txBox="1"/>
          <p:nvPr/>
        </p:nvSpPr>
        <p:spPr>
          <a:xfrm>
            <a:off x="8610600" y="6238832"/>
            <a:ext cx="2794518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Dani e-infrastrukture – Srce DEI 2022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Konferencija projekta HR-ZOO</a:t>
            </a:r>
            <a:br>
              <a:rPr lang="en-US"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6. i 7. travnja 2022. </a:t>
            </a:r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" name="Google Shape;62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05043" y="6384940"/>
            <a:ext cx="839947" cy="3079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50015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sporedba" type="twoTxTwoObj">
  <p:cSld name="1_Usporedba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2134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838080" y="2255040"/>
            <a:ext cx="10369440" cy="88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838080" y="3301200"/>
            <a:ext cx="5060160" cy="1789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6151680" y="3301200"/>
            <a:ext cx="5060160" cy="1789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838080" y="2255040"/>
            <a:ext cx="10369440" cy="88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838080" y="2255040"/>
            <a:ext cx="10369440" cy="4094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2255040"/>
            <a:ext cx="10369440" cy="88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838080" y="3301200"/>
            <a:ext cx="5060160" cy="853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151680" y="3301200"/>
            <a:ext cx="5060160" cy="1789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838080" y="4236120"/>
            <a:ext cx="5060160" cy="853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2255040"/>
            <a:ext cx="10369440" cy="88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838080" y="3301200"/>
            <a:ext cx="5060160" cy="1789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151680" y="3301200"/>
            <a:ext cx="5060160" cy="853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151680" y="4236120"/>
            <a:ext cx="5060160" cy="853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2255040"/>
            <a:ext cx="10369440" cy="88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838080" y="3301200"/>
            <a:ext cx="5060160" cy="853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151680" y="3301200"/>
            <a:ext cx="5060160" cy="853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838080" y="4236120"/>
            <a:ext cx="10369440" cy="853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61800" y="2781000"/>
            <a:ext cx="11594880" cy="17352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6000" b="0" strike="noStrike" spc="-1">
                <a:solidFill>
                  <a:srgbClr val="FFFFFF"/>
                </a:solidFill>
                <a:latin typeface="Arial"/>
              </a:rPr>
              <a:t>Click to edit Master title style</a:t>
            </a:r>
            <a:endParaRPr lang="sr-Latn-RS" sz="6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buNone/>
            </a:pPr>
            <a:fld id="{FA210E59-C79A-419B-8A63-E5E0CFDC7A9B}" type="datetime">
              <a:rPr lang="hr-HR" sz="1200" b="0" strike="noStrike" spc="-1">
                <a:solidFill>
                  <a:srgbClr val="FFFFFF"/>
                </a:solidFill>
                <a:latin typeface="Arial"/>
              </a:rPr>
              <a:t>01.04.2022.</a:t>
            </a:fld>
            <a:endParaRPr lang="hr-HR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hr-HR" sz="2400" b="0" strike="noStrike" spc="-1">
              <a:latin typeface="Times New Roman"/>
            </a:endParaRPr>
          </a:p>
        </p:txBody>
      </p:sp>
      <p:pic>
        <p:nvPicPr>
          <p:cNvPr id="3" name="Slika 8"/>
          <p:cNvPicPr/>
          <p:nvPr/>
        </p:nvPicPr>
        <p:blipFill>
          <a:blip r:embed="rId15"/>
          <a:stretch/>
        </p:blipFill>
        <p:spPr>
          <a:xfrm>
            <a:off x="379800" y="338040"/>
            <a:ext cx="1164960" cy="472680"/>
          </a:xfrm>
          <a:prstGeom prst="rect">
            <a:avLst/>
          </a:prstGeom>
          <a:ln w="0">
            <a:noFill/>
          </a:ln>
        </p:spPr>
      </p:pic>
      <p:sp>
        <p:nvSpPr>
          <p:cNvPr id="4" name="TekstniOkvir 7"/>
          <p:cNvSpPr/>
          <p:nvPr/>
        </p:nvSpPr>
        <p:spPr>
          <a:xfrm>
            <a:off x="277200" y="920880"/>
            <a:ext cx="3986640" cy="913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hr-HR" sz="1800" b="0" strike="noStrike" spc="-1">
                <a:solidFill>
                  <a:srgbClr val="FFFFFF"/>
                </a:solidFill>
                <a:latin typeface="Arial"/>
              </a:rPr>
              <a:t>Dani e-infrastrukture – Srce DEI 2022</a:t>
            </a:r>
            <a:endParaRPr lang="hr-HR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hr-HR" sz="1800" b="0" strike="noStrike" spc="-1">
                <a:solidFill>
                  <a:srgbClr val="FFFFFF"/>
                </a:solidFill>
                <a:latin typeface="Arial"/>
              </a:rPr>
              <a:t>Konferencija projekta HR-ZOO</a:t>
            </a:r>
            <a:r>
              <a:t/>
            </a:r>
            <a:br/>
            <a:r>
              <a:rPr lang="hr-HR" sz="1800" b="0" strike="noStrike" spc="-1">
                <a:solidFill>
                  <a:srgbClr val="FFFFFF"/>
                </a:solidFill>
                <a:latin typeface="Arial"/>
              </a:rPr>
              <a:t>6. i 7. travnja 2022. </a:t>
            </a:r>
            <a:endParaRPr lang="hr-HR" sz="1800" b="0" strike="noStrike" spc="-1">
              <a:latin typeface="Arial"/>
            </a:endParaRPr>
          </a:p>
        </p:txBody>
      </p:sp>
      <p:pic>
        <p:nvPicPr>
          <p:cNvPr id="5" name="Picture 15"/>
          <p:cNvPicPr/>
          <p:nvPr/>
        </p:nvPicPr>
        <p:blipFill>
          <a:blip r:embed="rId16"/>
          <a:stretch/>
        </p:blipFill>
        <p:spPr>
          <a:xfrm>
            <a:off x="8696160" y="5708520"/>
            <a:ext cx="3431160" cy="947520"/>
          </a:xfrm>
          <a:prstGeom prst="rect">
            <a:avLst/>
          </a:prstGeom>
          <a:ln w="0">
            <a:noFill/>
          </a:ln>
        </p:spPr>
      </p:pic>
      <p:sp>
        <p:nvSpPr>
          <p:cNvPr id="6" name="Pravokutnik 11"/>
          <p:cNvSpPr/>
          <p:nvPr/>
        </p:nvSpPr>
        <p:spPr>
          <a:xfrm>
            <a:off x="8638200" y="6526080"/>
            <a:ext cx="3510000" cy="333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hr-HR" sz="800" b="0" strike="noStrike" spc="-1">
                <a:solidFill>
                  <a:srgbClr val="FFFFFF"/>
                </a:solidFill>
                <a:latin typeface="Arial"/>
              </a:rPr>
              <a:t>Konferencija je sufinancirana sredstvima Europske unije iz Europskog fonda za regionalni razvoj.</a:t>
            </a:r>
            <a:endParaRPr lang="hr-HR" sz="800" b="0" strike="noStrike" spc="-1">
              <a:latin typeface="Arial"/>
            </a:endParaRPr>
          </a:p>
        </p:txBody>
      </p:sp>
      <p:pic>
        <p:nvPicPr>
          <p:cNvPr id="7" name="Slika 10"/>
          <p:cNvPicPr/>
          <p:nvPr/>
        </p:nvPicPr>
        <p:blipFill>
          <a:blip r:embed="rId17"/>
          <a:stretch/>
        </p:blipFill>
        <p:spPr>
          <a:xfrm>
            <a:off x="6649560" y="5516640"/>
            <a:ext cx="2215080" cy="1341000"/>
          </a:xfrm>
          <a:prstGeom prst="rect">
            <a:avLst/>
          </a:prstGeom>
          <a:ln w="0">
            <a:noFill/>
          </a:ln>
        </p:spPr>
      </p:pic>
      <p:sp>
        <p:nvSpPr>
          <p:cNvPr id="8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r-Latn-RS" sz="2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r-Latn-R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5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6"/>
          <p:cNvSpPr/>
          <p:nvPr/>
        </p:nvSpPr>
        <p:spPr>
          <a:xfrm>
            <a:off x="0" y="1063080"/>
            <a:ext cx="12191760" cy="5175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157320"/>
            <a:ext cx="10515240" cy="875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4000" b="1" strike="noStrike" spc="-1">
                <a:solidFill>
                  <a:srgbClr val="FFFFFF"/>
                </a:solidFill>
                <a:latin typeface="Arial"/>
              </a:rPr>
              <a:t>Click to edit Master title style</a:t>
            </a:r>
            <a:endParaRPr lang="sr-Latn-R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838080" y="1150560"/>
            <a:ext cx="10515240" cy="50878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Edit Master text styles</a:t>
            </a:r>
            <a:endParaRPr lang="sr-Latn-RS" sz="2800" b="0" strike="noStrike" spc="-1">
              <a:solidFill>
                <a:srgbClr val="000000"/>
              </a:solidFill>
              <a:latin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Second level</a:t>
            </a:r>
            <a:endParaRPr lang="sr-Latn-RS" sz="2400" b="0" strike="noStrike" spc="-1">
              <a:solidFill>
                <a:srgbClr val="000000"/>
              </a:solidFill>
              <a:latin typeface="Arial"/>
            </a:endParaRPr>
          </a:p>
          <a:p>
            <a:pPr marL="1143000" lvl="2" indent="-228600">
              <a:lnSpc>
                <a:spcPct val="9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Third level</a:t>
            </a:r>
            <a:endParaRPr lang="sr-Latn-RS" sz="2000" b="0" strike="noStrike" spc="-1">
              <a:solidFill>
                <a:srgbClr val="000000"/>
              </a:solidFill>
              <a:latin typeface="Arial"/>
            </a:endParaRPr>
          </a:p>
          <a:p>
            <a:pPr marL="1600200" lvl="3" indent="-228600">
              <a:lnSpc>
                <a:spcPct val="9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Fourth level</a:t>
            </a:r>
            <a:endParaRPr lang="sr-Latn-RS" sz="1800" b="0" strike="noStrike" spc="-1">
              <a:solidFill>
                <a:srgbClr val="000000"/>
              </a:solidFill>
              <a:latin typeface="Arial"/>
            </a:endParaRPr>
          </a:p>
          <a:p>
            <a:pPr marL="2057400" lvl="4" indent="-228600">
              <a:lnSpc>
                <a:spcPct val="9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Fifth level</a:t>
            </a:r>
            <a:endParaRPr lang="sr-Latn-R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buNone/>
            </a:pPr>
            <a:fld id="{8B31395C-02FD-46DF-BF31-A545E4735D0E}" type="datetime">
              <a:rPr lang="hr-HR" sz="1200" b="0" strike="noStrike" spc="-1">
                <a:solidFill>
                  <a:srgbClr val="8B8B8B"/>
                </a:solidFill>
                <a:latin typeface="Arial"/>
              </a:rPr>
              <a:t>01.04.2022.</a:t>
            </a:fld>
            <a:endParaRPr lang="hr-HR" sz="1200" b="0" strike="noStrike" spc="-1">
              <a:latin typeface="Times New Roman"/>
            </a:endParaRPr>
          </a:p>
        </p:txBody>
      </p:sp>
      <p:sp>
        <p:nvSpPr>
          <p:cNvPr id="49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hr-HR" sz="2400" b="0" strike="noStrike" spc="-1">
              <a:latin typeface="Times New Roman"/>
            </a:endParaRPr>
          </a:p>
        </p:txBody>
      </p:sp>
      <p:sp>
        <p:nvSpPr>
          <p:cNvPr id="50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  <a:buNone/>
            </a:pPr>
            <a:fld id="{0C0B4F5E-BDB4-4A87-B7CA-7E7F564FC634}" type="slidenum">
              <a:rPr lang="hr-HR" sz="1200" b="0" strike="noStrike" spc="-1">
                <a:solidFill>
                  <a:srgbClr val="8B8B8B"/>
                </a:solidFill>
                <a:latin typeface="Arial"/>
              </a:rPr>
              <a:t>‹#›</a:t>
            </a:fld>
            <a:endParaRPr lang="hr-HR" sz="1200" b="0" strike="noStrike" spc="-1">
              <a:latin typeface="Times New Roman"/>
            </a:endParaRPr>
          </a:p>
        </p:txBody>
      </p:sp>
      <p:sp>
        <p:nvSpPr>
          <p:cNvPr id="51" name="TextBox 9"/>
          <p:cNvSpPr/>
          <p:nvPr/>
        </p:nvSpPr>
        <p:spPr>
          <a:xfrm>
            <a:off x="8610480" y="6238800"/>
            <a:ext cx="2794320" cy="592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hr-HR" sz="1100" b="0" strike="noStrike" spc="-1">
                <a:solidFill>
                  <a:srgbClr val="FFFFFF"/>
                </a:solidFill>
                <a:latin typeface="Arial"/>
              </a:rPr>
              <a:t>Dani e-infrastrukture – Srce DEI 2022</a:t>
            </a:r>
            <a:endParaRPr lang="hr-HR" sz="11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hr-HR" sz="1100" b="0" strike="noStrike" spc="-1">
                <a:solidFill>
                  <a:srgbClr val="FFFFFF"/>
                </a:solidFill>
                <a:latin typeface="Arial"/>
              </a:rPr>
              <a:t>Konferencija projekta HR-ZOO</a:t>
            </a:r>
            <a:r>
              <a:t/>
            </a:r>
            <a:br/>
            <a:r>
              <a:rPr lang="hr-HR" sz="1100" b="0" strike="noStrike" spc="-1">
                <a:solidFill>
                  <a:srgbClr val="FFFFFF"/>
                </a:solidFill>
                <a:latin typeface="Arial"/>
              </a:rPr>
              <a:t>6. i 7. travnja 2022. </a:t>
            </a:r>
            <a:endParaRPr lang="hr-HR" sz="1100" b="0" strike="noStrike" spc="-1">
              <a:latin typeface="Arial"/>
            </a:endParaRPr>
          </a:p>
        </p:txBody>
      </p:sp>
      <p:pic>
        <p:nvPicPr>
          <p:cNvPr id="52" name="Slika 12"/>
          <p:cNvPicPr/>
          <p:nvPr/>
        </p:nvPicPr>
        <p:blipFill>
          <a:blip r:embed="rId16"/>
          <a:stretch/>
        </p:blipFill>
        <p:spPr>
          <a:xfrm>
            <a:off x="11205000" y="6384960"/>
            <a:ext cx="839520" cy="30744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72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4399770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gif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title"/>
          </p:nvPr>
        </p:nvSpPr>
        <p:spPr>
          <a:xfrm>
            <a:off x="279000" y="2781000"/>
            <a:ext cx="11677680" cy="17352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 fontScale="90000"/>
          </a:bodyPr>
          <a:lstStyle/>
          <a:p>
            <a:pPr>
              <a:lnSpc>
                <a:spcPct val="90000"/>
              </a:lnSpc>
              <a:buNone/>
            </a:pPr>
            <a:r>
              <a:rPr lang="sr-Latn-RS" sz="6000" b="0" strike="noStrike" spc="-1" dirty="0">
                <a:solidFill>
                  <a:srgbClr val="FFFFFF"/>
                </a:solidFill>
                <a:latin typeface="Arial"/>
              </a:rPr>
              <a:t>Hrvatski oblak za otvorenu znanost – HR-OOZ</a:t>
            </a:r>
            <a:r>
              <a:rPr dirty="0"/>
              <a:t/>
            </a:r>
            <a:br>
              <a:rPr dirty="0"/>
            </a:br>
            <a:r>
              <a:rPr lang="sr-Latn-RS" sz="1800" b="0" strike="noStrike" spc="-1" dirty="0">
                <a:solidFill>
                  <a:srgbClr val="FFFFFF"/>
                </a:solidFill>
                <a:latin typeface="Arial"/>
              </a:rPr>
              <a:t>Stanje i planovi za budućnost</a:t>
            </a:r>
          </a:p>
        </p:txBody>
      </p:sp>
      <p:sp>
        <p:nvSpPr>
          <p:cNvPr id="263" name="PlaceHolder 2"/>
          <p:cNvSpPr>
            <a:spLocks noGrp="1"/>
          </p:cNvSpPr>
          <p:nvPr>
            <p:ph type="subTitle"/>
          </p:nvPr>
        </p:nvSpPr>
        <p:spPr>
          <a:xfrm>
            <a:off x="199151" y="5304960"/>
            <a:ext cx="11594880" cy="15530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hr-HR" sz="2400" b="0" strike="noStrike" spc="-1" dirty="0">
                <a:solidFill>
                  <a:srgbClr val="FFFFFF"/>
                </a:solidFill>
                <a:latin typeface="Arial"/>
              </a:rPr>
              <a:t>Ivan Marić, predsjednik Vijeća Inicijative za Hrvatski oblak za otvorenu znanost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838080" y="157320"/>
            <a:ext cx="10515240" cy="875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hr-HR" sz="4000" b="1" strike="noStrike" spc="-1" dirty="0">
                <a:solidFill>
                  <a:srgbClr val="FFFFFF"/>
                </a:solidFill>
                <a:latin typeface="Arial"/>
              </a:rPr>
              <a:t>DO SADA NAPRAVLJENO</a:t>
            </a:r>
          </a:p>
        </p:txBody>
      </p:sp>
      <p:sp>
        <p:nvSpPr>
          <p:cNvPr id="267" name="PlaceHolder 2"/>
          <p:cNvSpPr>
            <a:spLocks noGrp="1"/>
          </p:cNvSpPr>
          <p:nvPr>
            <p:ph/>
          </p:nvPr>
        </p:nvSpPr>
        <p:spPr>
          <a:xfrm>
            <a:off x="838080" y="1150560"/>
            <a:ext cx="11288880" cy="5039225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marL="128520" indent="-128520">
              <a:lnSpc>
                <a:spcPct val="100000"/>
              </a:lnSpc>
              <a:spcBef>
                <a:spcPts val="564"/>
              </a:spcBef>
              <a:buClr>
                <a:srgbClr val="C00000"/>
              </a:buClr>
              <a:buFont typeface="Arial"/>
              <a:buChar char="•"/>
            </a:pPr>
            <a:r>
              <a:rPr lang="hr-HR" spc="-1" dirty="0">
                <a:solidFill>
                  <a:srgbClr val="000000"/>
                </a:solidFill>
              </a:rPr>
              <a:t>Vijeće – održana tri sastanka</a:t>
            </a:r>
          </a:p>
          <a:p>
            <a:pPr marL="128520" indent="-128520">
              <a:lnSpc>
                <a:spcPct val="100000"/>
              </a:lnSpc>
              <a:spcBef>
                <a:spcPts val="564"/>
              </a:spcBef>
              <a:buClr>
                <a:srgbClr val="C00000"/>
              </a:buClr>
              <a:buFont typeface="Arial"/>
              <a:buChar char="•"/>
            </a:pPr>
            <a:r>
              <a:rPr lang="hr-HR" spc="-1" dirty="0">
                <a:solidFill>
                  <a:srgbClr val="000000"/>
                </a:solidFill>
              </a:rPr>
              <a:t>Radne skupine:</a:t>
            </a:r>
          </a:p>
          <a:p>
            <a:pPr lvl="1">
              <a:lnSpc>
                <a:spcPct val="100000"/>
              </a:lnSpc>
              <a:spcBef>
                <a:spcPts val="564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hr-HR" spc="-1" dirty="0">
                <a:solidFill>
                  <a:srgbClr val="000000"/>
                </a:solidFill>
              </a:rPr>
              <a:t>prijedlog </a:t>
            </a:r>
            <a:r>
              <a:rPr lang="hr-HR" dirty="0"/>
              <a:t>odredaba novog Zakona o znanosti i visokom obrazovanju koje se tiču otvorene znanosti  (19. siječnja predani MZO-u)</a:t>
            </a:r>
          </a:p>
          <a:p>
            <a:pPr lvl="1">
              <a:lnSpc>
                <a:spcPct val="100000"/>
              </a:lnSpc>
              <a:spcBef>
                <a:spcPts val="564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hr-HR" dirty="0"/>
              <a:t>struktura Nacionalnog plana otvorene znanosti koji će se sastojati od uvoda i 3 poglavlja – u tijeku </a:t>
            </a:r>
          </a:p>
          <a:p>
            <a:pPr lvl="1">
              <a:lnSpc>
                <a:spcPct val="100000"/>
              </a:lnSpc>
              <a:spcBef>
                <a:spcPts val="564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hr-HR" dirty="0"/>
              <a:t>Kriteriji uvrštavanja u katalog usluga i resursa HR-OOZ-a - usvojeno</a:t>
            </a:r>
          </a:p>
          <a:p>
            <a:pPr lvl="1">
              <a:lnSpc>
                <a:spcPct val="100000"/>
              </a:lnSpc>
              <a:spcBef>
                <a:spcPts val="564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hr-HR" spc="-1" dirty="0">
                <a:solidFill>
                  <a:srgbClr val="000000"/>
                </a:solidFill>
              </a:rPr>
              <a:t>Pravilnik HR-OOZ-a – do lipnja 2022.</a:t>
            </a:r>
          </a:p>
          <a:p>
            <a:pPr lvl="1">
              <a:lnSpc>
                <a:spcPct val="100000"/>
              </a:lnSpc>
              <a:spcBef>
                <a:spcPts val="564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hr-HR" spc="-1" dirty="0">
                <a:solidFill>
                  <a:srgbClr val="000000"/>
                </a:solidFill>
              </a:rPr>
              <a:t>prikupljanje skupa usluga za uvrštavanje u HR-OOZ katalog – do lipnja 2022.</a:t>
            </a:r>
          </a:p>
        </p:txBody>
      </p:sp>
    </p:spTree>
    <p:extLst>
      <p:ext uri="{BB962C8B-B14F-4D97-AF65-F5344CB8AC3E}">
        <p14:creationId xmlns:p14="http://schemas.microsoft.com/office/powerpoint/2010/main" val="1654061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838080" y="157320"/>
            <a:ext cx="10515240" cy="875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hr-HR" sz="4000" b="1" spc="-1" dirty="0">
                <a:solidFill>
                  <a:srgbClr val="FFFFFF"/>
                </a:solidFill>
                <a:latin typeface="Arial"/>
              </a:rPr>
              <a:t>HR-OOZ - BUDUĆNOST</a:t>
            </a:r>
            <a:endParaRPr lang="hr-HR" sz="4000" b="1" strike="noStrike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7" name="PlaceHolder 2"/>
          <p:cNvSpPr>
            <a:spLocks noGrp="1"/>
          </p:cNvSpPr>
          <p:nvPr>
            <p:ph/>
          </p:nvPr>
        </p:nvSpPr>
        <p:spPr>
          <a:xfrm>
            <a:off x="838080" y="1150560"/>
            <a:ext cx="11288880" cy="5039225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  <a:spcBef>
                <a:spcPts val="564"/>
              </a:spcBef>
              <a:buClr>
                <a:srgbClr val="C00000"/>
              </a:buClr>
            </a:pPr>
            <a:r>
              <a:rPr lang="hr-HR" spc="-1" dirty="0">
                <a:solidFill>
                  <a:srgbClr val="000000"/>
                </a:solidFill>
              </a:rPr>
              <a:t>Osigurati održivost HR-OOZ-a</a:t>
            </a:r>
          </a:p>
          <a:p>
            <a:pPr>
              <a:lnSpc>
                <a:spcPct val="100000"/>
              </a:lnSpc>
              <a:spcBef>
                <a:spcPts val="564"/>
              </a:spcBef>
              <a:buClr>
                <a:srgbClr val="C00000"/>
              </a:buClr>
            </a:pPr>
            <a:r>
              <a:rPr lang="hr-HR" spc="-1" dirty="0">
                <a:solidFill>
                  <a:srgbClr val="000000"/>
                </a:solidFill>
              </a:rPr>
              <a:t>Osigurati široku uključenost svih dionika u rad HR-OOZ-a</a:t>
            </a:r>
          </a:p>
          <a:p>
            <a:pPr>
              <a:lnSpc>
                <a:spcPct val="100000"/>
              </a:lnSpc>
              <a:spcBef>
                <a:spcPts val="564"/>
              </a:spcBef>
              <a:buClr>
                <a:srgbClr val="C00000"/>
              </a:buClr>
            </a:pPr>
            <a:r>
              <a:rPr lang="hr-HR" spc="-1" dirty="0">
                <a:solidFill>
                  <a:srgbClr val="000000"/>
                </a:solidFill>
              </a:rPr>
              <a:t>Ojačati ulogu HR-OOZ-a u kreiranju nacionalnih politika otvorene znanosti</a:t>
            </a:r>
          </a:p>
          <a:p>
            <a:pPr>
              <a:lnSpc>
                <a:spcPct val="100000"/>
              </a:lnSpc>
              <a:spcBef>
                <a:spcPts val="564"/>
              </a:spcBef>
              <a:buClr>
                <a:srgbClr val="C00000"/>
              </a:buClr>
            </a:pPr>
            <a:r>
              <a:rPr lang="hr-HR" spc="-1" dirty="0">
                <a:solidFill>
                  <a:srgbClr val="000000"/>
                </a:solidFill>
              </a:rPr>
              <a:t>Međunarodna suradnja i zastupanje interesa RH u području e-infrastruktura i otvorene znanosti</a:t>
            </a:r>
          </a:p>
          <a:p>
            <a:pPr>
              <a:lnSpc>
                <a:spcPct val="100000"/>
              </a:lnSpc>
              <a:spcBef>
                <a:spcPts val="564"/>
              </a:spcBef>
              <a:buClr>
                <a:srgbClr val="C00000"/>
              </a:buClr>
            </a:pPr>
            <a:r>
              <a:rPr lang="hr-HR" spc="-1" dirty="0">
                <a:solidFill>
                  <a:srgbClr val="000000"/>
                </a:solidFill>
              </a:rPr>
              <a:t>Daljnji rad i suradnja sa svim dionicima na jačanju otvorenosti istraživačkih infrastruktura i dostupnosti istraživačkih podataka</a:t>
            </a:r>
          </a:p>
          <a:p>
            <a:pPr>
              <a:lnSpc>
                <a:spcPct val="100000"/>
              </a:lnSpc>
              <a:spcBef>
                <a:spcPts val="564"/>
              </a:spcBef>
              <a:buClr>
                <a:srgbClr val="C00000"/>
              </a:buClr>
            </a:pPr>
            <a:endParaRPr lang="hr-HR" spc="-1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Bef>
                <a:spcPts val="564"/>
              </a:spcBef>
              <a:buClr>
                <a:srgbClr val="C00000"/>
              </a:buClr>
            </a:pPr>
            <a:endParaRPr lang="hr-HR" spc="-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342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3"/>
          <p:cNvSpPr txBox="1">
            <a:spLocks noGrp="1"/>
          </p:cNvSpPr>
          <p:nvPr>
            <p:ph type="title"/>
          </p:nvPr>
        </p:nvSpPr>
        <p:spPr>
          <a:xfrm>
            <a:off x="838200" y="2255003"/>
            <a:ext cx="10369766" cy="883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/>
              <a:t>Hvala na pažnji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838080" y="157320"/>
            <a:ext cx="10515240" cy="875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hr-HR" sz="3600" b="1" strike="noStrike" spc="-1" dirty="0">
                <a:solidFill>
                  <a:srgbClr val="FFFFFF"/>
                </a:solidFill>
                <a:latin typeface="Arial"/>
              </a:rPr>
              <a:t>EOSC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1189CD-F17A-4B09-BD87-9457F4964C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6645" y="1673288"/>
            <a:ext cx="4702740" cy="369952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0BED1A9-BB8E-47BF-8B98-5B63788C8943}"/>
              </a:ext>
            </a:extLst>
          </p:cNvPr>
          <p:cNvSpPr/>
          <p:nvPr/>
        </p:nvSpPr>
        <p:spPr>
          <a:xfrm>
            <a:off x="2776546" y="3272401"/>
            <a:ext cx="4702740" cy="1883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400" b="1" dirty="0"/>
              <a:t>Ključni aspekti:</a:t>
            </a:r>
            <a:endParaRPr lang="en-GB" sz="1400" b="1" dirty="0"/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1400" dirty="0"/>
              <a:t>Usmjerenost na istraživačku zajednicu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1400" dirty="0"/>
              <a:t>Otvorena znanost i FAIR podaci</a:t>
            </a:r>
            <a:endParaRPr lang="en-GB" sz="1400" dirty="0"/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1400" dirty="0"/>
              <a:t>Savez postojećih i planiranih infrastruktura – federacija resursa</a:t>
            </a:r>
            <a:endParaRPr lang="en-GB" sz="1400" dirty="0"/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1400" dirty="0"/>
              <a:t>Suradnja između različitih disciplina i zemalja </a:t>
            </a:r>
            <a:r>
              <a:rPr lang="en-GB" sz="700" dirty="0"/>
              <a:t> </a:t>
            </a:r>
            <a:endParaRPr lang="en-US" sz="20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A55C3AE-E68E-4B9C-B978-EF3AC4DE1220}"/>
              </a:ext>
            </a:extLst>
          </p:cNvPr>
          <p:cNvGrpSpPr/>
          <p:nvPr/>
        </p:nvGrpSpPr>
        <p:grpSpPr>
          <a:xfrm>
            <a:off x="422887" y="3276686"/>
            <a:ext cx="2098646" cy="1879372"/>
            <a:chOff x="6874966" y="1138029"/>
            <a:chExt cx="4275317" cy="435191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2397F18-72FF-484E-BAA8-48050C490D28}"/>
                </a:ext>
              </a:extLst>
            </p:cNvPr>
            <p:cNvGrpSpPr/>
            <p:nvPr/>
          </p:nvGrpSpPr>
          <p:grpSpPr>
            <a:xfrm>
              <a:off x="6874966" y="1138029"/>
              <a:ext cx="4275317" cy="3222604"/>
              <a:chOff x="971133" y="680830"/>
              <a:chExt cx="4275317" cy="3222604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EF767A70-25B8-4196-A45B-B48A574096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1133" y="680830"/>
                <a:ext cx="4275317" cy="3222604"/>
              </a:xfrm>
              <a:prstGeom prst="rect">
                <a:avLst/>
              </a:prstGeom>
            </p:spPr>
          </p:pic>
          <p:pic>
            <p:nvPicPr>
              <p:cNvPr id="14" name="Google Shape;75;p14">
                <a:extLst>
                  <a:ext uri="{FF2B5EF4-FFF2-40B4-BE49-F238E27FC236}">
                    <a16:creationId xmlns:a16="http://schemas.microsoft.com/office/drawing/2014/main" id="{3D8A2445-EDFD-43AB-98A0-EDEB5559C695}"/>
                  </a:ext>
                </a:extLst>
              </p:cNvPr>
              <p:cNvPicPr preferRelativeResize="0"/>
              <p:nvPr/>
            </p:nvPicPr>
            <p:blipFill>
              <a:blip r:embed="rId4">
                <a:alphaModFix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1200"/>
                        </a14:imgEffect>
                        <a14:imgEffect>
                          <a14:saturation sat="3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930258" y="1103244"/>
                <a:ext cx="2244177" cy="80389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965A640-0051-4B0B-A064-EC3A4BCE0B2F}"/>
                </a:ext>
              </a:extLst>
            </p:cNvPr>
            <p:cNvGrpSpPr/>
            <p:nvPr/>
          </p:nvGrpSpPr>
          <p:grpSpPr>
            <a:xfrm>
              <a:off x="6874966" y="2062777"/>
              <a:ext cx="4275317" cy="3427170"/>
              <a:chOff x="6874966" y="2062777"/>
              <a:chExt cx="4275317" cy="3427170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CCFE685A-718F-4D10-8488-E1286009D0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74966" y="2062777"/>
                <a:ext cx="4275317" cy="3427170"/>
              </a:xfrm>
              <a:prstGeom prst="rect">
                <a:avLst/>
              </a:prstGeom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AB499BD-63E3-418E-AC3B-686308D8FFA5}"/>
                  </a:ext>
                </a:extLst>
              </p:cNvPr>
              <p:cNvSpPr txBox="1"/>
              <p:nvPr/>
            </p:nvSpPr>
            <p:spPr>
              <a:xfrm>
                <a:off x="7695315" y="4112140"/>
                <a:ext cx="2834035" cy="858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6" b="1" dirty="0">
                    <a:solidFill>
                      <a:srgbClr val="FFFF00"/>
                    </a:solidFill>
                  </a:rPr>
                  <a:t>e infrastructures</a:t>
                </a:r>
              </a:p>
              <a:p>
                <a:pPr algn="ctr"/>
                <a:r>
                  <a:rPr lang="en-US" sz="506" b="1" dirty="0">
                    <a:solidFill>
                      <a:srgbClr val="FFFF00"/>
                    </a:solidFill>
                  </a:rPr>
                  <a:t>Commons</a:t>
                </a:r>
                <a:endParaRPr lang="nl-NL" sz="506" b="1" dirty="0">
                  <a:solidFill>
                    <a:srgbClr val="FFFF00"/>
                  </a:solidFill>
                </a:endParaRPr>
              </a:p>
            </p:txBody>
          </p:sp>
        </p:grp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09F2B36-8787-434C-9B7C-9FFEEC70CCB5}"/>
              </a:ext>
            </a:extLst>
          </p:cNvPr>
          <p:cNvSpPr/>
          <p:nvPr/>
        </p:nvSpPr>
        <p:spPr>
          <a:xfrm>
            <a:off x="189470" y="1127849"/>
            <a:ext cx="700216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>
                <a:solidFill>
                  <a:srgbClr val="000000"/>
                </a:solidFill>
              </a:rPr>
              <a:t>Data without e-infrastructures to store, compute and connect are of no use to EOSC and can only exist on paper or in the researcher’s head. On the other hand, e-infrastructures without any data (only ‘zeros’ or ‘ones’) are meaningless. Da</a:t>
            </a:r>
            <a:r>
              <a:rPr lang="hr-HR" i="1" dirty="0">
                <a:solidFill>
                  <a:srgbClr val="000000"/>
                </a:solidFill>
              </a:rPr>
              <a:t>ta </a:t>
            </a:r>
            <a:r>
              <a:rPr lang="en-GB" i="1" dirty="0">
                <a:solidFill>
                  <a:srgbClr val="000000"/>
                </a:solidFill>
              </a:rPr>
              <a:t>and e-infrastructures form what can be thought of as a ‘Yin-Yang’ relationship. </a:t>
            </a:r>
            <a:endParaRPr lang="hr-HR" i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5034071-9DED-4C3F-8C3A-40817E5179A0}"/>
              </a:ext>
            </a:extLst>
          </p:cNvPr>
          <p:cNvSpPr txBox="1"/>
          <p:nvPr/>
        </p:nvSpPr>
        <p:spPr>
          <a:xfrm>
            <a:off x="189470" y="2548516"/>
            <a:ext cx="67863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/>
              <a:t>Strategic Research and Innovation Agenda (SRIA) </a:t>
            </a:r>
            <a:r>
              <a:rPr lang="hr-HR" sz="1100" b="1" dirty="0" err="1"/>
              <a:t>of</a:t>
            </a:r>
            <a:r>
              <a:rPr lang="hr-HR" sz="1100" b="1" dirty="0"/>
              <a:t> </a:t>
            </a:r>
            <a:r>
              <a:rPr lang="hr-HR" sz="1100" b="1" dirty="0" err="1"/>
              <a:t>the</a:t>
            </a:r>
            <a:r>
              <a:rPr lang="hr-HR" sz="1100" b="1" dirty="0"/>
              <a:t> European Open Science </a:t>
            </a:r>
            <a:r>
              <a:rPr lang="hr-HR" sz="1100" b="1" dirty="0" err="1"/>
              <a:t>Cloud</a:t>
            </a:r>
            <a:r>
              <a:rPr lang="hr-HR" sz="1100" b="1" dirty="0"/>
              <a:t> (EOSC)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  <a:effectLst/>
              </a:rPr>
              <a:t>NI</a:t>
            </a:r>
            <a:r>
              <a:rPr lang="en-HR" dirty="0">
                <a:solidFill>
                  <a:schemeClr val="bg1"/>
                </a:solidFill>
                <a:effectLst/>
              </a:rPr>
              <a:t>4OS</a:t>
            </a:r>
            <a:r>
              <a:rPr lang="hr-HR" dirty="0">
                <a:solidFill>
                  <a:schemeClr val="bg1"/>
                </a:solidFill>
                <a:effectLst/>
              </a:rPr>
              <a:t> - Europe</a:t>
            </a:r>
            <a:endParaRPr lang="en-US" dirty="0">
              <a:solidFill>
                <a:schemeClr val="bg1"/>
              </a:solidFill>
              <a:effectLst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93889" y="1348034"/>
            <a:ext cx="7258639" cy="468749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hr-HR" sz="1600" i="1" dirty="0"/>
              <a:t>National </a:t>
            </a:r>
            <a:r>
              <a:rPr lang="hr-HR" sz="1600" i="1" dirty="0" err="1"/>
              <a:t>Initiatives</a:t>
            </a:r>
            <a:r>
              <a:rPr lang="hr-HR" sz="1600" i="1" dirty="0"/>
              <a:t> for Open Science </a:t>
            </a:r>
            <a:r>
              <a:rPr lang="hr-HR" sz="1600" i="1" dirty="0" err="1"/>
              <a:t>in</a:t>
            </a:r>
            <a:r>
              <a:rPr lang="hr-HR" sz="1600" i="1" dirty="0"/>
              <a:t> Europe </a:t>
            </a:r>
            <a:r>
              <a:rPr lang="hr-HR" sz="1600" dirty="0"/>
              <a:t>– NI4OS Europe (Srce i IRB partneri iz HR)</a:t>
            </a:r>
          </a:p>
          <a:p>
            <a:pPr>
              <a:lnSpc>
                <a:spcPct val="150000"/>
              </a:lnSpc>
            </a:pPr>
            <a:r>
              <a:rPr lang="hr-HR" sz="1600" dirty="0"/>
              <a:t>Ciljevi projekta:</a:t>
            </a:r>
          </a:p>
          <a:p>
            <a:pPr lvl="1" fontAlgn="base">
              <a:lnSpc>
                <a:spcPct val="150000"/>
              </a:lnSpc>
            </a:pPr>
            <a:r>
              <a:rPr lang="hr-HR" sz="1600" dirty="0"/>
              <a:t>podržati razvoj i uključivanje </a:t>
            </a:r>
            <a:r>
              <a:rPr lang="hr-HR" sz="1600" dirty="0">
                <a:solidFill>
                  <a:srgbClr val="CC3C00"/>
                </a:solidFill>
              </a:rPr>
              <a:t>nacionalnih inicijativa za oblak otvorene znanosti </a:t>
            </a:r>
            <a:r>
              <a:rPr lang="hr-HR" sz="1600" dirty="0"/>
              <a:t>u EOSC</a:t>
            </a:r>
          </a:p>
          <a:p>
            <a:pPr lvl="1" fontAlgn="base">
              <a:lnSpc>
                <a:spcPct val="150000"/>
              </a:lnSpc>
            </a:pPr>
            <a:r>
              <a:rPr lang="hr-HR" sz="1600" dirty="0"/>
              <a:t>promocija načela EOSC i FAIR (</a:t>
            </a:r>
            <a:r>
              <a:rPr lang="hr-HR" sz="1600" dirty="0" err="1"/>
              <a:t>Findable</a:t>
            </a:r>
            <a:r>
              <a:rPr lang="hr-HR" sz="1600" dirty="0"/>
              <a:t>, </a:t>
            </a:r>
            <a:r>
              <a:rPr lang="hr-HR" sz="1600" dirty="0" err="1"/>
              <a:t>Accessible</a:t>
            </a:r>
            <a:r>
              <a:rPr lang="hr-HR" sz="1600" dirty="0"/>
              <a:t>, </a:t>
            </a:r>
            <a:r>
              <a:rPr lang="hr-HR" sz="1600" dirty="0" err="1"/>
              <a:t>Interoperable</a:t>
            </a:r>
            <a:r>
              <a:rPr lang="hr-HR" sz="1600" dirty="0"/>
              <a:t>, </a:t>
            </a:r>
            <a:r>
              <a:rPr lang="hr-HR" sz="1600" dirty="0" err="1"/>
              <a:t>Reusable</a:t>
            </a:r>
            <a:r>
              <a:rPr lang="hr-HR" sz="1600" dirty="0"/>
              <a:t>) u zajednici</a:t>
            </a:r>
          </a:p>
          <a:p>
            <a:pPr lvl="1" fontAlgn="base">
              <a:lnSpc>
                <a:spcPct val="150000"/>
              </a:lnSpc>
            </a:pPr>
            <a:r>
              <a:rPr lang="hr-HR" sz="1600" dirty="0"/>
              <a:t>podrška pružateljima usluga za uključivanje usluga u EOSC:</a:t>
            </a:r>
          </a:p>
          <a:p>
            <a:pPr lvl="2" fontAlgn="base">
              <a:lnSpc>
                <a:spcPct val="150000"/>
              </a:lnSpc>
            </a:pPr>
            <a:r>
              <a:rPr lang="hr-HR" sz="1600" dirty="0"/>
              <a:t>generičke usluge</a:t>
            </a:r>
          </a:p>
          <a:p>
            <a:pPr lvl="2" fontAlgn="base">
              <a:lnSpc>
                <a:spcPct val="150000"/>
              </a:lnSpc>
            </a:pPr>
            <a:r>
              <a:rPr lang="hr-HR" sz="1600" dirty="0"/>
              <a:t>tematske usluge</a:t>
            </a:r>
          </a:p>
          <a:p>
            <a:pPr lvl="2" fontAlgn="base">
              <a:lnSpc>
                <a:spcPct val="150000"/>
              </a:lnSpc>
            </a:pPr>
            <a:r>
              <a:rPr lang="hr-HR" sz="1600" dirty="0"/>
              <a:t>repozitoriji</a:t>
            </a:r>
          </a:p>
          <a:p>
            <a:pPr lvl="2" fontAlgn="base">
              <a:lnSpc>
                <a:spcPct val="150000"/>
              </a:lnSpc>
            </a:pPr>
            <a:r>
              <a:rPr lang="hr-HR" sz="1600" dirty="0"/>
              <a:t>skupovi podataka</a:t>
            </a:r>
          </a:p>
          <a:p>
            <a:endParaRPr lang="hr-HR" dirty="0"/>
          </a:p>
        </p:txBody>
      </p:sp>
      <p:pic>
        <p:nvPicPr>
          <p:cNvPr id="4" name="Slika 3" descr="https://lh6.googleusercontent.com/vMGMRGC0yX6M9XpVTOIeaCCzjJ5PRRQkXjShWDKc1z5F_t1Tg-rsUMXF5gRLr4H1lRdtiTzqlJQCFDj9TCmPytAQPQHMAxAQ9u2RHJcVRUgG1LPo8vgsctgdbXVsvHpIzK0aQp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5865" y="1108688"/>
            <a:ext cx="1405236" cy="875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640928-C2C3-4C97-A158-E16E91BEEC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8787" y="1846643"/>
            <a:ext cx="4779391" cy="390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512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838080" y="157320"/>
            <a:ext cx="10515240" cy="875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hr-HR" sz="3600" b="1" strike="noStrike" spc="-1" dirty="0">
                <a:solidFill>
                  <a:srgbClr val="FFFFFF"/>
                </a:solidFill>
                <a:latin typeface="Arial"/>
              </a:rPr>
              <a:t>HRVATSKI OBLAK ZA OTVORENU ZNANOST</a:t>
            </a:r>
          </a:p>
        </p:txBody>
      </p:sp>
      <p:sp>
        <p:nvSpPr>
          <p:cNvPr id="265" name="PlaceHolder 2"/>
          <p:cNvSpPr>
            <a:spLocks noGrp="1"/>
          </p:cNvSpPr>
          <p:nvPr>
            <p:ph/>
          </p:nvPr>
        </p:nvSpPr>
        <p:spPr>
          <a:xfrm>
            <a:off x="267557" y="1145951"/>
            <a:ext cx="11288880" cy="54687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marL="806400">
              <a:lnSpc>
                <a:spcPct val="150000"/>
              </a:lnSpc>
              <a:spcAft>
                <a:spcPts val="140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400" spc="-1" dirty="0">
                <a:solidFill>
                  <a:srgbClr val="C00000"/>
                </a:solidFill>
                <a:latin typeface="+mj-lt"/>
              </a:rPr>
              <a:t>N</a:t>
            </a:r>
            <a:r>
              <a:rPr lang="hr-HR" sz="2400" b="0" strike="noStrike" spc="-1" dirty="0">
                <a:solidFill>
                  <a:srgbClr val="C00000"/>
                </a:solidFill>
                <a:latin typeface="+mj-lt"/>
              </a:rPr>
              <a:t>acionalni oblaci za znanost </a:t>
            </a:r>
            <a:r>
              <a:rPr lang="hr-HR" sz="2400" b="0" strike="noStrike" spc="-1" dirty="0">
                <a:latin typeface="+mj-lt"/>
              </a:rPr>
              <a:t>-  udruženja nacionalnih organizacija koje imaju svoj interes u sudjelovanju u Europskom oblaku za otvorenu znanost (EOSC)</a:t>
            </a:r>
          </a:p>
          <a:p>
            <a:pPr marL="806400">
              <a:lnSpc>
                <a:spcPct val="150000"/>
              </a:lnSpc>
              <a:spcAft>
                <a:spcPts val="140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400" b="0" strike="noStrike" spc="-1" dirty="0">
                <a:solidFill>
                  <a:srgbClr val="C00000"/>
                </a:solidFill>
                <a:latin typeface="+mj-lt"/>
              </a:rPr>
              <a:t>Inicijativa za Hrvatski oblak za otvorenu znanost </a:t>
            </a:r>
            <a:r>
              <a:rPr lang="hr-HR" sz="2400" b="0" strike="noStrike" spc="-1" dirty="0">
                <a:latin typeface="+mj-lt"/>
              </a:rPr>
              <a:t>(HR-OOZ) - početak izgradnje nacionalnog oblaka za otvorenu znanost u Hrvatskoj</a:t>
            </a:r>
          </a:p>
          <a:p>
            <a:pPr marL="806400">
              <a:lnSpc>
                <a:spcPct val="150000"/>
              </a:lnSpc>
              <a:spcAft>
                <a:spcPts val="140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400" spc="-1" dirty="0">
                <a:latin typeface="+mj-lt"/>
              </a:rPr>
              <a:t>R</a:t>
            </a:r>
            <a:r>
              <a:rPr lang="hr-HR" sz="2400" b="0" strike="noStrike" spc="-1" dirty="0">
                <a:latin typeface="+mj-lt"/>
              </a:rPr>
              <a:t>ezultat višegodišnjeg zajedničkog rada brojnih dionika sustava znanosti i visokog obrazovanja u području otvorene znanosti u Republici Hrvatskoj</a:t>
            </a:r>
          </a:p>
        </p:txBody>
      </p:sp>
    </p:spTree>
    <p:extLst>
      <p:ext uri="{BB962C8B-B14F-4D97-AF65-F5344CB8AC3E}">
        <p14:creationId xmlns:p14="http://schemas.microsoft.com/office/powerpoint/2010/main" val="1623154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2"/>
          <p:cNvSpPr>
            <a:spLocks noGrp="1"/>
          </p:cNvSpPr>
          <p:nvPr>
            <p:ph/>
          </p:nvPr>
        </p:nvSpPr>
        <p:spPr>
          <a:xfrm>
            <a:off x="838080" y="1150560"/>
            <a:ext cx="11288880" cy="54687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hr-HR" b="1" spc="-1" dirty="0">
                <a:solidFill>
                  <a:srgbClr val="000000"/>
                </a:solidFill>
                <a:latin typeface="+mj-lt"/>
              </a:rPr>
              <a:t>Suradnja temeljem Sporazuma o Inicijativi za hrvatski oblak za otvorenu znanost (HR-OOZ) </a:t>
            </a:r>
            <a:endParaRPr lang="sr-Latn-RS" spc="-1" dirty="0">
              <a:solidFill>
                <a:srgbClr val="000000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sr-Latn-RS" sz="2800" b="0" strike="noStrike" spc="-1" dirty="0">
                <a:solidFill>
                  <a:srgbClr val="000000"/>
                </a:solidFill>
                <a:latin typeface="+mj-lt"/>
              </a:rPr>
              <a:t>Sporazum potpisan 3. rujna 2021. godine</a:t>
            </a:r>
          </a:p>
          <a:p>
            <a:pPr>
              <a:lnSpc>
                <a:spcPct val="150000"/>
              </a:lnSpc>
            </a:pPr>
            <a:r>
              <a:rPr lang="en-HR" dirty="0">
                <a:latin typeface="Arial" panose="020B0604020202020204" pitchFamily="34" charset="0"/>
                <a:cs typeface="Arial" panose="020B0604020202020204" pitchFamily="34" charset="0"/>
              </a:rPr>
              <a:t>Ukupan broj članica Inicijative: 2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sr-Latn-BA" spc="-1" dirty="0">
                <a:solidFill>
                  <a:srgbClr val="000000"/>
                </a:solidFill>
                <a:latin typeface="+mj-lt"/>
              </a:rPr>
              <a:t>Skup dionika sustava znanosti i visokog obrazovanja u Republici Hrvatskoj koji zajednički radi na ostvarivanju ciljeva vezanih uz otvorenu znanost u Hrvatskoj</a:t>
            </a:r>
            <a:endParaRPr lang="sr-Latn-RS" spc="-1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3B182380-F50C-43B0-9AEB-FDA127E0F4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774" y="1776512"/>
            <a:ext cx="3675718" cy="2445767"/>
          </a:xfrm>
          <a:prstGeom prst="rect">
            <a:avLst/>
          </a:prstGeom>
        </p:spPr>
      </p:pic>
      <p:sp>
        <p:nvSpPr>
          <p:cNvPr id="5" name="PlaceHolder 1">
            <a:extLst>
              <a:ext uri="{FF2B5EF4-FFF2-40B4-BE49-F238E27FC236}">
                <a16:creationId xmlns:a16="http://schemas.microsoft.com/office/drawing/2014/main" id="{8767796F-2ABE-4CB6-819D-E1921F3159F8}"/>
              </a:ext>
            </a:extLst>
          </p:cNvPr>
          <p:cNvSpPr txBox="1">
            <a:spLocks/>
          </p:cNvSpPr>
          <p:nvPr/>
        </p:nvSpPr>
        <p:spPr>
          <a:xfrm>
            <a:off x="838080" y="157320"/>
            <a:ext cx="10515240" cy="875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600" b="1" spc="-1">
                <a:solidFill>
                  <a:srgbClr val="FFFFFF"/>
                </a:solidFill>
                <a:latin typeface="Arial"/>
              </a:rPr>
              <a:t>HRVATSKI OBLAK ZA OTVORENU ZNANOST</a:t>
            </a:r>
            <a:endParaRPr lang="hr-HR" sz="3600" b="1" spc="-1" dirty="0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838080" y="157320"/>
            <a:ext cx="10515240" cy="875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hr-HR" sz="4000" b="1" strike="noStrike" spc="-1" dirty="0">
                <a:solidFill>
                  <a:srgbClr val="FFFFFF"/>
                </a:solidFill>
                <a:latin typeface="Arial"/>
              </a:rPr>
              <a:t>GLAVNI CILJEVI</a:t>
            </a:r>
          </a:p>
        </p:txBody>
      </p:sp>
      <p:graphicFrame>
        <p:nvGraphicFramePr>
          <p:cNvPr id="5" name="Rezervirano mjesto sadržaja 10">
            <a:extLst>
              <a:ext uri="{FF2B5EF4-FFF2-40B4-BE49-F238E27FC236}">
                <a16:creationId xmlns:a16="http://schemas.microsoft.com/office/drawing/2014/main" id="{DC58605C-68AB-4D52-B4FA-93109CCD00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0384935"/>
              </p:ext>
            </p:extLst>
          </p:nvPr>
        </p:nvGraphicFramePr>
        <p:xfrm>
          <a:off x="471488" y="1370012"/>
          <a:ext cx="9422155" cy="4429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2262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838080" y="157320"/>
            <a:ext cx="10515240" cy="875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hr-HR" sz="4000" b="1" strike="noStrike" spc="-1" dirty="0">
                <a:solidFill>
                  <a:srgbClr val="FFFFFF"/>
                </a:solidFill>
                <a:latin typeface="Arial"/>
              </a:rPr>
              <a:t>USPOSTAVA HR-OOZ-a</a:t>
            </a:r>
          </a:p>
        </p:txBody>
      </p:sp>
      <p:sp>
        <p:nvSpPr>
          <p:cNvPr id="267" name="PlaceHolder 2"/>
          <p:cNvSpPr>
            <a:spLocks noGrp="1"/>
          </p:cNvSpPr>
          <p:nvPr>
            <p:ph/>
          </p:nvPr>
        </p:nvSpPr>
        <p:spPr>
          <a:xfrm>
            <a:off x="838080" y="1150561"/>
            <a:ext cx="11288880" cy="5039224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marL="128520" indent="-128520">
              <a:lnSpc>
                <a:spcPct val="100000"/>
              </a:lnSpc>
              <a:spcBef>
                <a:spcPts val="564"/>
              </a:spcBef>
              <a:buClr>
                <a:srgbClr val="C00000"/>
              </a:buClr>
              <a:buFont typeface="Arial"/>
              <a:buChar char="•"/>
            </a:pPr>
            <a:r>
              <a:rPr lang="hr-HR" spc="-1" dirty="0">
                <a:solidFill>
                  <a:srgbClr val="D2072A"/>
                </a:solidFill>
              </a:rPr>
              <a:t>Vijeće Inicijative </a:t>
            </a:r>
            <a:r>
              <a:rPr lang="hr-HR" spc="-1" dirty="0">
                <a:solidFill>
                  <a:srgbClr val="000000"/>
                </a:solidFill>
              </a:rPr>
              <a:t>– koordinacijsko tijelo koje upravlja Inicijativom, sastavljeno od svih ustanova potpisnika Sporazuma</a:t>
            </a:r>
          </a:p>
          <a:p>
            <a:pPr marL="585720" lvl="1" indent="-128520">
              <a:lnSpc>
                <a:spcPct val="100000"/>
              </a:lnSpc>
              <a:spcBef>
                <a:spcPts val="564"/>
              </a:spcBef>
              <a:buClr>
                <a:srgbClr val="C00000"/>
              </a:buClr>
              <a:buFont typeface="Arial"/>
              <a:buChar char="•"/>
            </a:pPr>
            <a:endParaRPr lang="sr-Latn-RS" spc="-1" dirty="0">
              <a:solidFill>
                <a:srgbClr val="000000"/>
              </a:solidFill>
            </a:endParaRPr>
          </a:p>
          <a:p>
            <a:pPr lvl="1"/>
            <a:endParaRPr lang="hr-HR" spc="-1" dirty="0">
              <a:solidFill>
                <a:srgbClr val="000000"/>
              </a:solidFill>
            </a:endParaRPr>
          </a:p>
          <a:p>
            <a:pPr lvl="1"/>
            <a:endParaRPr lang="hr-H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6417BBC-6AFB-4DF7-AD15-2106AF2DF5C8}"/>
              </a:ext>
            </a:extLst>
          </p:cNvPr>
          <p:cNvSpPr/>
          <p:nvPr/>
        </p:nvSpPr>
        <p:spPr>
          <a:xfrm>
            <a:off x="601185" y="5096850"/>
            <a:ext cx="107521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spc="-1" dirty="0">
                <a:solidFill>
                  <a:srgbClr val="000000"/>
                </a:solidFill>
              </a:rPr>
              <a:t>izv. prof. dr. sc. Irena Martinović Klarić, Hrvatska zaklada za znanost, zamjenica predsjednika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dirty="0"/>
              <a:t>Ivan Marić, Sveučilište u Zagrebu Sveučilišni računski centar Srce, predsjednik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dirty="0"/>
              <a:t>dr. sc. David </a:t>
            </a:r>
            <a:r>
              <a:rPr lang="hr-HR" dirty="0" err="1"/>
              <a:t>Matthew</a:t>
            </a:r>
            <a:r>
              <a:rPr lang="hr-HR" dirty="0"/>
              <a:t> Smith, Institut Ruđer Bošković, zamjenik predsjednika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5B6B1A-9A3F-4E82-BB7F-149F2BF5D4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574" y="2133600"/>
            <a:ext cx="5361355" cy="284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181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838080" y="157320"/>
            <a:ext cx="10515240" cy="875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hr-HR" sz="4000" b="1" strike="noStrike" spc="-1" dirty="0">
                <a:solidFill>
                  <a:srgbClr val="FFFFFF"/>
                </a:solidFill>
                <a:latin typeface="Arial"/>
              </a:rPr>
              <a:t>USPOSTAVA HR-OOZA</a:t>
            </a:r>
          </a:p>
        </p:txBody>
      </p:sp>
      <p:sp>
        <p:nvSpPr>
          <p:cNvPr id="267" name="PlaceHolder 2"/>
          <p:cNvSpPr>
            <a:spLocks noGrp="1"/>
          </p:cNvSpPr>
          <p:nvPr>
            <p:ph/>
          </p:nvPr>
        </p:nvSpPr>
        <p:spPr>
          <a:xfrm>
            <a:off x="838080" y="1150560"/>
            <a:ext cx="11288880" cy="5039225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marL="128520" indent="-128520">
              <a:lnSpc>
                <a:spcPct val="100000"/>
              </a:lnSpc>
              <a:spcBef>
                <a:spcPts val="564"/>
              </a:spcBef>
              <a:buClr>
                <a:srgbClr val="C00000"/>
              </a:buClr>
              <a:buFont typeface="Arial"/>
              <a:buChar char="•"/>
            </a:pPr>
            <a:r>
              <a:rPr lang="hr-HR" spc="-1" dirty="0">
                <a:solidFill>
                  <a:srgbClr val="D2072A"/>
                </a:solidFill>
              </a:rPr>
              <a:t>Radne skupine </a:t>
            </a:r>
            <a:r>
              <a:rPr lang="hr-HR" spc="-1" dirty="0">
                <a:solidFill>
                  <a:srgbClr val="000000"/>
                </a:solidFill>
              </a:rPr>
              <a:t>– ostvarivanje pojedinih ciljeva ili grupe ciljeva Inicijative</a:t>
            </a:r>
          </a:p>
          <a:p>
            <a:pPr marL="585720" lvl="1" indent="-128520">
              <a:lnSpc>
                <a:spcPct val="100000"/>
              </a:lnSpc>
              <a:spcBef>
                <a:spcPts val="564"/>
              </a:spcBef>
              <a:buClr>
                <a:srgbClr val="C00000"/>
              </a:buClr>
              <a:buFont typeface="Arial"/>
              <a:buChar char="•"/>
            </a:pPr>
            <a:r>
              <a:rPr lang="hr-HR" spc="-1" dirty="0">
                <a:solidFill>
                  <a:srgbClr val="000000"/>
                </a:solidFill>
              </a:rPr>
              <a:t>Radna skupina za izradu prijedloga nacionalnog plana i politika otvorene znanosti</a:t>
            </a:r>
          </a:p>
          <a:p>
            <a:pPr lvl="2">
              <a:lnSpc>
                <a:spcPct val="100000"/>
              </a:lnSpc>
              <a:spcBef>
                <a:spcPts val="564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hr-HR" spc="-1" dirty="0">
                <a:solidFill>
                  <a:srgbClr val="000000"/>
                </a:solidFill>
              </a:rPr>
              <a:t>dr. sc. Bojan Macan, Institut Ruđer Bošković</a:t>
            </a:r>
          </a:p>
          <a:p>
            <a:pPr lvl="2">
              <a:lnSpc>
                <a:spcPct val="100000"/>
              </a:lnSpc>
              <a:spcBef>
                <a:spcPts val="564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hr-HR" spc="-1" dirty="0">
                <a:solidFill>
                  <a:srgbClr val="000000"/>
                </a:solidFill>
              </a:rPr>
              <a:t>izv. prof. dr. sc. Anamarija Musa, Sveučilište u Zagrebu Pravni fakultet</a:t>
            </a:r>
          </a:p>
          <a:p>
            <a:pPr marL="585720" lvl="1" indent="-128520">
              <a:lnSpc>
                <a:spcPct val="100000"/>
              </a:lnSpc>
              <a:spcBef>
                <a:spcPts val="564"/>
              </a:spcBef>
              <a:buClr>
                <a:srgbClr val="C00000"/>
              </a:buClr>
              <a:buFont typeface="Arial"/>
              <a:buChar char="•"/>
            </a:pPr>
            <a:r>
              <a:rPr lang="hr-HR" spc="-1" dirty="0">
                <a:solidFill>
                  <a:srgbClr val="000000"/>
                </a:solidFill>
              </a:rPr>
              <a:t>Radna skupina za definiranje strukture i načela HR-OOZ-a</a:t>
            </a:r>
          </a:p>
          <a:p>
            <a:pPr lvl="2">
              <a:lnSpc>
                <a:spcPct val="100000"/>
              </a:lnSpc>
              <a:spcBef>
                <a:spcPts val="564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hr-HR" spc="-1" dirty="0">
                <a:solidFill>
                  <a:srgbClr val="000000"/>
                </a:solidFill>
              </a:rPr>
              <a:t>Draženko Celjak, Sveučilište u Zagrebu Sveučilišni računski centar (Srce)</a:t>
            </a:r>
          </a:p>
          <a:p>
            <a:pPr lvl="2">
              <a:lnSpc>
                <a:spcPct val="100000"/>
              </a:lnSpc>
              <a:spcBef>
                <a:spcPts val="564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hr-HR" spc="-1" dirty="0">
                <a:solidFill>
                  <a:srgbClr val="000000"/>
                </a:solidFill>
              </a:rPr>
              <a:t>Karolina Holub, Nacionalna i Sveučilišna knjižnica u Zagrebu</a:t>
            </a:r>
          </a:p>
        </p:txBody>
      </p:sp>
    </p:spTree>
    <p:extLst>
      <p:ext uri="{BB962C8B-B14F-4D97-AF65-F5344CB8AC3E}">
        <p14:creationId xmlns:p14="http://schemas.microsoft.com/office/powerpoint/2010/main" val="1459020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b="1" dirty="0">
                <a:solidFill>
                  <a:schemeClr val="bg1"/>
                </a:solidFill>
              </a:rPr>
              <a:t>PLAN RADA NA USPOSTAVI</a:t>
            </a:r>
            <a:endParaRPr lang="en-US" sz="4000" b="1" dirty="0">
              <a:solidFill>
                <a:schemeClr val="bg1"/>
              </a:solidFill>
              <a:effectLst/>
            </a:endParaRPr>
          </a:p>
        </p:txBody>
      </p:sp>
      <p:cxnSp>
        <p:nvCxnSpPr>
          <p:cNvPr id="6" name="Straight Connector 185" title="callout lines">
            <a:extLst>
              <a:ext uri="{FF2B5EF4-FFF2-40B4-BE49-F238E27FC236}">
                <a16:creationId xmlns:a16="http://schemas.microsoft.com/office/drawing/2014/main" id="{58C06FCD-B8D5-441F-8E12-DDC26E69D281}"/>
              </a:ext>
            </a:extLst>
          </p:cNvPr>
          <p:cNvCxnSpPr>
            <a:cxnSpLocks/>
          </p:cNvCxnSpPr>
          <p:nvPr/>
        </p:nvCxnSpPr>
        <p:spPr>
          <a:xfrm>
            <a:off x="1851798" y="2996545"/>
            <a:ext cx="0" cy="1992260"/>
          </a:xfrm>
          <a:prstGeom prst="line">
            <a:avLst/>
          </a:prstGeom>
          <a:ln cmpd="sng">
            <a:solidFill>
              <a:schemeClr val="bg1">
                <a:lumMod val="85000"/>
              </a:schemeClr>
            </a:solidFill>
            <a:prstDash val="sysDash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20" descr="Year 1">
            <a:extLst>
              <a:ext uri="{FF2B5EF4-FFF2-40B4-BE49-F238E27FC236}">
                <a16:creationId xmlns:a16="http://schemas.microsoft.com/office/drawing/2014/main" id="{5D2F3933-9B72-4828-BCB7-541ECBDEFC11}"/>
              </a:ext>
            </a:extLst>
          </p:cNvPr>
          <p:cNvGrpSpPr/>
          <p:nvPr/>
        </p:nvGrpSpPr>
        <p:grpSpPr>
          <a:xfrm>
            <a:off x="1496343" y="4947977"/>
            <a:ext cx="1745380" cy="406617"/>
            <a:chOff x="1147186" y="6102356"/>
            <a:chExt cx="2573329" cy="793541"/>
          </a:xfrm>
        </p:grpSpPr>
        <p:sp>
          <p:nvSpPr>
            <p:cNvPr id="68" name="TextBox 194">
              <a:extLst>
                <a:ext uri="{FF2B5EF4-FFF2-40B4-BE49-F238E27FC236}">
                  <a16:creationId xmlns:a16="http://schemas.microsoft.com/office/drawing/2014/main" id="{2BD778E6-D334-4389-B4C0-6C793B6E1E82}"/>
                </a:ext>
              </a:extLst>
            </p:cNvPr>
            <p:cNvSpPr txBox="1"/>
            <p:nvPr/>
          </p:nvSpPr>
          <p:spPr>
            <a:xfrm>
              <a:off x="1490766" y="6589457"/>
              <a:ext cx="1757027" cy="3064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 defTabSz="685766"/>
              <a:r>
                <a:rPr lang="hr-HR" sz="933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</a:rPr>
                <a:t>Prosinac 2021</a:t>
              </a:r>
              <a:endParaRPr lang="en-US" sz="933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endParaRPr>
            </a:p>
          </p:txBody>
        </p:sp>
        <p:sp>
          <p:nvSpPr>
            <p:cNvPr id="69" name="Rectangle: Rounded Corners 1" title="Year Bar">
              <a:extLst>
                <a:ext uri="{FF2B5EF4-FFF2-40B4-BE49-F238E27FC236}">
                  <a16:creationId xmlns:a16="http://schemas.microsoft.com/office/drawing/2014/main" id="{64E02AE9-6B6C-4B9C-ABBB-1E374B6CA82E}"/>
                </a:ext>
              </a:extLst>
            </p:cNvPr>
            <p:cNvSpPr/>
            <p:nvPr/>
          </p:nvSpPr>
          <p:spPr>
            <a:xfrm>
              <a:off x="1147186" y="6388736"/>
              <a:ext cx="2573329" cy="157396"/>
            </a:xfrm>
            <a:prstGeom prst="roundRect">
              <a:avLst>
                <a:gd name="adj" fmla="val 50000"/>
              </a:avLst>
            </a:prstGeom>
            <a:solidFill>
              <a:srgbClr val="12A0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 sz="933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1" name="TextBox 73">
              <a:extLst>
                <a:ext uri="{FF2B5EF4-FFF2-40B4-BE49-F238E27FC236}">
                  <a16:creationId xmlns:a16="http://schemas.microsoft.com/office/drawing/2014/main" id="{7162BA43-FD37-4686-8437-28F117A90A25}"/>
                </a:ext>
              </a:extLst>
            </p:cNvPr>
            <p:cNvSpPr txBox="1"/>
            <p:nvPr/>
          </p:nvSpPr>
          <p:spPr>
            <a:xfrm>
              <a:off x="2369281" y="6102356"/>
              <a:ext cx="216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685766"/>
              <a:r>
                <a:rPr lang="en-US" sz="933" b="1" dirty="0">
                  <a:solidFill>
                    <a:prstClr val="white"/>
                  </a:solidFill>
                  <a:latin typeface="Calibri" panose="020F0502020204030204"/>
                </a:rPr>
                <a:t>Q</a:t>
              </a:r>
              <a:endParaRPr lang="en-US" sz="933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2" name="TextBox 74">
              <a:extLst>
                <a:ext uri="{FF2B5EF4-FFF2-40B4-BE49-F238E27FC236}">
                  <a16:creationId xmlns:a16="http://schemas.microsoft.com/office/drawing/2014/main" id="{2717FE78-5079-4505-AEB2-D90CAE956F0A}"/>
                </a:ext>
              </a:extLst>
            </p:cNvPr>
            <p:cNvSpPr txBox="1"/>
            <p:nvPr/>
          </p:nvSpPr>
          <p:spPr>
            <a:xfrm>
              <a:off x="3016731" y="6102356"/>
              <a:ext cx="216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685766"/>
              <a:r>
                <a:rPr lang="en-US" sz="933" b="1" dirty="0">
                  <a:solidFill>
                    <a:prstClr val="white"/>
                  </a:solidFill>
                  <a:latin typeface="Calibri" panose="020F0502020204030204"/>
                </a:rPr>
                <a:t>Q</a:t>
              </a:r>
              <a:endParaRPr lang="en-US" sz="933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0" name="Group 21" descr="Year 2">
            <a:extLst>
              <a:ext uri="{FF2B5EF4-FFF2-40B4-BE49-F238E27FC236}">
                <a16:creationId xmlns:a16="http://schemas.microsoft.com/office/drawing/2014/main" id="{B77D3ADC-4691-423D-B968-599D539C51C4}"/>
              </a:ext>
            </a:extLst>
          </p:cNvPr>
          <p:cNvGrpSpPr/>
          <p:nvPr/>
        </p:nvGrpSpPr>
        <p:grpSpPr>
          <a:xfrm>
            <a:off x="3266595" y="4947298"/>
            <a:ext cx="2592423" cy="375199"/>
            <a:chOff x="3664181" y="6102356"/>
            <a:chExt cx="2660227" cy="732222"/>
          </a:xfrm>
        </p:grpSpPr>
        <p:sp>
          <p:nvSpPr>
            <p:cNvPr id="56" name="TextBox 195">
              <a:extLst>
                <a:ext uri="{FF2B5EF4-FFF2-40B4-BE49-F238E27FC236}">
                  <a16:creationId xmlns:a16="http://schemas.microsoft.com/office/drawing/2014/main" id="{9E24B3E5-9E8A-4B3A-ADB6-4481250B3F2A}"/>
                </a:ext>
              </a:extLst>
            </p:cNvPr>
            <p:cNvSpPr txBox="1"/>
            <p:nvPr/>
          </p:nvSpPr>
          <p:spPr>
            <a:xfrm>
              <a:off x="4359287" y="6613408"/>
              <a:ext cx="1402954" cy="2211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 defTabSz="685766"/>
              <a:r>
                <a:rPr lang="hr-HR" sz="933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</a:rPr>
                <a:t>Veljača 2022</a:t>
              </a:r>
              <a:endParaRPr lang="en-US" sz="933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endParaRPr>
            </a:p>
          </p:txBody>
        </p:sp>
        <p:sp>
          <p:nvSpPr>
            <p:cNvPr id="57" name="Rectangle: Rounded Corners 188" title="Year Bar">
              <a:extLst>
                <a:ext uri="{FF2B5EF4-FFF2-40B4-BE49-F238E27FC236}">
                  <a16:creationId xmlns:a16="http://schemas.microsoft.com/office/drawing/2014/main" id="{4216F653-445A-48AE-9E7F-2BCB19F1649E}"/>
                </a:ext>
              </a:extLst>
            </p:cNvPr>
            <p:cNvSpPr/>
            <p:nvPr/>
          </p:nvSpPr>
          <p:spPr>
            <a:xfrm>
              <a:off x="3751079" y="6389324"/>
              <a:ext cx="2573329" cy="157398"/>
            </a:xfrm>
            <a:prstGeom prst="roundRect">
              <a:avLst>
                <a:gd name="adj" fmla="val 50000"/>
              </a:avLst>
            </a:prstGeom>
            <a:solidFill>
              <a:srgbClr val="2B51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 sz="933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8" name="TextBox 100">
              <a:extLst>
                <a:ext uri="{FF2B5EF4-FFF2-40B4-BE49-F238E27FC236}">
                  <a16:creationId xmlns:a16="http://schemas.microsoft.com/office/drawing/2014/main" id="{316E8E00-CDAC-4884-B354-EEC46B99951A}"/>
                </a:ext>
              </a:extLst>
            </p:cNvPr>
            <p:cNvSpPr txBox="1"/>
            <p:nvPr/>
          </p:nvSpPr>
          <p:spPr>
            <a:xfrm>
              <a:off x="3664181" y="6102356"/>
              <a:ext cx="216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685766"/>
              <a:r>
                <a:rPr lang="en-US" sz="933" b="1" dirty="0">
                  <a:solidFill>
                    <a:prstClr val="white"/>
                  </a:solidFill>
                  <a:latin typeface="Calibri" panose="020F0502020204030204"/>
                </a:rPr>
                <a:t>Q</a:t>
              </a:r>
              <a:endParaRPr lang="en-US" sz="933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9" name="TextBox 101">
              <a:extLst>
                <a:ext uri="{FF2B5EF4-FFF2-40B4-BE49-F238E27FC236}">
                  <a16:creationId xmlns:a16="http://schemas.microsoft.com/office/drawing/2014/main" id="{99123C15-08DD-4459-98C8-FB1D88A48434}"/>
                </a:ext>
              </a:extLst>
            </p:cNvPr>
            <p:cNvSpPr txBox="1"/>
            <p:nvPr/>
          </p:nvSpPr>
          <p:spPr>
            <a:xfrm>
              <a:off x="4311631" y="6102356"/>
              <a:ext cx="216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685766"/>
              <a:r>
                <a:rPr lang="en-US" sz="933" b="1" dirty="0">
                  <a:solidFill>
                    <a:prstClr val="white"/>
                  </a:solidFill>
                  <a:latin typeface="Calibri" panose="020F0502020204030204"/>
                </a:rPr>
                <a:t>Q</a:t>
              </a:r>
              <a:endParaRPr lang="en-US" sz="933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0" name="TextBox 102">
              <a:extLst>
                <a:ext uri="{FF2B5EF4-FFF2-40B4-BE49-F238E27FC236}">
                  <a16:creationId xmlns:a16="http://schemas.microsoft.com/office/drawing/2014/main" id="{702C22D6-E9B8-49C2-813B-3220EF5976F5}"/>
                </a:ext>
              </a:extLst>
            </p:cNvPr>
            <p:cNvSpPr txBox="1"/>
            <p:nvPr/>
          </p:nvSpPr>
          <p:spPr>
            <a:xfrm>
              <a:off x="4959081" y="6102356"/>
              <a:ext cx="216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685766"/>
              <a:r>
                <a:rPr lang="en-US" sz="933" b="1" dirty="0">
                  <a:solidFill>
                    <a:prstClr val="white"/>
                  </a:solidFill>
                  <a:latin typeface="Calibri" panose="020F0502020204030204"/>
                </a:rPr>
                <a:t>Q</a:t>
              </a:r>
              <a:endParaRPr lang="en-US" sz="933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1" name="TextBox 103">
              <a:extLst>
                <a:ext uri="{FF2B5EF4-FFF2-40B4-BE49-F238E27FC236}">
                  <a16:creationId xmlns:a16="http://schemas.microsoft.com/office/drawing/2014/main" id="{71DFD606-8479-465C-B5A5-ACC2FD6A05AD}"/>
                </a:ext>
              </a:extLst>
            </p:cNvPr>
            <p:cNvSpPr txBox="1"/>
            <p:nvPr/>
          </p:nvSpPr>
          <p:spPr>
            <a:xfrm>
              <a:off x="5606531" y="6102356"/>
              <a:ext cx="216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685766"/>
              <a:r>
                <a:rPr lang="en-US" sz="933" b="1" dirty="0">
                  <a:solidFill>
                    <a:prstClr val="white"/>
                  </a:solidFill>
                  <a:latin typeface="Calibri" panose="020F0502020204030204"/>
                </a:rPr>
                <a:t>Q</a:t>
              </a:r>
              <a:endParaRPr lang="en-US" sz="933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54" name="TextBox 135">
            <a:extLst>
              <a:ext uri="{FF2B5EF4-FFF2-40B4-BE49-F238E27FC236}">
                <a16:creationId xmlns:a16="http://schemas.microsoft.com/office/drawing/2014/main" id="{80DC6BE6-5DF7-410B-BE5E-F673AF7AE5AE}"/>
              </a:ext>
            </a:extLst>
          </p:cNvPr>
          <p:cNvSpPr txBox="1"/>
          <p:nvPr/>
        </p:nvSpPr>
        <p:spPr>
          <a:xfrm>
            <a:off x="6867101" y="3361580"/>
            <a:ext cx="647495" cy="882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85766"/>
            <a:endParaRPr lang="en-US" sz="423" b="1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</a:endParaRPr>
          </a:p>
        </p:txBody>
      </p:sp>
      <p:cxnSp>
        <p:nvCxnSpPr>
          <p:cNvPr id="12" name="Straight Connector 154" title="callout lines">
            <a:extLst>
              <a:ext uri="{FF2B5EF4-FFF2-40B4-BE49-F238E27FC236}">
                <a16:creationId xmlns:a16="http://schemas.microsoft.com/office/drawing/2014/main" id="{975C6F4D-FEC6-41F0-80BD-1FBB84859CE0}"/>
              </a:ext>
            </a:extLst>
          </p:cNvPr>
          <p:cNvCxnSpPr>
            <a:cxnSpLocks/>
          </p:cNvCxnSpPr>
          <p:nvPr/>
        </p:nvCxnSpPr>
        <p:spPr>
          <a:xfrm>
            <a:off x="9074134" y="2805829"/>
            <a:ext cx="0" cy="2174566"/>
          </a:xfrm>
          <a:prstGeom prst="line">
            <a:avLst/>
          </a:prstGeom>
          <a:ln cmpd="sng">
            <a:solidFill>
              <a:schemeClr val="bg1">
                <a:lumMod val="85000"/>
              </a:schemeClr>
            </a:solidFill>
            <a:prstDash val="sysDash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126">
            <a:extLst>
              <a:ext uri="{FF2B5EF4-FFF2-40B4-BE49-F238E27FC236}">
                <a16:creationId xmlns:a16="http://schemas.microsoft.com/office/drawing/2014/main" id="{6B7D43BB-DF0D-41B0-9DCD-3549C3FB8A5F}"/>
              </a:ext>
            </a:extLst>
          </p:cNvPr>
          <p:cNvSpPr txBox="1"/>
          <p:nvPr/>
        </p:nvSpPr>
        <p:spPr>
          <a:xfrm>
            <a:off x="6931411" y="4015421"/>
            <a:ext cx="647496" cy="882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85766"/>
            <a:endParaRPr lang="en-US" sz="423" b="1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</a:endParaRPr>
          </a:p>
        </p:txBody>
      </p:sp>
      <p:cxnSp>
        <p:nvCxnSpPr>
          <p:cNvPr id="14" name="Straight Connector 51" title="callout lines">
            <a:extLst>
              <a:ext uri="{FF2B5EF4-FFF2-40B4-BE49-F238E27FC236}">
                <a16:creationId xmlns:a16="http://schemas.microsoft.com/office/drawing/2014/main" id="{F54047B2-9C08-4A8C-A924-AA676C29FB41}"/>
              </a:ext>
            </a:extLst>
          </p:cNvPr>
          <p:cNvCxnSpPr>
            <a:cxnSpLocks/>
          </p:cNvCxnSpPr>
          <p:nvPr/>
        </p:nvCxnSpPr>
        <p:spPr>
          <a:xfrm>
            <a:off x="6689452" y="4050581"/>
            <a:ext cx="0" cy="915770"/>
          </a:xfrm>
          <a:prstGeom prst="line">
            <a:avLst/>
          </a:prstGeom>
          <a:ln cmpd="sng">
            <a:solidFill>
              <a:schemeClr val="bg1">
                <a:lumMod val="85000"/>
              </a:schemeClr>
            </a:solidFill>
            <a:prstDash val="sysDash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upa 51"/>
          <p:cNvGrpSpPr/>
          <p:nvPr/>
        </p:nvGrpSpPr>
        <p:grpSpPr>
          <a:xfrm>
            <a:off x="5696612" y="5092039"/>
            <a:ext cx="2425558" cy="218448"/>
            <a:chOff x="2885164" y="3387467"/>
            <a:chExt cx="1740421" cy="161183"/>
          </a:xfrm>
        </p:grpSpPr>
        <p:sp>
          <p:nvSpPr>
            <p:cNvPr id="40" name="TextBox 196">
              <a:extLst>
                <a:ext uri="{FF2B5EF4-FFF2-40B4-BE49-F238E27FC236}">
                  <a16:creationId xmlns:a16="http://schemas.microsoft.com/office/drawing/2014/main" id="{3984115C-22F4-41EB-BF04-E71D3503F2B5}"/>
                </a:ext>
              </a:extLst>
            </p:cNvPr>
            <p:cNvSpPr txBox="1"/>
            <p:nvPr/>
          </p:nvSpPr>
          <p:spPr>
            <a:xfrm>
              <a:off x="2885164" y="3465336"/>
              <a:ext cx="1740421" cy="8331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 defTabSz="685766"/>
              <a:r>
                <a:rPr lang="hr-HR" sz="933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</a:rPr>
                <a:t>Ožujak 2022 </a:t>
              </a:r>
              <a:endParaRPr lang="en-US" sz="933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endParaRPr>
            </a:p>
          </p:txBody>
        </p:sp>
        <p:sp>
          <p:nvSpPr>
            <p:cNvPr id="41" name="Rectangle: Rounded Corners 189" title="Year Bar">
              <a:extLst>
                <a:ext uri="{FF2B5EF4-FFF2-40B4-BE49-F238E27FC236}">
                  <a16:creationId xmlns:a16="http://schemas.microsoft.com/office/drawing/2014/main" id="{A39C3188-7311-466A-8363-02881CE1722D}"/>
                </a:ext>
              </a:extLst>
            </p:cNvPr>
            <p:cNvSpPr/>
            <p:nvPr/>
          </p:nvSpPr>
          <p:spPr>
            <a:xfrm>
              <a:off x="3058986" y="3387467"/>
              <a:ext cx="1225423" cy="54444"/>
            </a:xfrm>
            <a:prstGeom prst="roundRect">
              <a:avLst>
                <a:gd name="adj" fmla="val 50000"/>
              </a:avLst>
            </a:prstGeom>
            <a:solidFill>
              <a:srgbClr val="CF2D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 sz="933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42" name="TextBox 104">
            <a:extLst>
              <a:ext uri="{FF2B5EF4-FFF2-40B4-BE49-F238E27FC236}">
                <a16:creationId xmlns:a16="http://schemas.microsoft.com/office/drawing/2014/main" id="{16EAD50A-0933-4C9C-95E6-08A076B32041}"/>
              </a:ext>
            </a:extLst>
          </p:cNvPr>
          <p:cNvSpPr txBox="1"/>
          <p:nvPr/>
        </p:nvSpPr>
        <p:spPr>
          <a:xfrm>
            <a:off x="5725873" y="4941540"/>
            <a:ext cx="254427" cy="7378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 defTabSz="685766"/>
            <a:r>
              <a:rPr lang="en-US" sz="237" b="1" dirty="0">
                <a:solidFill>
                  <a:prstClr val="white"/>
                </a:solidFill>
                <a:latin typeface="Calibri" panose="020F0502020204030204"/>
              </a:rPr>
              <a:t>Q1</a:t>
            </a:r>
            <a:endParaRPr lang="en-US" sz="237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3" name="TextBox 105">
            <a:extLst>
              <a:ext uri="{FF2B5EF4-FFF2-40B4-BE49-F238E27FC236}">
                <a16:creationId xmlns:a16="http://schemas.microsoft.com/office/drawing/2014/main" id="{1A5CBF37-8585-4DC5-9107-7C048ACE4F6B}"/>
              </a:ext>
            </a:extLst>
          </p:cNvPr>
          <p:cNvSpPr txBox="1"/>
          <p:nvPr/>
        </p:nvSpPr>
        <p:spPr>
          <a:xfrm>
            <a:off x="6488507" y="4941540"/>
            <a:ext cx="254427" cy="7378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 defTabSz="685766"/>
            <a:r>
              <a:rPr lang="en-US" sz="237" b="1" dirty="0">
                <a:solidFill>
                  <a:prstClr val="white"/>
                </a:solidFill>
                <a:latin typeface="Calibri" panose="020F0502020204030204"/>
              </a:rPr>
              <a:t>Q2</a:t>
            </a:r>
            <a:endParaRPr lang="en-US" sz="237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4" name="TextBox 106">
            <a:extLst>
              <a:ext uri="{FF2B5EF4-FFF2-40B4-BE49-F238E27FC236}">
                <a16:creationId xmlns:a16="http://schemas.microsoft.com/office/drawing/2014/main" id="{1B2A0732-77CE-4CCD-9584-C8A3BD068222}"/>
              </a:ext>
            </a:extLst>
          </p:cNvPr>
          <p:cNvSpPr txBox="1"/>
          <p:nvPr/>
        </p:nvSpPr>
        <p:spPr>
          <a:xfrm>
            <a:off x="7251139" y="4941540"/>
            <a:ext cx="254427" cy="7378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 defTabSz="685766"/>
            <a:r>
              <a:rPr lang="en-US" sz="237" b="1" dirty="0">
                <a:solidFill>
                  <a:prstClr val="white"/>
                </a:solidFill>
                <a:latin typeface="Calibri" panose="020F0502020204030204"/>
              </a:rPr>
              <a:t>Q3</a:t>
            </a:r>
            <a:endParaRPr lang="en-US" sz="237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5" name="TextBox 107">
            <a:extLst>
              <a:ext uri="{FF2B5EF4-FFF2-40B4-BE49-F238E27FC236}">
                <a16:creationId xmlns:a16="http://schemas.microsoft.com/office/drawing/2014/main" id="{D56C61BF-4889-44FB-9251-6B314A0F79CE}"/>
              </a:ext>
            </a:extLst>
          </p:cNvPr>
          <p:cNvSpPr txBox="1"/>
          <p:nvPr/>
        </p:nvSpPr>
        <p:spPr>
          <a:xfrm>
            <a:off x="8013771" y="4941540"/>
            <a:ext cx="254427" cy="7378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 defTabSz="685766"/>
            <a:r>
              <a:rPr lang="en-US" sz="237" b="1" dirty="0">
                <a:solidFill>
                  <a:prstClr val="white"/>
                </a:solidFill>
                <a:latin typeface="Calibri" panose="020F0502020204030204"/>
              </a:rPr>
              <a:t>Q4</a:t>
            </a:r>
            <a:endParaRPr lang="en-US" sz="237" dirty="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17" name="Straight Connector 55" title="callout lines">
            <a:extLst>
              <a:ext uri="{FF2B5EF4-FFF2-40B4-BE49-F238E27FC236}">
                <a16:creationId xmlns:a16="http://schemas.microsoft.com/office/drawing/2014/main" id="{D8CC268F-92F4-41DE-866F-F6BF296668DE}"/>
              </a:ext>
            </a:extLst>
          </p:cNvPr>
          <p:cNvCxnSpPr>
            <a:cxnSpLocks/>
          </p:cNvCxnSpPr>
          <p:nvPr/>
        </p:nvCxnSpPr>
        <p:spPr>
          <a:xfrm flipH="1">
            <a:off x="8070617" y="2740222"/>
            <a:ext cx="16487" cy="2202793"/>
          </a:xfrm>
          <a:prstGeom prst="line">
            <a:avLst/>
          </a:prstGeom>
          <a:ln cmpd="sng">
            <a:solidFill>
              <a:schemeClr val="bg1">
                <a:lumMod val="85000"/>
              </a:schemeClr>
            </a:solidFill>
            <a:prstDash val="sysDash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upa 52"/>
          <p:cNvGrpSpPr/>
          <p:nvPr/>
        </p:nvGrpSpPr>
        <p:grpSpPr>
          <a:xfrm>
            <a:off x="7739756" y="5085009"/>
            <a:ext cx="1697934" cy="200059"/>
            <a:chOff x="4369783" y="3382280"/>
            <a:chExt cx="687713" cy="147615"/>
          </a:xfrm>
        </p:grpSpPr>
        <p:sp>
          <p:nvSpPr>
            <p:cNvPr id="28" name="TextBox 197">
              <a:extLst>
                <a:ext uri="{FF2B5EF4-FFF2-40B4-BE49-F238E27FC236}">
                  <a16:creationId xmlns:a16="http://schemas.microsoft.com/office/drawing/2014/main" id="{384B4D5E-DF22-4556-9F7B-E0627361D734}"/>
                </a:ext>
              </a:extLst>
            </p:cNvPr>
            <p:cNvSpPr txBox="1"/>
            <p:nvPr/>
          </p:nvSpPr>
          <p:spPr>
            <a:xfrm>
              <a:off x="4411759" y="3457419"/>
              <a:ext cx="619399" cy="7247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 defTabSz="685766"/>
              <a:r>
                <a:rPr lang="hr-HR" sz="933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</a:rPr>
                <a:t>Svibanj </a:t>
              </a:r>
              <a:r>
                <a:rPr lang="hr-HR" sz="933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</a:rPr>
                <a:t>2022</a:t>
              </a:r>
              <a:endParaRPr lang="en-US" sz="933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endParaRPr>
            </a:p>
          </p:txBody>
        </p:sp>
        <p:sp>
          <p:nvSpPr>
            <p:cNvPr id="29" name="Rectangle: Rounded Corners 190" title="Year Bar">
              <a:extLst>
                <a:ext uri="{FF2B5EF4-FFF2-40B4-BE49-F238E27FC236}">
                  <a16:creationId xmlns:a16="http://schemas.microsoft.com/office/drawing/2014/main" id="{45AC82F1-31F7-4BDE-BF7C-2E9A090107E7}"/>
                </a:ext>
              </a:extLst>
            </p:cNvPr>
            <p:cNvSpPr/>
            <p:nvPr/>
          </p:nvSpPr>
          <p:spPr>
            <a:xfrm>
              <a:off x="4369783" y="3382280"/>
              <a:ext cx="687713" cy="55945"/>
            </a:xfrm>
            <a:prstGeom prst="roundRect">
              <a:avLst>
                <a:gd name="adj" fmla="val 50000"/>
              </a:avLst>
            </a:prstGeom>
            <a:solidFill>
              <a:srgbClr val="4810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 sz="933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30" name="TextBox 108">
            <a:extLst>
              <a:ext uri="{FF2B5EF4-FFF2-40B4-BE49-F238E27FC236}">
                <a16:creationId xmlns:a16="http://schemas.microsoft.com/office/drawing/2014/main" id="{611F0B67-8314-4DF8-99E7-108753641C77}"/>
              </a:ext>
            </a:extLst>
          </p:cNvPr>
          <p:cNvSpPr txBox="1"/>
          <p:nvPr/>
        </p:nvSpPr>
        <p:spPr>
          <a:xfrm>
            <a:off x="7749694" y="4936242"/>
            <a:ext cx="50391" cy="7378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 defTabSz="685766"/>
            <a:r>
              <a:rPr lang="en-US" sz="237" b="1" dirty="0">
                <a:solidFill>
                  <a:prstClr val="white"/>
                </a:solidFill>
                <a:latin typeface="Calibri" panose="020F0502020204030204"/>
              </a:rPr>
              <a:t>Q1</a:t>
            </a:r>
            <a:endParaRPr lang="en-US" sz="237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TextBox 109">
            <a:extLst>
              <a:ext uri="{FF2B5EF4-FFF2-40B4-BE49-F238E27FC236}">
                <a16:creationId xmlns:a16="http://schemas.microsoft.com/office/drawing/2014/main" id="{BAA83CD7-1992-4845-9916-79B3A6737423}"/>
              </a:ext>
            </a:extLst>
          </p:cNvPr>
          <p:cNvSpPr txBox="1"/>
          <p:nvPr/>
        </p:nvSpPr>
        <p:spPr>
          <a:xfrm>
            <a:off x="7900736" y="4936242"/>
            <a:ext cx="50391" cy="7378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 defTabSz="685766"/>
            <a:r>
              <a:rPr lang="en-US" sz="237" b="1" dirty="0">
                <a:solidFill>
                  <a:prstClr val="white"/>
                </a:solidFill>
                <a:latin typeface="Calibri" panose="020F0502020204030204"/>
              </a:rPr>
              <a:t>Q2</a:t>
            </a:r>
            <a:endParaRPr lang="en-US" sz="237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TextBox 110">
            <a:extLst>
              <a:ext uri="{FF2B5EF4-FFF2-40B4-BE49-F238E27FC236}">
                <a16:creationId xmlns:a16="http://schemas.microsoft.com/office/drawing/2014/main" id="{2F2B6738-A856-4DBF-B465-BC5964B0D7BC}"/>
              </a:ext>
            </a:extLst>
          </p:cNvPr>
          <p:cNvSpPr txBox="1"/>
          <p:nvPr/>
        </p:nvSpPr>
        <p:spPr>
          <a:xfrm>
            <a:off x="8051780" y="4936242"/>
            <a:ext cx="50391" cy="7378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 defTabSz="685766"/>
            <a:r>
              <a:rPr lang="en-US" sz="237" b="1" dirty="0">
                <a:solidFill>
                  <a:prstClr val="white"/>
                </a:solidFill>
                <a:latin typeface="Calibri" panose="020F0502020204030204"/>
              </a:rPr>
              <a:t>Q3</a:t>
            </a:r>
            <a:endParaRPr lang="en-US" sz="237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TextBox 111">
            <a:extLst>
              <a:ext uri="{FF2B5EF4-FFF2-40B4-BE49-F238E27FC236}">
                <a16:creationId xmlns:a16="http://schemas.microsoft.com/office/drawing/2014/main" id="{C941D233-C1E8-47A4-83C7-CEDB158017C3}"/>
              </a:ext>
            </a:extLst>
          </p:cNvPr>
          <p:cNvSpPr txBox="1"/>
          <p:nvPr/>
        </p:nvSpPr>
        <p:spPr>
          <a:xfrm>
            <a:off x="8202825" y="4936242"/>
            <a:ext cx="50391" cy="7378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 defTabSz="685766"/>
            <a:r>
              <a:rPr lang="en-US" sz="237" b="1" dirty="0">
                <a:solidFill>
                  <a:prstClr val="white"/>
                </a:solidFill>
                <a:latin typeface="Calibri" panose="020F0502020204030204"/>
              </a:rPr>
              <a:t>Q4</a:t>
            </a:r>
            <a:endParaRPr lang="en-US" sz="237" dirty="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19" name="Straight Connector 123" descr="Time line">
            <a:extLst>
              <a:ext uri="{FF2B5EF4-FFF2-40B4-BE49-F238E27FC236}">
                <a16:creationId xmlns:a16="http://schemas.microsoft.com/office/drawing/2014/main" id="{0ECD7D0F-80D1-4D75-A17F-3E2E46570DE4}"/>
              </a:ext>
            </a:extLst>
          </p:cNvPr>
          <p:cNvCxnSpPr>
            <a:cxnSpLocks/>
          </p:cNvCxnSpPr>
          <p:nvPr/>
        </p:nvCxnSpPr>
        <p:spPr>
          <a:xfrm flipH="1">
            <a:off x="1472836" y="4980395"/>
            <a:ext cx="9243269" cy="0"/>
          </a:xfrm>
          <a:prstGeom prst="line">
            <a:avLst/>
          </a:prstGeom>
          <a:ln w="15875" cmpd="sng">
            <a:solidFill>
              <a:schemeClr val="tx1">
                <a:lumMod val="75000"/>
                <a:lumOff val="25000"/>
              </a:schemeClr>
            </a:solidFill>
            <a:prstDash val="solid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153" title="callout lines">
            <a:extLst>
              <a:ext uri="{FF2B5EF4-FFF2-40B4-BE49-F238E27FC236}">
                <a16:creationId xmlns:a16="http://schemas.microsoft.com/office/drawing/2014/main" id="{BDE716C9-4F7D-4C14-9DD7-E104B8688070}"/>
              </a:ext>
            </a:extLst>
          </p:cNvPr>
          <p:cNvCxnSpPr>
            <a:cxnSpLocks/>
          </p:cNvCxnSpPr>
          <p:nvPr/>
        </p:nvCxnSpPr>
        <p:spPr>
          <a:xfrm>
            <a:off x="4019764" y="2919650"/>
            <a:ext cx="0" cy="2037836"/>
          </a:xfrm>
          <a:prstGeom prst="line">
            <a:avLst/>
          </a:prstGeom>
          <a:ln cmpd="sng">
            <a:solidFill>
              <a:schemeClr val="bg1">
                <a:lumMod val="85000"/>
              </a:schemeClr>
            </a:solidFill>
            <a:prstDash val="sysDash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upa 10"/>
          <p:cNvGrpSpPr/>
          <p:nvPr/>
        </p:nvGrpSpPr>
        <p:grpSpPr>
          <a:xfrm>
            <a:off x="1124409" y="2181602"/>
            <a:ext cx="2113797" cy="801880"/>
            <a:chOff x="240716" y="1350503"/>
            <a:chExt cx="1668393" cy="591670"/>
          </a:xfrm>
        </p:grpSpPr>
        <p:grpSp>
          <p:nvGrpSpPr>
            <p:cNvPr id="9" name="Grupa 8"/>
            <p:cNvGrpSpPr/>
            <p:nvPr/>
          </p:nvGrpSpPr>
          <p:grpSpPr>
            <a:xfrm>
              <a:off x="240716" y="1350503"/>
              <a:ext cx="1546409" cy="591670"/>
              <a:chOff x="240716" y="1350503"/>
              <a:chExt cx="1546409" cy="591670"/>
            </a:xfrm>
          </p:grpSpPr>
          <p:grpSp>
            <p:nvGrpSpPr>
              <p:cNvPr id="74" name="Group 4" title="Milestone Text">
                <a:extLst>
                  <a:ext uri="{FF2B5EF4-FFF2-40B4-BE49-F238E27FC236}">
                    <a16:creationId xmlns:a16="http://schemas.microsoft.com/office/drawing/2014/main" id="{115A178B-57C4-4B9D-B684-21A92431913E}"/>
                  </a:ext>
                </a:extLst>
              </p:cNvPr>
              <p:cNvGrpSpPr/>
              <p:nvPr/>
            </p:nvGrpSpPr>
            <p:grpSpPr>
              <a:xfrm>
                <a:off x="722920" y="1465356"/>
                <a:ext cx="720513" cy="284810"/>
                <a:chOff x="1510892" y="3568009"/>
                <a:chExt cx="1294782" cy="753301"/>
              </a:xfrm>
            </p:grpSpPr>
            <p:sp>
              <p:nvSpPr>
                <p:cNvPr id="78" name="TextBox 59">
                  <a:extLst>
                    <a:ext uri="{FF2B5EF4-FFF2-40B4-BE49-F238E27FC236}">
                      <a16:creationId xmlns:a16="http://schemas.microsoft.com/office/drawing/2014/main" id="{3DD2C9D1-5E8D-4ED2-989C-330D6753B965}"/>
                    </a:ext>
                  </a:extLst>
                </p:cNvPr>
                <p:cNvSpPr txBox="1"/>
                <p:nvPr/>
              </p:nvSpPr>
              <p:spPr>
                <a:xfrm>
                  <a:off x="1510892" y="3568009"/>
                  <a:ext cx="1294782" cy="27151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defTabSz="685766"/>
                  <a:endParaRPr lang="en-US" sz="667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9" name="TextBox 60">
                  <a:extLst>
                    <a:ext uri="{FF2B5EF4-FFF2-40B4-BE49-F238E27FC236}">
                      <a16:creationId xmlns:a16="http://schemas.microsoft.com/office/drawing/2014/main" id="{A6E28C73-4CCB-4BDB-82CA-BEE3A58D33D9}"/>
                    </a:ext>
                  </a:extLst>
                </p:cNvPr>
                <p:cNvSpPr txBox="1"/>
                <p:nvPr/>
              </p:nvSpPr>
              <p:spPr>
                <a:xfrm>
                  <a:off x="1510892" y="4049792"/>
                  <a:ext cx="1294782" cy="27151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defTabSz="685766"/>
                  <a:endParaRPr lang="en-US" sz="667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anose="020F0502020204030204"/>
                  </a:endParaRPr>
                </a:p>
              </p:txBody>
            </p:sp>
          </p:grpSp>
          <p:sp>
            <p:nvSpPr>
              <p:cNvPr id="75" name="Rectangle: Rounded Corners 112" title="Milestone Graphic">
                <a:extLst>
                  <a:ext uri="{FF2B5EF4-FFF2-40B4-BE49-F238E27FC236}">
                    <a16:creationId xmlns:a16="http://schemas.microsoft.com/office/drawing/2014/main" id="{3BC77ADA-7AD2-4DFC-9408-57E93582FC52}"/>
                  </a:ext>
                </a:extLst>
              </p:cNvPr>
              <p:cNvSpPr/>
              <p:nvPr/>
            </p:nvSpPr>
            <p:spPr>
              <a:xfrm>
                <a:off x="745490" y="1885037"/>
                <a:ext cx="1041635" cy="57136"/>
              </a:xfrm>
              <a:prstGeom prst="roundRect">
                <a:avLst>
                  <a:gd name="adj" fmla="val 50000"/>
                </a:avLst>
              </a:prstGeom>
              <a:solidFill>
                <a:srgbClr val="12A0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66"/>
                <a:endParaRPr lang="en-US" sz="667" b="1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pic>
            <p:nvPicPr>
              <p:cNvPr id="76" name="Graphic 5" title="Milestone Flag">
                <a:extLst>
                  <a:ext uri="{FF2B5EF4-FFF2-40B4-BE49-F238E27FC236}">
                    <a16:creationId xmlns:a16="http://schemas.microsoft.com/office/drawing/2014/main" id="{CA3F94A4-2D7F-4B6C-83F0-52217E90B26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rcRect l="33525" t="18748" r="17129" b="44918"/>
              <a:stretch/>
            </p:blipFill>
            <p:spPr>
              <a:xfrm flipH="1">
                <a:off x="240716" y="1350503"/>
                <a:ext cx="477493" cy="359987"/>
              </a:xfrm>
              <a:prstGeom prst="rect">
                <a:avLst/>
              </a:prstGeom>
            </p:spPr>
          </p:pic>
          <p:sp>
            <p:nvSpPr>
              <p:cNvPr id="77" name="Rectangle 7">
                <a:extLst>
                  <a:ext uri="{FF2B5EF4-FFF2-40B4-BE49-F238E27FC236}">
                    <a16:creationId xmlns:a16="http://schemas.microsoft.com/office/drawing/2014/main" id="{1CA9D4D8-9AC5-4EE6-B531-3E887152BA89}"/>
                  </a:ext>
                </a:extLst>
              </p:cNvPr>
              <p:cNvSpPr/>
              <p:nvPr/>
            </p:nvSpPr>
            <p:spPr>
              <a:xfrm>
                <a:off x="341024" y="1469224"/>
                <a:ext cx="495980" cy="2358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685766"/>
                <a:r>
                  <a:rPr lang="hr-HR" sz="933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anose="020F0502020204030204"/>
                  </a:rPr>
                  <a:t>RS1</a:t>
                </a:r>
                <a:endParaRPr lang="en-US" sz="933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80" name="TextBox 127">
              <a:extLst>
                <a:ext uri="{FF2B5EF4-FFF2-40B4-BE49-F238E27FC236}">
                  <a16:creationId xmlns:a16="http://schemas.microsoft.com/office/drawing/2014/main" id="{7B949DD4-F133-4914-993B-74E4AD3B4E58}"/>
                </a:ext>
              </a:extLst>
            </p:cNvPr>
            <p:cNvSpPr txBox="1"/>
            <p:nvPr/>
          </p:nvSpPr>
          <p:spPr>
            <a:xfrm>
              <a:off x="736209" y="1393788"/>
              <a:ext cx="1172900" cy="31779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685766"/>
              <a:r>
                <a:rPr lang="hr-HR" sz="933" b="1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Nacrt prijedloga nacionalnog plana otvorene znanosti</a:t>
              </a:r>
              <a:endParaRPr lang="en-US" sz="933" b="1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</p:grpSp>
      <p:cxnSp>
        <p:nvCxnSpPr>
          <p:cNvPr id="94" name="Straight Connector 185" title="callout lines">
            <a:extLst>
              <a:ext uri="{FF2B5EF4-FFF2-40B4-BE49-F238E27FC236}">
                <a16:creationId xmlns:a16="http://schemas.microsoft.com/office/drawing/2014/main" id="{58C06FCD-B8D5-441F-8E12-DDC26E69D281}"/>
              </a:ext>
            </a:extLst>
          </p:cNvPr>
          <p:cNvCxnSpPr>
            <a:cxnSpLocks/>
          </p:cNvCxnSpPr>
          <p:nvPr/>
        </p:nvCxnSpPr>
        <p:spPr>
          <a:xfrm>
            <a:off x="4807146" y="4050581"/>
            <a:ext cx="0" cy="906906"/>
          </a:xfrm>
          <a:prstGeom prst="line">
            <a:avLst/>
          </a:prstGeom>
          <a:ln cmpd="sng">
            <a:solidFill>
              <a:schemeClr val="bg1">
                <a:lumMod val="85000"/>
              </a:schemeClr>
            </a:solidFill>
            <a:prstDash val="sysDash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5" name="Group 24" descr="Year 4">
            <a:extLst>
              <a:ext uri="{FF2B5EF4-FFF2-40B4-BE49-F238E27FC236}">
                <a16:creationId xmlns:a16="http://schemas.microsoft.com/office/drawing/2014/main" id="{3918C8B4-69B8-499D-A277-18AE7198594A}"/>
              </a:ext>
            </a:extLst>
          </p:cNvPr>
          <p:cNvGrpSpPr/>
          <p:nvPr/>
        </p:nvGrpSpPr>
        <p:grpSpPr>
          <a:xfrm>
            <a:off x="9512787" y="5082456"/>
            <a:ext cx="1159712" cy="202612"/>
            <a:chOff x="7797333" y="6392687"/>
            <a:chExt cx="3734862" cy="395409"/>
          </a:xfrm>
        </p:grpSpPr>
        <p:sp>
          <p:nvSpPr>
            <p:cNvPr id="96" name="TextBox 197">
              <a:extLst>
                <a:ext uri="{FF2B5EF4-FFF2-40B4-BE49-F238E27FC236}">
                  <a16:creationId xmlns:a16="http://schemas.microsoft.com/office/drawing/2014/main" id="{384B4D5E-DF22-4556-9F7B-E0627361D734}"/>
                </a:ext>
              </a:extLst>
            </p:cNvPr>
            <p:cNvSpPr txBox="1"/>
            <p:nvPr/>
          </p:nvSpPr>
          <p:spPr>
            <a:xfrm>
              <a:off x="8156875" y="6593269"/>
              <a:ext cx="2873224" cy="19482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 defTabSz="685766"/>
              <a:r>
                <a:rPr lang="hr-HR" sz="933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</a:rPr>
                <a:t>Lipanj 2022</a:t>
              </a:r>
              <a:endParaRPr lang="en-US" sz="933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endParaRPr>
            </a:p>
          </p:txBody>
        </p:sp>
        <p:sp>
          <p:nvSpPr>
            <p:cNvPr id="97" name="Rectangle: Rounded Corners 190" title="Year Bar">
              <a:extLst>
                <a:ext uri="{FF2B5EF4-FFF2-40B4-BE49-F238E27FC236}">
                  <a16:creationId xmlns:a16="http://schemas.microsoft.com/office/drawing/2014/main" id="{45AC82F1-31F7-4BDE-BF7C-2E9A090107E7}"/>
                </a:ext>
              </a:extLst>
            </p:cNvPr>
            <p:cNvSpPr/>
            <p:nvPr/>
          </p:nvSpPr>
          <p:spPr>
            <a:xfrm>
              <a:off x="7797333" y="6392687"/>
              <a:ext cx="3734862" cy="14797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 sz="933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cxnSp>
        <p:nvCxnSpPr>
          <p:cNvPr id="108" name="Straight Connector 55" title="callout lines">
            <a:extLst>
              <a:ext uri="{FF2B5EF4-FFF2-40B4-BE49-F238E27FC236}">
                <a16:creationId xmlns:a16="http://schemas.microsoft.com/office/drawing/2014/main" id="{D8CC268F-92F4-41DE-866F-F6BF296668DE}"/>
              </a:ext>
            </a:extLst>
          </p:cNvPr>
          <p:cNvCxnSpPr>
            <a:cxnSpLocks/>
          </p:cNvCxnSpPr>
          <p:nvPr/>
        </p:nvCxnSpPr>
        <p:spPr>
          <a:xfrm>
            <a:off x="10074411" y="3946009"/>
            <a:ext cx="0" cy="993603"/>
          </a:xfrm>
          <a:prstGeom prst="line">
            <a:avLst/>
          </a:prstGeom>
          <a:ln cmpd="sng">
            <a:solidFill>
              <a:schemeClr val="bg1">
                <a:lumMod val="85000"/>
              </a:schemeClr>
            </a:solidFill>
            <a:prstDash val="sysDash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upa 12"/>
          <p:cNvGrpSpPr/>
          <p:nvPr/>
        </p:nvGrpSpPr>
        <p:grpSpPr>
          <a:xfrm>
            <a:off x="3199143" y="1859751"/>
            <a:ext cx="2733026" cy="1131622"/>
            <a:chOff x="1270408" y="1333307"/>
            <a:chExt cx="2057428" cy="611369"/>
          </a:xfrm>
        </p:grpSpPr>
        <p:grpSp>
          <p:nvGrpSpPr>
            <p:cNvPr id="22" name="Group 119" title="Milestone Text">
              <a:extLst>
                <a:ext uri="{FF2B5EF4-FFF2-40B4-BE49-F238E27FC236}">
                  <a16:creationId xmlns:a16="http://schemas.microsoft.com/office/drawing/2014/main" id="{B15CF98A-C041-4C54-83E0-D6B1A0165558}"/>
                </a:ext>
              </a:extLst>
            </p:cNvPr>
            <p:cNvGrpSpPr/>
            <p:nvPr/>
          </p:nvGrpSpPr>
          <p:grpSpPr>
            <a:xfrm>
              <a:off x="1772403" y="1370416"/>
              <a:ext cx="1555433" cy="574260"/>
              <a:chOff x="2256443" y="1899717"/>
              <a:chExt cx="3207907" cy="1518880"/>
            </a:xfrm>
          </p:grpSpPr>
          <p:sp>
            <p:nvSpPr>
              <p:cNvPr id="26" name="TextBox 120">
                <a:extLst>
                  <a:ext uri="{FF2B5EF4-FFF2-40B4-BE49-F238E27FC236}">
                    <a16:creationId xmlns:a16="http://schemas.microsoft.com/office/drawing/2014/main" id="{364C8657-37CD-432B-AD71-7255D32855F5}"/>
                  </a:ext>
                </a:extLst>
              </p:cNvPr>
              <p:cNvSpPr txBox="1"/>
              <p:nvPr/>
            </p:nvSpPr>
            <p:spPr>
              <a:xfrm>
                <a:off x="2327652" y="2309970"/>
                <a:ext cx="1294782" cy="37972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685766"/>
                <a:endParaRPr lang="en-US" sz="933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</a:endParaRPr>
              </a:p>
            </p:txBody>
          </p:sp>
          <p:sp>
            <p:nvSpPr>
              <p:cNvPr id="27" name="TextBox 121">
                <a:extLst>
                  <a:ext uri="{FF2B5EF4-FFF2-40B4-BE49-F238E27FC236}">
                    <a16:creationId xmlns:a16="http://schemas.microsoft.com/office/drawing/2014/main" id="{5D435BCF-D2D6-4341-809F-90860DEAC612}"/>
                  </a:ext>
                </a:extLst>
              </p:cNvPr>
              <p:cNvSpPr txBox="1"/>
              <p:nvPr/>
            </p:nvSpPr>
            <p:spPr>
              <a:xfrm>
                <a:off x="2256443" y="1899717"/>
                <a:ext cx="3207907" cy="151888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685766"/>
                <a:r>
                  <a:rPr lang="hr-HR" sz="933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Prijedlog odredbi vezanih uz OZ za novi zakon koji uređuje pitanja znanstvene djelatnosti</a:t>
                </a:r>
                <a:r>
                  <a:rPr lang="en-GB" sz="933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 </a:t>
                </a:r>
              </a:p>
            </p:txBody>
          </p:sp>
        </p:grpSp>
        <p:sp>
          <p:nvSpPr>
            <p:cNvPr id="23" name="Rectangle: Rounded Corners 138" title="Milestone Graphic">
              <a:extLst>
                <a:ext uri="{FF2B5EF4-FFF2-40B4-BE49-F238E27FC236}">
                  <a16:creationId xmlns:a16="http://schemas.microsoft.com/office/drawing/2014/main" id="{96CB11CB-601A-42B3-A020-CB1A4A10F2CD}"/>
                </a:ext>
              </a:extLst>
            </p:cNvPr>
            <p:cNvSpPr/>
            <p:nvPr/>
          </p:nvSpPr>
          <p:spPr>
            <a:xfrm>
              <a:off x="1792036" y="1844434"/>
              <a:ext cx="1277472" cy="61395"/>
            </a:xfrm>
            <a:prstGeom prst="roundRect">
              <a:avLst>
                <a:gd name="adj" fmla="val 50000"/>
              </a:avLst>
            </a:prstGeom>
            <a:solidFill>
              <a:srgbClr val="2B51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 sz="933" b="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113" name="Graphic 5" title="Milestone Flag">
              <a:extLst>
                <a:ext uri="{FF2B5EF4-FFF2-40B4-BE49-F238E27FC236}">
                  <a16:creationId xmlns:a16="http://schemas.microsoft.com/office/drawing/2014/main" id="{CA3F94A4-2D7F-4B6C-83F0-52217E90B2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l="33525" t="18748" r="17129" b="44918"/>
            <a:stretch/>
          </p:blipFill>
          <p:spPr>
            <a:xfrm flipH="1">
              <a:off x="1270408" y="1333307"/>
              <a:ext cx="466137" cy="352972"/>
            </a:xfrm>
            <a:prstGeom prst="rect">
              <a:avLst/>
            </a:prstGeom>
          </p:spPr>
        </p:pic>
        <p:sp>
          <p:nvSpPr>
            <p:cNvPr id="115" name="Rectangle 7">
              <a:extLst>
                <a:ext uri="{FF2B5EF4-FFF2-40B4-BE49-F238E27FC236}">
                  <a16:creationId xmlns:a16="http://schemas.microsoft.com/office/drawing/2014/main" id="{1CA9D4D8-9AC5-4EE6-B531-3E887152BA89}"/>
                </a:ext>
              </a:extLst>
            </p:cNvPr>
            <p:cNvSpPr/>
            <p:nvPr/>
          </p:nvSpPr>
          <p:spPr>
            <a:xfrm>
              <a:off x="1357658" y="1463124"/>
              <a:ext cx="495980" cy="1727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85766"/>
              <a:r>
                <a:rPr lang="hr-HR" sz="933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</a:rPr>
                <a:t>RS1</a:t>
              </a:r>
              <a:endParaRPr lang="en-US" sz="933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endParaRPr>
            </a:p>
          </p:txBody>
        </p:sp>
      </p:grpSp>
      <p:grpSp>
        <p:nvGrpSpPr>
          <p:cNvPr id="20" name="Grupa 19"/>
          <p:cNvGrpSpPr/>
          <p:nvPr/>
        </p:nvGrpSpPr>
        <p:grpSpPr>
          <a:xfrm>
            <a:off x="8268197" y="1978605"/>
            <a:ext cx="2510691" cy="794875"/>
            <a:chOff x="2499445" y="1319439"/>
            <a:chExt cx="1981654" cy="586505"/>
          </a:xfrm>
        </p:grpSpPr>
        <p:grpSp>
          <p:nvGrpSpPr>
            <p:cNvPr id="66" name="Grupa 65"/>
            <p:cNvGrpSpPr/>
            <p:nvPr/>
          </p:nvGrpSpPr>
          <p:grpSpPr>
            <a:xfrm>
              <a:off x="3024140" y="1376584"/>
              <a:ext cx="1456959" cy="529360"/>
              <a:chOff x="3243700" y="2017805"/>
              <a:chExt cx="1456959" cy="529360"/>
            </a:xfrm>
          </p:grpSpPr>
          <p:sp>
            <p:nvSpPr>
              <p:cNvPr id="55" name="TextBox 136">
                <a:extLst>
                  <a:ext uri="{FF2B5EF4-FFF2-40B4-BE49-F238E27FC236}">
                    <a16:creationId xmlns:a16="http://schemas.microsoft.com/office/drawing/2014/main" id="{0DEFCEAC-68C1-40F1-9B35-3772D46BCCEF}"/>
                  </a:ext>
                </a:extLst>
              </p:cNvPr>
              <p:cNvSpPr txBox="1"/>
              <p:nvPr/>
            </p:nvSpPr>
            <p:spPr>
              <a:xfrm>
                <a:off x="3243700" y="2017805"/>
                <a:ext cx="1456959" cy="4237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685766"/>
                <a:r>
                  <a:rPr lang="hr-HR" sz="933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Predložak politike </a:t>
                </a:r>
                <a:endParaRPr lang="hr-HR" sz="933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endParaRPr>
              </a:p>
              <a:p>
                <a:pPr defTabSz="685766"/>
                <a:r>
                  <a:rPr lang="hr-HR" sz="933" b="1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otvorene </a:t>
                </a:r>
                <a:r>
                  <a:rPr lang="hr-HR" sz="933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znanosti </a:t>
                </a:r>
                <a:endParaRPr lang="hr-HR" sz="933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endParaRPr>
              </a:p>
              <a:p>
                <a:pPr defTabSz="685766"/>
                <a:r>
                  <a:rPr lang="hr-HR" sz="933" b="1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za ustanove</a:t>
                </a:r>
              </a:p>
              <a:p>
                <a:pPr defTabSz="685766"/>
                <a:r>
                  <a:rPr lang="hr-HR" sz="933" b="1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 </a:t>
                </a:r>
                <a:r>
                  <a:rPr lang="hr-HR" sz="933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iz sustava </a:t>
                </a:r>
                <a:r>
                  <a:rPr lang="hr-HR" sz="933" b="1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ZiVo</a:t>
                </a:r>
                <a:endParaRPr lang="hr-HR" sz="933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</a:endParaRPr>
              </a:p>
            </p:txBody>
          </p:sp>
          <p:sp>
            <p:nvSpPr>
              <p:cNvPr id="51" name="Rectangle: Rounded Corners 198" title="Milestone Graphic">
                <a:extLst>
                  <a:ext uri="{FF2B5EF4-FFF2-40B4-BE49-F238E27FC236}">
                    <a16:creationId xmlns:a16="http://schemas.microsoft.com/office/drawing/2014/main" id="{EED5FFAD-AAB2-4E26-9CF2-CC5E610EB133}"/>
                  </a:ext>
                </a:extLst>
              </p:cNvPr>
              <p:cNvSpPr/>
              <p:nvPr/>
            </p:nvSpPr>
            <p:spPr>
              <a:xfrm>
                <a:off x="3260313" y="2488249"/>
                <a:ext cx="908267" cy="58916"/>
              </a:xfrm>
              <a:prstGeom prst="roundRect">
                <a:avLst>
                  <a:gd name="adj" fmla="val 50000"/>
                </a:avLst>
              </a:prstGeom>
              <a:solidFill>
                <a:srgbClr val="4810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66"/>
                <a:endParaRPr lang="en-US" sz="933" b="1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pic>
          <p:nvPicPr>
            <p:cNvPr id="116" name="Graphic 5" title="Milestone Flag">
              <a:extLst>
                <a:ext uri="{FF2B5EF4-FFF2-40B4-BE49-F238E27FC236}">
                  <a16:creationId xmlns:a16="http://schemas.microsoft.com/office/drawing/2014/main" id="{CA3F94A4-2D7F-4B6C-83F0-52217E90B2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l="33525" t="18748" r="17129" b="44918"/>
            <a:stretch/>
          </p:blipFill>
          <p:spPr>
            <a:xfrm flipH="1">
              <a:off x="2499445" y="1319439"/>
              <a:ext cx="529708" cy="377825"/>
            </a:xfrm>
            <a:prstGeom prst="rect">
              <a:avLst/>
            </a:prstGeom>
          </p:spPr>
        </p:pic>
        <p:sp>
          <p:nvSpPr>
            <p:cNvPr id="117" name="Rectangle 7">
              <a:extLst>
                <a:ext uri="{FF2B5EF4-FFF2-40B4-BE49-F238E27FC236}">
                  <a16:creationId xmlns:a16="http://schemas.microsoft.com/office/drawing/2014/main" id="{1CA9D4D8-9AC5-4EE6-B531-3E887152BA89}"/>
                </a:ext>
              </a:extLst>
            </p:cNvPr>
            <p:cNvSpPr/>
            <p:nvPr/>
          </p:nvSpPr>
          <p:spPr>
            <a:xfrm>
              <a:off x="2645193" y="1460341"/>
              <a:ext cx="495980" cy="2358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85766"/>
              <a:r>
                <a:rPr lang="hr-HR" sz="933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</a:rPr>
                <a:t>RS1</a:t>
              </a:r>
              <a:endParaRPr lang="en-US" sz="933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endParaRPr>
            </a:p>
          </p:txBody>
        </p:sp>
      </p:grpSp>
      <p:grpSp>
        <p:nvGrpSpPr>
          <p:cNvPr id="25" name="Grupa 24"/>
          <p:cNvGrpSpPr/>
          <p:nvPr/>
        </p:nvGrpSpPr>
        <p:grpSpPr>
          <a:xfrm>
            <a:off x="4038602" y="3229269"/>
            <a:ext cx="2235588" cy="895637"/>
            <a:chOff x="1857953" y="2012068"/>
            <a:chExt cx="1764522" cy="660844"/>
          </a:xfrm>
        </p:grpSpPr>
        <p:grpSp>
          <p:nvGrpSpPr>
            <p:cNvPr id="100" name="Grupa 99"/>
            <p:cNvGrpSpPr/>
            <p:nvPr/>
          </p:nvGrpSpPr>
          <p:grpSpPr>
            <a:xfrm>
              <a:off x="2381717" y="2144495"/>
              <a:ext cx="1240758" cy="528417"/>
              <a:chOff x="2717399" y="2580354"/>
              <a:chExt cx="871163" cy="528566"/>
            </a:xfrm>
          </p:grpSpPr>
          <p:grpSp>
            <p:nvGrpSpPr>
              <p:cNvPr id="88" name="Group 119" title="Milestone Text">
                <a:extLst>
                  <a:ext uri="{FF2B5EF4-FFF2-40B4-BE49-F238E27FC236}">
                    <a16:creationId xmlns:a16="http://schemas.microsoft.com/office/drawing/2014/main" id="{B15CF98A-C041-4C54-83E0-D6B1A0165558}"/>
                  </a:ext>
                </a:extLst>
              </p:cNvPr>
              <p:cNvGrpSpPr/>
              <p:nvPr/>
            </p:nvGrpSpPr>
            <p:grpSpPr>
              <a:xfrm>
                <a:off x="2717399" y="2580354"/>
                <a:ext cx="871163" cy="430812"/>
                <a:chOff x="2284257" y="2147445"/>
                <a:chExt cx="2207119" cy="1139468"/>
              </a:xfrm>
            </p:grpSpPr>
            <p:sp>
              <p:nvSpPr>
                <p:cNvPr id="92" name="TextBox 120">
                  <a:extLst>
                    <a:ext uri="{FF2B5EF4-FFF2-40B4-BE49-F238E27FC236}">
                      <a16:creationId xmlns:a16="http://schemas.microsoft.com/office/drawing/2014/main" id="{364C8657-37CD-432B-AD71-7255D32855F5}"/>
                    </a:ext>
                  </a:extLst>
                </p:cNvPr>
                <p:cNvSpPr txBox="1"/>
                <p:nvPr/>
              </p:nvSpPr>
              <p:spPr>
                <a:xfrm>
                  <a:off x="2327654" y="2309975"/>
                  <a:ext cx="1294779" cy="37982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defTabSz="685766"/>
                  <a:endParaRPr lang="en-US" sz="933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93" name="TextBox 121">
                  <a:extLst>
                    <a:ext uri="{FF2B5EF4-FFF2-40B4-BE49-F238E27FC236}">
                      <a16:creationId xmlns:a16="http://schemas.microsoft.com/office/drawing/2014/main" id="{5D435BCF-D2D6-4341-809F-90860DEAC612}"/>
                    </a:ext>
                  </a:extLst>
                </p:cNvPr>
                <p:cNvSpPr txBox="1"/>
                <p:nvPr/>
              </p:nvSpPr>
              <p:spPr>
                <a:xfrm>
                  <a:off x="2284257" y="2147445"/>
                  <a:ext cx="2207119" cy="113946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defTabSz="685766"/>
                  <a:r>
                    <a:rPr lang="hr-HR" sz="933" b="1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</a:rPr>
                    <a:t>Kriteriji za uvrštavanje usluga u HR-ZOO</a:t>
                  </a:r>
                  <a:endParaRPr lang="en-GB" sz="933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endParaRPr>
                </a:p>
              </p:txBody>
            </p:sp>
          </p:grpSp>
          <p:sp>
            <p:nvSpPr>
              <p:cNvPr id="89" name="Rectangle: Rounded Corners 138" title="Milestone Graphic">
                <a:extLst>
                  <a:ext uri="{FF2B5EF4-FFF2-40B4-BE49-F238E27FC236}">
                    <a16:creationId xmlns:a16="http://schemas.microsoft.com/office/drawing/2014/main" id="{96CB11CB-601A-42B3-A020-CB1A4A10F2CD}"/>
                  </a:ext>
                </a:extLst>
              </p:cNvPr>
              <p:cNvSpPr/>
              <p:nvPr/>
            </p:nvSpPr>
            <p:spPr>
              <a:xfrm>
                <a:off x="2722986" y="3047526"/>
                <a:ext cx="587003" cy="61394"/>
              </a:xfrm>
              <a:prstGeom prst="roundRect">
                <a:avLst>
                  <a:gd name="adj" fmla="val 50000"/>
                </a:avLst>
              </a:prstGeom>
              <a:solidFill>
                <a:srgbClr val="2B5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66"/>
                <a:endParaRPr lang="en-US" sz="933" b="1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pic>
          <p:nvPicPr>
            <p:cNvPr id="118" name="Graphic 5" title="Milestone Flag">
              <a:extLst>
                <a:ext uri="{FF2B5EF4-FFF2-40B4-BE49-F238E27FC236}">
                  <a16:creationId xmlns:a16="http://schemas.microsoft.com/office/drawing/2014/main" id="{CA3F94A4-2D7F-4B6C-83F0-52217E90B2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l="33525" t="18748" r="17129" b="44918"/>
            <a:stretch/>
          </p:blipFill>
          <p:spPr>
            <a:xfrm flipH="1">
              <a:off x="1857953" y="2012068"/>
              <a:ext cx="515926" cy="400393"/>
            </a:xfrm>
            <a:prstGeom prst="rect">
              <a:avLst/>
            </a:prstGeom>
          </p:spPr>
        </p:pic>
        <p:sp>
          <p:nvSpPr>
            <p:cNvPr id="119" name="Rectangle 7">
              <a:extLst>
                <a:ext uri="{FF2B5EF4-FFF2-40B4-BE49-F238E27FC236}">
                  <a16:creationId xmlns:a16="http://schemas.microsoft.com/office/drawing/2014/main" id="{1CA9D4D8-9AC5-4EE6-B531-3E887152BA89}"/>
                </a:ext>
              </a:extLst>
            </p:cNvPr>
            <p:cNvSpPr/>
            <p:nvPr/>
          </p:nvSpPr>
          <p:spPr>
            <a:xfrm>
              <a:off x="1984117" y="2147412"/>
              <a:ext cx="495980" cy="2358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85766"/>
              <a:r>
                <a:rPr lang="hr-HR" sz="933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</a:rPr>
                <a:t>RS2</a:t>
              </a:r>
              <a:endParaRPr lang="en-US" sz="933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endParaRPr>
            </a:p>
          </p:txBody>
        </p:sp>
      </p:grpSp>
      <p:grpSp>
        <p:nvGrpSpPr>
          <p:cNvPr id="34" name="Grupa 33"/>
          <p:cNvGrpSpPr/>
          <p:nvPr/>
        </p:nvGrpSpPr>
        <p:grpSpPr>
          <a:xfrm>
            <a:off x="5912342" y="3230966"/>
            <a:ext cx="1901230" cy="792459"/>
            <a:chOff x="3020854" y="2068122"/>
            <a:chExt cx="1500613" cy="584713"/>
          </a:xfrm>
        </p:grpSpPr>
        <p:grpSp>
          <p:nvGrpSpPr>
            <p:cNvPr id="101" name="Grupa 100"/>
            <p:cNvGrpSpPr/>
            <p:nvPr/>
          </p:nvGrpSpPr>
          <p:grpSpPr>
            <a:xfrm>
              <a:off x="3555209" y="2101089"/>
              <a:ext cx="966258" cy="551746"/>
              <a:chOff x="3628239" y="2329649"/>
              <a:chExt cx="966258" cy="551746"/>
            </a:xfrm>
          </p:grpSpPr>
          <p:sp>
            <p:nvSpPr>
              <p:cNvPr id="47" name="Rectangle: Rounded Corners 152" title="Milestone Graphic">
                <a:extLst>
                  <a:ext uri="{FF2B5EF4-FFF2-40B4-BE49-F238E27FC236}">
                    <a16:creationId xmlns:a16="http://schemas.microsoft.com/office/drawing/2014/main" id="{38F3D86E-C14B-426C-A1C2-F617DCE710E0}"/>
                  </a:ext>
                </a:extLst>
              </p:cNvPr>
              <p:cNvSpPr/>
              <p:nvPr/>
            </p:nvSpPr>
            <p:spPr>
              <a:xfrm>
                <a:off x="3628239" y="2820078"/>
                <a:ext cx="651692" cy="61317"/>
              </a:xfrm>
              <a:prstGeom prst="roundRect">
                <a:avLst>
                  <a:gd name="adj" fmla="val 50000"/>
                </a:avLst>
              </a:prstGeom>
              <a:solidFill>
                <a:srgbClr val="CF2D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66"/>
                <a:endParaRPr lang="en-US" sz="933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83" name="TextBox 136">
                <a:extLst>
                  <a:ext uri="{FF2B5EF4-FFF2-40B4-BE49-F238E27FC236}">
                    <a16:creationId xmlns:a16="http://schemas.microsoft.com/office/drawing/2014/main" id="{0DEFCEAC-68C1-40F1-9B35-3772D46BCCEF}"/>
                  </a:ext>
                </a:extLst>
              </p:cNvPr>
              <p:cNvSpPr txBox="1"/>
              <p:nvPr/>
            </p:nvSpPr>
            <p:spPr>
              <a:xfrm>
                <a:off x="3630970" y="2329649"/>
                <a:ext cx="963527" cy="28712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685766"/>
                <a:r>
                  <a:rPr lang="en-GB" sz="933" b="1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Nacrt</a:t>
                </a:r>
                <a:r>
                  <a:rPr lang="en-GB" sz="933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 </a:t>
                </a:r>
                <a:r>
                  <a:rPr lang="en-GB" sz="933" b="1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pravilnika</a:t>
                </a:r>
                <a:r>
                  <a:rPr lang="en-GB" sz="933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 HR-OOZ-a</a:t>
                </a:r>
              </a:p>
            </p:txBody>
          </p:sp>
        </p:grpSp>
        <p:pic>
          <p:nvPicPr>
            <p:cNvPr id="120" name="Graphic 5" title="Milestone Flag">
              <a:extLst>
                <a:ext uri="{FF2B5EF4-FFF2-40B4-BE49-F238E27FC236}">
                  <a16:creationId xmlns:a16="http://schemas.microsoft.com/office/drawing/2014/main" id="{CA3F94A4-2D7F-4B6C-83F0-52217E90B2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l="33525" t="18748" r="17129" b="44918"/>
            <a:stretch/>
          </p:blipFill>
          <p:spPr>
            <a:xfrm flipH="1">
              <a:off x="3020854" y="2068122"/>
              <a:ext cx="535110" cy="352448"/>
            </a:xfrm>
            <a:prstGeom prst="rect">
              <a:avLst/>
            </a:prstGeom>
          </p:spPr>
        </p:pic>
        <p:sp>
          <p:nvSpPr>
            <p:cNvPr id="121" name="Rectangle 7">
              <a:extLst>
                <a:ext uri="{FF2B5EF4-FFF2-40B4-BE49-F238E27FC236}">
                  <a16:creationId xmlns:a16="http://schemas.microsoft.com/office/drawing/2014/main" id="{1CA9D4D8-9AC5-4EE6-B531-3E887152BA89}"/>
                </a:ext>
              </a:extLst>
            </p:cNvPr>
            <p:cNvSpPr/>
            <p:nvPr/>
          </p:nvSpPr>
          <p:spPr>
            <a:xfrm>
              <a:off x="3171608" y="2164854"/>
              <a:ext cx="495980" cy="2358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85766"/>
              <a:r>
                <a:rPr lang="hr-HR" sz="933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</a:rPr>
                <a:t>RS2</a:t>
              </a:r>
              <a:endParaRPr lang="en-US" sz="933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endParaRPr>
            </a:p>
          </p:txBody>
        </p:sp>
      </p:grpSp>
      <p:grpSp>
        <p:nvGrpSpPr>
          <p:cNvPr id="50" name="Grupa 49"/>
          <p:cNvGrpSpPr/>
          <p:nvPr/>
        </p:nvGrpSpPr>
        <p:grpSpPr>
          <a:xfrm>
            <a:off x="9311024" y="3231802"/>
            <a:ext cx="2042298" cy="792025"/>
            <a:chOff x="4730003" y="2001684"/>
            <a:chExt cx="1570342" cy="584397"/>
          </a:xfrm>
        </p:grpSpPr>
        <p:grpSp>
          <p:nvGrpSpPr>
            <p:cNvPr id="114" name="Grupa 113"/>
            <p:cNvGrpSpPr/>
            <p:nvPr/>
          </p:nvGrpSpPr>
          <p:grpSpPr>
            <a:xfrm>
              <a:off x="4918564" y="2063812"/>
              <a:ext cx="1381781" cy="522269"/>
              <a:chOff x="4996826" y="2447392"/>
              <a:chExt cx="902625" cy="522269"/>
            </a:xfrm>
          </p:grpSpPr>
          <p:grpSp>
            <p:nvGrpSpPr>
              <p:cNvPr id="112" name="Grupa 111"/>
              <p:cNvGrpSpPr/>
              <p:nvPr/>
            </p:nvGrpSpPr>
            <p:grpSpPr>
              <a:xfrm>
                <a:off x="4996826" y="2610083"/>
                <a:ext cx="687851" cy="359578"/>
                <a:chOff x="4996826" y="2610083"/>
                <a:chExt cx="687851" cy="359578"/>
              </a:xfrm>
            </p:grpSpPr>
            <p:sp>
              <p:nvSpPr>
                <p:cNvPr id="103" name="TextBox 141">
                  <a:extLst>
                    <a:ext uri="{FF2B5EF4-FFF2-40B4-BE49-F238E27FC236}">
                      <a16:creationId xmlns:a16="http://schemas.microsoft.com/office/drawing/2014/main" id="{C00C099A-E5BD-41FF-8EC5-D4F9E8C3CD9B}"/>
                    </a:ext>
                  </a:extLst>
                </p:cNvPr>
                <p:cNvSpPr txBox="1"/>
                <p:nvPr/>
              </p:nvSpPr>
              <p:spPr>
                <a:xfrm>
                  <a:off x="4996826" y="2610083"/>
                  <a:ext cx="511059" cy="14356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defTabSz="685766"/>
                  <a:endParaRPr lang="en-US" sz="933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4" name="TextBox 142">
                  <a:extLst>
                    <a:ext uri="{FF2B5EF4-FFF2-40B4-BE49-F238E27FC236}">
                      <a16:creationId xmlns:a16="http://schemas.microsoft.com/office/drawing/2014/main" id="{87AFE461-6F01-41C3-9DDA-FCDA0E9D52CF}"/>
                    </a:ext>
                  </a:extLst>
                </p:cNvPr>
                <p:cNvSpPr txBox="1"/>
                <p:nvPr/>
              </p:nvSpPr>
              <p:spPr>
                <a:xfrm>
                  <a:off x="4996826" y="2681004"/>
                  <a:ext cx="511059" cy="14356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defTabSz="685766"/>
                  <a:endParaRPr lang="en-US" sz="933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5" name="Rectangle: Rounded Corners 199" title="Milestone Graphic">
                  <a:extLst>
                    <a:ext uri="{FF2B5EF4-FFF2-40B4-BE49-F238E27FC236}">
                      <a16:creationId xmlns:a16="http://schemas.microsoft.com/office/drawing/2014/main" id="{93D28DE4-454C-45F1-92B1-FC5788FD05B4}"/>
                    </a:ext>
                  </a:extLst>
                </p:cNvPr>
                <p:cNvSpPr/>
                <p:nvPr/>
              </p:nvSpPr>
              <p:spPr>
                <a:xfrm>
                  <a:off x="5225926" y="2912524"/>
                  <a:ext cx="458751" cy="57137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4472C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766"/>
                  <a:endParaRPr lang="en-US" sz="933" b="1" dirty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</p:grpSp>
          <p:sp>
            <p:nvSpPr>
              <p:cNvPr id="109" name="TextBox 136">
                <a:extLst>
                  <a:ext uri="{FF2B5EF4-FFF2-40B4-BE49-F238E27FC236}">
                    <a16:creationId xmlns:a16="http://schemas.microsoft.com/office/drawing/2014/main" id="{0DEFCEAC-68C1-40F1-9B35-3772D46BCCEF}"/>
                  </a:ext>
                </a:extLst>
              </p:cNvPr>
              <p:cNvSpPr txBox="1"/>
              <p:nvPr/>
            </p:nvSpPr>
            <p:spPr>
              <a:xfrm>
                <a:off x="5210360" y="2447392"/>
                <a:ext cx="689091" cy="4306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685766"/>
                <a:r>
                  <a:rPr lang="en-GB" sz="933" b="1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Pripremljen</a:t>
                </a:r>
                <a:r>
                  <a:rPr lang="en-GB" sz="933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 </a:t>
                </a:r>
                <a:r>
                  <a:rPr lang="en-GB" sz="933" b="1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katalog</a:t>
                </a:r>
                <a:r>
                  <a:rPr lang="en-GB" sz="933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 </a:t>
                </a:r>
                <a:r>
                  <a:rPr lang="en-GB" sz="933" b="1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usluga</a:t>
                </a:r>
                <a:r>
                  <a:rPr lang="en-GB" sz="933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 HR-OOZ-a</a:t>
                </a:r>
              </a:p>
            </p:txBody>
          </p:sp>
        </p:grpSp>
        <p:pic>
          <p:nvPicPr>
            <p:cNvPr id="122" name="Graphic 5" title="Milestone Flag">
              <a:extLst>
                <a:ext uri="{FF2B5EF4-FFF2-40B4-BE49-F238E27FC236}">
                  <a16:creationId xmlns:a16="http://schemas.microsoft.com/office/drawing/2014/main" id="{CA3F94A4-2D7F-4B6C-83F0-52217E90B2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l="33525" t="18748" r="17129" b="44918"/>
            <a:stretch/>
          </p:blipFill>
          <p:spPr>
            <a:xfrm flipH="1">
              <a:off x="4730003" y="2001684"/>
              <a:ext cx="485555" cy="388490"/>
            </a:xfrm>
            <a:prstGeom prst="rect">
              <a:avLst/>
            </a:prstGeom>
          </p:spPr>
        </p:pic>
        <p:sp>
          <p:nvSpPr>
            <p:cNvPr id="123" name="Rectangle 7">
              <a:extLst>
                <a:ext uri="{FF2B5EF4-FFF2-40B4-BE49-F238E27FC236}">
                  <a16:creationId xmlns:a16="http://schemas.microsoft.com/office/drawing/2014/main" id="{1CA9D4D8-9AC5-4EE6-B531-3E887152BA89}"/>
                </a:ext>
              </a:extLst>
            </p:cNvPr>
            <p:cNvSpPr/>
            <p:nvPr/>
          </p:nvSpPr>
          <p:spPr>
            <a:xfrm>
              <a:off x="4844011" y="2153660"/>
              <a:ext cx="495980" cy="2358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85766"/>
              <a:r>
                <a:rPr lang="hr-HR" sz="933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</a:rPr>
                <a:t>RS2</a:t>
              </a:r>
              <a:endParaRPr lang="en-US" sz="933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endParaRPr>
            </a:p>
          </p:txBody>
        </p:sp>
      </p:grpSp>
      <p:grpSp>
        <p:nvGrpSpPr>
          <p:cNvPr id="24" name="Grupa 23"/>
          <p:cNvGrpSpPr/>
          <p:nvPr/>
        </p:nvGrpSpPr>
        <p:grpSpPr>
          <a:xfrm>
            <a:off x="6559940" y="2021819"/>
            <a:ext cx="2384477" cy="774581"/>
            <a:chOff x="3948119" y="1317107"/>
            <a:chExt cx="1882038" cy="571528"/>
          </a:xfrm>
        </p:grpSpPr>
        <p:grpSp>
          <p:nvGrpSpPr>
            <p:cNvPr id="67" name="Grupa 66"/>
            <p:cNvGrpSpPr/>
            <p:nvPr/>
          </p:nvGrpSpPr>
          <p:grpSpPr>
            <a:xfrm>
              <a:off x="4332940" y="1387350"/>
              <a:ext cx="1497217" cy="501285"/>
              <a:chOff x="4421294" y="1999799"/>
              <a:chExt cx="1497217" cy="501285"/>
            </a:xfrm>
          </p:grpSpPr>
          <p:grpSp>
            <p:nvGrpSpPr>
              <p:cNvPr id="16" name="Group 18" title="Milestone">
                <a:extLst>
                  <a:ext uri="{FF2B5EF4-FFF2-40B4-BE49-F238E27FC236}">
                    <a16:creationId xmlns:a16="http://schemas.microsoft.com/office/drawing/2014/main" id="{2A88F9CD-42D2-4C63-8F04-F26A9F3B40C6}"/>
                  </a:ext>
                </a:extLst>
              </p:cNvPr>
              <p:cNvGrpSpPr/>
              <p:nvPr/>
            </p:nvGrpSpPr>
            <p:grpSpPr>
              <a:xfrm>
                <a:off x="4421294" y="2124830"/>
                <a:ext cx="1033873" cy="376254"/>
                <a:chOff x="10148126" y="2321508"/>
                <a:chExt cx="2619355" cy="995160"/>
              </a:xfrm>
            </p:grpSpPr>
            <p:sp>
              <p:nvSpPr>
                <p:cNvPr id="35" name="TextBox 141">
                  <a:extLst>
                    <a:ext uri="{FF2B5EF4-FFF2-40B4-BE49-F238E27FC236}">
                      <a16:creationId xmlns:a16="http://schemas.microsoft.com/office/drawing/2014/main" id="{C00C099A-E5BD-41FF-8EC5-D4F9E8C3CD9B}"/>
                    </a:ext>
                  </a:extLst>
                </p:cNvPr>
                <p:cNvSpPr txBox="1"/>
                <p:nvPr/>
              </p:nvSpPr>
              <p:spPr>
                <a:xfrm>
                  <a:off x="10148126" y="2321508"/>
                  <a:ext cx="1294783" cy="37971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defTabSz="685766"/>
                  <a:endParaRPr lang="en-US" sz="933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6" name="TextBox 142">
                  <a:extLst>
                    <a:ext uri="{FF2B5EF4-FFF2-40B4-BE49-F238E27FC236}">
                      <a16:creationId xmlns:a16="http://schemas.microsoft.com/office/drawing/2014/main" id="{87AFE461-6F01-41C3-9DDA-FCDA0E9D52CF}"/>
                    </a:ext>
                  </a:extLst>
                </p:cNvPr>
                <p:cNvSpPr txBox="1"/>
                <p:nvPr/>
              </p:nvSpPr>
              <p:spPr>
                <a:xfrm>
                  <a:off x="10148126" y="2509088"/>
                  <a:ext cx="1294783" cy="37971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defTabSz="685766"/>
                  <a:endParaRPr lang="en-US" sz="933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7" name="Rectangle: Rounded Corners 199" title="Milestone Graphic">
                  <a:extLst>
                    <a:ext uri="{FF2B5EF4-FFF2-40B4-BE49-F238E27FC236}">
                      <a16:creationId xmlns:a16="http://schemas.microsoft.com/office/drawing/2014/main" id="{93D28DE4-454C-45F1-92B1-FC5788FD05B4}"/>
                    </a:ext>
                  </a:extLst>
                </p:cNvPr>
                <p:cNvSpPr/>
                <p:nvPr/>
              </p:nvSpPr>
              <p:spPr>
                <a:xfrm>
                  <a:off x="10502564" y="3165549"/>
                  <a:ext cx="2264917" cy="15111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48106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766"/>
                  <a:endParaRPr lang="en-US" sz="933" b="1" dirty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</p:grpSp>
          <p:sp>
            <p:nvSpPr>
              <p:cNvPr id="85" name="TextBox 136">
                <a:extLst>
                  <a:ext uri="{FF2B5EF4-FFF2-40B4-BE49-F238E27FC236}">
                    <a16:creationId xmlns:a16="http://schemas.microsoft.com/office/drawing/2014/main" id="{0DEFCEAC-68C1-40F1-9B35-3772D46BCCEF}"/>
                  </a:ext>
                </a:extLst>
              </p:cNvPr>
              <p:cNvSpPr txBox="1"/>
              <p:nvPr/>
            </p:nvSpPr>
            <p:spPr>
              <a:xfrm>
                <a:off x="4542029" y="1999799"/>
                <a:ext cx="1376482" cy="3177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685766"/>
                <a:r>
                  <a:rPr lang="hr-HR" sz="933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Završna verzija </a:t>
                </a:r>
                <a:endParaRPr lang="hr-HR" sz="933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endParaRPr>
              </a:p>
              <a:p>
                <a:pPr defTabSz="685766"/>
                <a:r>
                  <a:rPr lang="hr-HR" sz="933" b="1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nacionalnog plana</a:t>
                </a:r>
              </a:p>
              <a:p>
                <a:pPr defTabSz="685766"/>
                <a:r>
                  <a:rPr lang="hr-HR" sz="933" b="1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 </a:t>
                </a:r>
                <a:r>
                  <a:rPr lang="hr-HR" sz="933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otvorene znanosti</a:t>
                </a:r>
                <a:endParaRPr lang="en-GB" sz="933" b="1" dirty="0">
                  <a:solidFill>
                    <a:prstClr val="black">
                      <a:lumMod val="75000"/>
                      <a:lumOff val="25000"/>
                    </a:prstClr>
                  </a:solidFill>
                </a:endParaRPr>
              </a:p>
            </p:txBody>
          </p:sp>
        </p:grpSp>
        <p:pic>
          <p:nvPicPr>
            <p:cNvPr id="124" name="Graphic 5" title="Milestone Flag">
              <a:extLst>
                <a:ext uri="{FF2B5EF4-FFF2-40B4-BE49-F238E27FC236}">
                  <a16:creationId xmlns:a16="http://schemas.microsoft.com/office/drawing/2014/main" id="{CA3F94A4-2D7F-4B6C-83F0-52217E90B2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l="33525" t="18748" r="17129" b="44918"/>
            <a:stretch/>
          </p:blipFill>
          <p:spPr>
            <a:xfrm flipH="1">
              <a:off x="3948119" y="1317107"/>
              <a:ext cx="497013" cy="384777"/>
            </a:xfrm>
            <a:prstGeom prst="rect">
              <a:avLst/>
            </a:prstGeom>
          </p:spPr>
        </p:pic>
        <p:sp>
          <p:nvSpPr>
            <p:cNvPr id="125" name="Rectangle 7">
              <a:extLst>
                <a:ext uri="{FF2B5EF4-FFF2-40B4-BE49-F238E27FC236}">
                  <a16:creationId xmlns:a16="http://schemas.microsoft.com/office/drawing/2014/main" id="{1CA9D4D8-9AC5-4EE6-B531-3E887152BA89}"/>
                </a:ext>
              </a:extLst>
            </p:cNvPr>
            <p:cNvSpPr/>
            <p:nvPr/>
          </p:nvSpPr>
          <p:spPr>
            <a:xfrm>
              <a:off x="4056736" y="1457997"/>
              <a:ext cx="495979" cy="2358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85766"/>
              <a:r>
                <a:rPr lang="hr-HR" sz="933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</a:rPr>
                <a:t>RS1</a:t>
              </a:r>
              <a:endParaRPr lang="en-US" sz="933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78852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rezentacija_SrceDEI2022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3660</TotalTime>
  <Words>726</Words>
  <Application>Microsoft Office PowerPoint</Application>
  <PresentationFormat>Široki zaslon</PresentationFormat>
  <Paragraphs>107</Paragraphs>
  <Slides>12</Slides>
  <Notes>5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3</vt:i4>
      </vt:variant>
      <vt:variant>
        <vt:lpstr>Naslovi slajdova</vt:lpstr>
      </vt:variant>
      <vt:variant>
        <vt:i4>12</vt:i4>
      </vt:variant>
    </vt:vector>
  </HeadingPairs>
  <TitlesOfParts>
    <vt:vector size="21" baseType="lpstr">
      <vt:lpstr>Arial</vt:lpstr>
      <vt:lpstr>Calibri</vt:lpstr>
      <vt:lpstr>DejaVu Sans</vt:lpstr>
      <vt:lpstr>Symbol</vt:lpstr>
      <vt:lpstr>Times New Roman</vt:lpstr>
      <vt:lpstr>Wingdings</vt:lpstr>
      <vt:lpstr>Office Theme</vt:lpstr>
      <vt:lpstr>Office Theme</vt:lpstr>
      <vt:lpstr>Prezentacija_SrceDEI2022</vt:lpstr>
      <vt:lpstr>Hrvatski oblak za otvorenu znanost – HR-OOZ Stanje i planovi za budućnost</vt:lpstr>
      <vt:lpstr>EOSC</vt:lpstr>
      <vt:lpstr>NI4OS - Europe</vt:lpstr>
      <vt:lpstr>HRVATSKI OBLAK ZA OTVORENU ZNANOST</vt:lpstr>
      <vt:lpstr>PowerPoint prezentacija</vt:lpstr>
      <vt:lpstr>GLAVNI CILJEVI</vt:lpstr>
      <vt:lpstr>USPOSTAVA HR-OOZ-a</vt:lpstr>
      <vt:lpstr>USPOSTAVA HR-OOZA</vt:lpstr>
      <vt:lpstr>PLAN RADA NA USPOSTAVI</vt:lpstr>
      <vt:lpstr>DO SADA NAPRAVLJENO</vt:lpstr>
      <vt:lpstr>HR-OOZ - BUDUĆNOST</vt:lpstr>
      <vt:lpstr>Hvala na pažnji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Dominik Kenđel</dc:creator>
  <dc:description/>
  <cp:lastModifiedBy>Kristina Posavec</cp:lastModifiedBy>
  <cp:revision>100</cp:revision>
  <cp:lastPrinted>2014-06-24T07:01:20Z</cp:lastPrinted>
  <dcterms:created xsi:type="dcterms:W3CDTF">2014-09-19T07:16:42Z</dcterms:created>
  <dcterms:modified xsi:type="dcterms:W3CDTF">2022-04-01T13:51:04Z</dcterms:modified>
  <dc:language>hr-HR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i4>6</vt:i4>
  </property>
</Properties>
</file>