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5"/>
  </p:notesMasterIdLst>
  <p:sldIdLst>
    <p:sldId id="256" r:id="rId6"/>
    <p:sldId id="314" r:id="rId7"/>
    <p:sldId id="316" r:id="rId8"/>
    <p:sldId id="305" r:id="rId9"/>
    <p:sldId id="300" r:id="rId10"/>
    <p:sldId id="317" r:id="rId11"/>
    <p:sldId id="302" r:id="rId12"/>
    <p:sldId id="318" r:id="rId13"/>
    <p:sldId id="3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i Papadopoulou" initials="EP" lastIdx="4" clrIdx="0">
    <p:extLst>
      <p:ext uri="{19B8F6BF-5375-455C-9EA6-DF929625EA0E}">
        <p15:presenceInfo xmlns:p15="http://schemas.microsoft.com/office/powerpoint/2012/main" userId="S::elli.p@imis.athena-innovation.gr::eac2c3a3-a4ec-4bf5-9a4e-f899bafafb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54ABB4"/>
    <a:srgbClr val="7CBAC2"/>
    <a:srgbClr val="5AADB6"/>
    <a:srgbClr val="D60000"/>
    <a:srgbClr val="D52E0D"/>
    <a:srgbClr val="47979F"/>
    <a:srgbClr val="F60000"/>
    <a:srgbClr val="3875BF"/>
    <a:srgbClr val="2E3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7DD58-9D3F-4F5B-B751-95792C4570F6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E9286-0A98-4679-85F7-211E6A0C1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1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286-0A98-4679-85F7-211E6A0C19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4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475316" cy="148783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25833"/>
            <a:ext cx="5475316" cy="22319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host a successful virtual event, 31 August 2020, NI4OS Europe</a:t>
            </a:r>
          </a:p>
        </p:txBody>
      </p:sp>
    </p:spTree>
    <p:extLst>
      <p:ext uri="{BB962C8B-B14F-4D97-AF65-F5344CB8AC3E}">
        <p14:creationId xmlns:p14="http://schemas.microsoft.com/office/powerpoint/2010/main" val="341476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host a successful virtual event, 31 August 2020, NI4OS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host a successful virtual event, 31 August 2020, NI4OS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20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475316" cy="148783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25833"/>
            <a:ext cx="5475316" cy="22319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host a successful virtual event, 31 August 2020, NI4OS Europe</a:t>
            </a:r>
          </a:p>
        </p:txBody>
      </p:sp>
    </p:spTree>
    <p:extLst>
      <p:ext uri="{BB962C8B-B14F-4D97-AF65-F5344CB8AC3E}">
        <p14:creationId xmlns:p14="http://schemas.microsoft.com/office/powerpoint/2010/main" val="3988148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954"/>
            <a:ext cx="12192000" cy="939979"/>
          </a:xfrm>
          <a:solidFill>
            <a:srgbClr val="3776BB"/>
          </a:solidFill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5345"/>
            <a:ext cx="10514288" cy="4805362"/>
          </a:xfrm>
        </p:spPr>
        <p:txBody>
          <a:bodyPr/>
          <a:lstStyle>
            <a:lvl1pPr marL="2286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1pPr>
            <a:lvl2pPr marL="6858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2pPr>
            <a:lvl3pPr marL="11430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3pPr>
            <a:lvl4pPr marL="16002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4pPr>
            <a:lvl5pPr marL="20574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 anchor="ctr"/>
          <a:lstStyle/>
          <a:p>
            <a:r>
              <a:rPr lang="en-US"/>
              <a:t>How to host a successful virtual event, 31 August 2020, NI4OS Europe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199" y="6356350"/>
            <a:ext cx="10514289" cy="0"/>
          </a:xfrm>
          <a:prstGeom prst="line">
            <a:avLst/>
          </a:prstGeom>
          <a:ln w="25400" cap="rnd">
            <a:solidFill>
              <a:srgbClr val="3875B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74284" y="6356350"/>
            <a:ext cx="979516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3875BF"/>
                </a:solidFill>
              </a:defRPr>
            </a:lvl1pPr>
          </a:lstStyle>
          <a:p>
            <a:fld id="{E8321681-3B98-44C9-B431-7E0EFD004B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931025"/>
            <a:ext cx="12192000" cy="0"/>
          </a:xfrm>
          <a:prstGeom prst="line">
            <a:avLst/>
          </a:prstGeom>
          <a:ln w="25400">
            <a:solidFill>
              <a:srgbClr val="2E31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641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host a successful virtual event, 31 August 2020, NI4OS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34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host a successful virtual event, 31 August 2020, NI4OS Europe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49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host a successful virtual event, 31 August 2020, NI4OS Europe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82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host a successful virtual event, 31 August 2020, NI4OS Europe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04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host a successful virtual event, 31 August 2020, NI4OS Europe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37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host a successful virtual event, 31 August 2020, NI4OS Europe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1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954"/>
            <a:ext cx="12192000" cy="939979"/>
          </a:xfrm>
          <a:solidFill>
            <a:srgbClr val="3776BB"/>
          </a:solidFill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5345"/>
            <a:ext cx="10514288" cy="4805362"/>
          </a:xfrm>
        </p:spPr>
        <p:txBody>
          <a:bodyPr/>
          <a:lstStyle>
            <a:lvl1pPr marL="2286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1pPr>
            <a:lvl2pPr marL="6858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2pPr>
            <a:lvl3pPr marL="11430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3pPr>
            <a:lvl4pPr marL="16002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4pPr>
            <a:lvl5pPr marL="2057400" indent="-228600">
              <a:buClr>
                <a:srgbClr val="3875BF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19355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9536085" cy="365125"/>
          </a:xfrm>
        </p:spPr>
        <p:txBody>
          <a:bodyPr anchor="ctr"/>
          <a:lstStyle/>
          <a:p>
            <a:r>
              <a:rPr lang="en-US"/>
              <a:t>How to host a successful virtual event, 31 August 2020, NI4OS Europe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199" y="6356350"/>
            <a:ext cx="10514289" cy="0"/>
          </a:xfrm>
          <a:prstGeom prst="line">
            <a:avLst/>
          </a:prstGeom>
          <a:ln w="25400" cap="rnd">
            <a:solidFill>
              <a:srgbClr val="3875B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74284" y="6356350"/>
            <a:ext cx="979516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3875BF"/>
                </a:solidFill>
              </a:defRPr>
            </a:lvl1pPr>
          </a:lstStyle>
          <a:p>
            <a:fld id="{E8321681-3B98-44C9-B431-7E0EFD004B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6" y="-8954"/>
            <a:ext cx="1258053" cy="93997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931025"/>
            <a:ext cx="12192000" cy="0"/>
          </a:xfrm>
          <a:prstGeom prst="line">
            <a:avLst/>
          </a:prstGeom>
          <a:ln w="25400">
            <a:solidFill>
              <a:srgbClr val="2E31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876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host a successful virtual event, 31 August 2020, NI4OS Europe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86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host a successful virtual event, 31 August 2020, NI4OS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89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host a successful virtual event, 31 August 2020, NI4OS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7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host a successful virtual event, 31 August 2020, NI4OS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8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host a successful virtual event, 31 August 2020, NI4OS Europe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3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host a successful virtual event, 31 August 2020, NI4OS Europe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0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host a successful virtual event, 31 August 2020, NI4OS Europe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8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host a successful virtual event, 31 August 2020, NI4OS Europe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3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host a successful virtual event, 31 August 2020, NI4OS Europe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7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How to host a successful virtual event, 31 August 2020, NI4OS Europe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21681-3B98-44C9-B431-7E0EFD00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7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4583"/>
            <a:ext cx="61943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18013"/>
            <a:ext cx="6194367" cy="3192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10514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rgbClr val="3875BF"/>
                </a:solidFill>
              </a:defRPr>
            </a:lvl1pPr>
          </a:lstStyle>
          <a:p>
            <a:r>
              <a:rPr lang="en-US"/>
              <a:t>How to host a successful virtual event, 31 August 2020, NI4OS Europe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30" y="1836976"/>
            <a:ext cx="3807658" cy="287633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838199" y="6356350"/>
            <a:ext cx="10514289" cy="0"/>
          </a:xfrm>
          <a:prstGeom prst="line">
            <a:avLst/>
          </a:prstGeom>
          <a:ln w="25400" cap="rnd">
            <a:solidFill>
              <a:srgbClr val="3875B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2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4583"/>
            <a:ext cx="61943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18013"/>
            <a:ext cx="6194367" cy="3192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10514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rgbClr val="3875BF"/>
                </a:solidFill>
              </a:defRPr>
            </a:lvl1pPr>
          </a:lstStyle>
          <a:p>
            <a:r>
              <a:rPr lang="en-US"/>
              <a:t>How to host a successful virtual event, 31 August 2020, NI4OS Europe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30" y="1836976"/>
            <a:ext cx="3807658" cy="287633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838199" y="6356350"/>
            <a:ext cx="10514289" cy="0"/>
          </a:xfrm>
          <a:prstGeom prst="line">
            <a:avLst/>
          </a:prstGeom>
          <a:ln w="25400" cap="rnd">
            <a:solidFill>
              <a:srgbClr val="3875B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76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xels.com/hu-hu/foto/acelgyapot-fotozas-buli-ejszaka-energia-1229838/?utm_content=attributionCopyText&amp;utm_medium=referral&amp;utm_source=pexels" TargetMode="External"/><Relationship Id="rId4" Type="http://schemas.openxmlformats.org/officeDocument/2006/relationships/hyperlink" Target="https://www.pexels.com/hu-hu/@rudolf-kirchner-278171?utm_content=attributionCopyText&amp;utm_medium=referral&amp;utm_source=pexel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672" y="342006"/>
            <a:ext cx="3879232" cy="2248122"/>
          </a:xfrm>
        </p:spPr>
        <p:txBody>
          <a:bodyPr anchor="b">
            <a:normAutofit/>
          </a:bodyPr>
          <a:lstStyle/>
          <a:p>
            <a:pPr algn="l"/>
            <a:r>
              <a:rPr lang="hu-HU" sz="4000" dirty="0" err="1"/>
              <a:t>How</a:t>
            </a:r>
            <a:r>
              <a:rPr lang="hu-HU" sz="4000" dirty="0"/>
              <a:t> </a:t>
            </a:r>
            <a:r>
              <a:rPr lang="hu-HU" sz="4000" dirty="0" err="1"/>
              <a:t>to</a:t>
            </a:r>
            <a:r>
              <a:rPr lang="hu-HU" sz="4000" dirty="0"/>
              <a:t> </a:t>
            </a:r>
            <a:r>
              <a:rPr lang="hu-HU" sz="4000" dirty="0" err="1"/>
              <a:t>Host</a:t>
            </a:r>
            <a:r>
              <a:rPr lang="hu-HU" sz="4000" dirty="0"/>
              <a:t> a </a:t>
            </a:r>
            <a:r>
              <a:rPr lang="hu-HU" sz="4000" dirty="0" err="1"/>
              <a:t>Successful</a:t>
            </a:r>
            <a:r>
              <a:rPr lang="hu-HU" sz="4000" dirty="0"/>
              <a:t> </a:t>
            </a:r>
            <a:r>
              <a:rPr lang="hu-HU" sz="4000" dirty="0" err="1"/>
              <a:t>Virtual</a:t>
            </a:r>
            <a:r>
              <a:rPr lang="hu-HU" sz="4000" dirty="0"/>
              <a:t> </a:t>
            </a:r>
            <a:r>
              <a:rPr lang="hu-HU" sz="4000" dirty="0" err="1"/>
              <a:t>Event</a:t>
            </a:r>
            <a:r>
              <a:rPr lang="hu-HU" sz="4000" dirty="0"/>
              <a:t>? </a:t>
            </a:r>
            <a:r>
              <a:rPr lang="hu-HU" sz="4000" dirty="0" err="1"/>
              <a:t>training</a:t>
            </a:r>
            <a:endParaRPr lang="en-US" sz="4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58984" y="3679903"/>
            <a:ext cx="3205463" cy="2075680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r>
              <a:rPr lang="hu-HU" sz="2000" dirty="0"/>
              <a:t>Judit Fazekas-Paragh</a:t>
            </a:r>
          </a:p>
          <a:p>
            <a:r>
              <a:rPr lang="hu-HU" sz="2000" dirty="0" err="1"/>
              <a:t>Erzsebet</a:t>
            </a:r>
            <a:r>
              <a:rPr lang="hu-HU" sz="2000" dirty="0"/>
              <a:t> </a:t>
            </a:r>
            <a:r>
              <a:rPr lang="hu-HU" sz="2000" dirty="0" err="1"/>
              <a:t>Veze</a:t>
            </a:r>
            <a:endParaRPr lang="hu-HU" sz="2000" dirty="0"/>
          </a:p>
          <a:p>
            <a:r>
              <a:rPr lang="hu-HU" sz="2000" dirty="0"/>
              <a:t>Adam </a:t>
            </a:r>
            <a:r>
              <a:rPr lang="hu-HU" sz="2000" dirty="0" err="1"/>
              <a:t>Szaldobagy</a:t>
            </a:r>
            <a:endParaRPr lang="hu-HU" sz="2000" dirty="0"/>
          </a:p>
          <a:p>
            <a:r>
              <a:rPr lang="hu-HU" sz="2000" dirty="0" err="1"/>
              <a:t>Aniko</a:t>
            </a:r>
            <a:r>
              <a:rPr lang="hu-HU" sz="2000" dirty="0"/>
              <a:t> Kiss</a:t>
            </a:r>
          </a:p>
          <a:p>
            <a:r>
              <a:rPr lang="hu-HU" sz="2000" dirty="0"/>
              <a:t>Vivien </a:t>
            </a:r>
            <a:r>
              <a:rPr lang="hu-HU" sz="2000" dirty="0" err="1"/>
              <a:t>Sandor</a:t>
            </a:r>
            <a:endParaRPr lang="hu-HU" sz="2000" dirty="0"/>
          </a:p>
          <a:p>
            <a:pPr lvl="0">
              <a:spcBef>
                <a:spcPts val="1000"/>
              </a:spcBef>
            </a:pPr>
            <a:r>
              <a:rPr lang="hu-HU" sz="2000" dirty="0"/>
              <a:t>31 August 2020</a:t>
            </a:r>
            <a:endParaRPr lang="en-US" sz="2000" dirty="0"/>
          </a:p>
          <a:p>
            <a:endParaRPr lang="hu-HU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95573" y="6356350"/>
            <a:ext cx="6520053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How to host a successful virtual event, 31 August 2020, NI4OS Europe</a:t>
            </a:r>
          </a:p>
        </p:txBody>
      </p:sp>
    </p:spTree>
    <p:extLst>
      <p:ext uri="{BB962C8B-B14F-4D97-AF65-F5344CB8AC3E}">
        <p14:creationId xmlns:p14="http://schemas.microsoft.com/office/powerpoint/2010/main" val="3304386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8" b="4187"/>
          <a:stretch/>
        </p:blipFill>
        <p:spPr>
          <a:xfrm>
            <a:off x="5511589" y="523804"/>
            <a:ext cx="6680411" cy="5696039"/>
          </a:xfrm>
          <a:custGeom>
            <a:avLst/>
            <a:gdLst/>
            <a:ahLst/>
            <a:cxnLst/>
            <a:rect l="l" t="t" r="r" b="b"/>
            <a:pathLst>
              <a:path w="6680411" h="5696039">
                <a:moveTo>
                  <a:pt x="3592766" y="0"/>
                </a:moveTo>
                <a:lnTo>
                  <a:pt x="4718262" y="0"/>
                </a:lnTo>
                <a:lnTo>
                  <a:pt x="4718262" y="2"/>
                </a:lnTo>
                <a:lnTo>
                  <a:pt x="6680411" y="2"/>
                </a:lnTo>
                <a:lnTo>
                  <a:pt x="6680411" y="5696022"/>
                </a:lnTo>
                <a:lnTo>
                  <a:pt x="3888773" y="5696022"/>
                </a:lnTo>
                <a:lnTo>
                  <a:pt x="3888773" y="5696039"/>
                </a:lnTo>
                <a:lnTo>
                  <a:pt x="0" y="5696039"/>
                </a:lnTo>
                <a:lnTo>
                  <a:pt x="2763278" y="19"/>
                </a:lnTo>
                <a:lnTo>
                  <a:pt x="3447183" y="19"/>
                </a:lnTo>
                <a:lnTo>
                  <a:pt x="3447183" y="2"/>
                </a:lnTo>
                <a:lnTo>
                  <a:pt x="3592765" y="2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06E9F47-DC46-4A02-B5DB-26B56C39C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3805"/>
            <a:ext cx="7800441" cy="5696020"/>
          </a:xfrm>
          <a:custGeom>
            <a:avLst/>
            <a:gdLst>
              <a:gd name="connsiteX0" fmla="*/ 0 w 7800441"/>
              <a:gd name="connsiteY0" fmla="*/ 0 h 5696020"/>
              <a:gd name="connsiteX1" fmla="*/ 7800441 w 7800441"/>
              <a:gd name="connsiteY1" fmla="*/ 0 h 5696020"/>
              <a:gd name="connsiteX2" fmla="*/ 5037161 w 7800441"/>
              <a:gd name="connsiteY2" fmla="*/ 5696020 h 5696020"/>
              <a:gd name="connsiteX3" fmla="*/ 0 w 7800441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0441" h="5696020">
                <a:moveTo>
                  <a:pt x="0" y="0"/>
                </a:moveTo>
                <a:lnTo>
                  <a:pt x="7800441" y="0"/>
                </a:lnTo>
                <a:lnTo>
                  <a:pt x="5037161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1247" y="914400"/>
            <a:ext cx="5111877" cy="1095375"/>
          </a:xfrm>
        </p:spPr>
        <p:txBody>
          <a:bodyPr anchor="ctr">
            <a:normAutofit/>
          </a:bodyPr>
          <a:lstStyle/>
          <a:p>
            <a:pPr algn="ctr"/>
            <a:r>
              <a:rPr lang="hu-HU" dirty="0">
                <a:solidFill>
                  <a:srgbClr val="FFFFFF"/>
                </a:solidFill>
              </a:rPr>
              <a:t> </a:t>
            </a:r>
            <a:r>
              <a:rPr lang="hu-HU" dirty="0" err="1">
                <a:solidFill>
                  <a:srgbClr val="FFFFFF"/>
                </a:solidFill>
              </a:rPr>
              <a:t>Create</a:t>
            </a:r>
            <a:r>
              <a:rPr lang="hu-HU" dirty="0">
                <a:solidFill>
                  <a:srgbClr val="FFFFFF"/>
                </a:solidFill>
              </a:rPr>
              <a:t> </a:t>
            </a:r>
            <a:r>
              <a:rPr lang="hu-HU" dirty="0" err="1">
                <a:solidFill>
                  <a:srgbClr val="FFFFFF"/>
                </a:solidFill>
              </a:rPr>
              <a:t>the</a:t>
            </a:r>
            <a:r>
              <a:rPr lang="hu-HU" dirty="0">
                <a:solidFill>
                  <a:srgbClr val="FFFFFF"/>
                </a:solidFill>
              </a:rPr>
              <a:t> </a:t>
            </a:r>
            <a:r>
              <a:rPr lang="hu-HU" dirty="0" err="1">
                <a:solidFill>
                  <a:srgbClr val="FFFFFF"/>
                </a:solidFill>
              </a:rPr>
              <a:t>Event</a:t>
            </a:r>
            <a:r>
              <a:rPr lang="hu-HU" dirty="0">
                <a:solidFill>
                  <a:srgbClr val="FFFFFF"/>
                </a:solidFill>
              </a:rPr>
              <a:t> </a:t>
            </a:r>
            <a:r>
              <a:rPr lang="hu-HU" dirty="0" err="1">
                <a:solidFill>
                  <a:srgbClr val="FFFFFF"/>
                </a:solidFill>
              </a:rPr>
              <a:t>Plan</a:t>
            </a:r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1248" y="2333625"/>
            <a:ext cx="4378452" cy="3543300"/>
          </a:xfrm>
        </p:spPr>
        <p:txBody>
          <a:bodyPr anchor="t">
            <a:normAutofit/>
          </a:bodyPr>
          <a:lstStyle/>
          <a:p>
            <a:r>
              <a:rPr lang="hu-HU" sz="2000" dirty="0" err="1">
                <a:solidFill>
                  <a:srgbClr val="FFFFFF"/>
                </a:solidFill>
              </a:rPr>
              <a:t>Event</a:t>
            </a:r>
            <a:r>
              <a:rPr lang="hu-HU" sz="2000" dirty="0">
                <a:solidFill>
                  <a:srgbClr val="FFFFFF"/>
                </a:solidFill>
              </a:rPr>
              <a:t> </a:t>
            </a:r>
            <a:r>
              <a:rPr lang="hu-HU" sz="2000" dirty="0" err="1">
                <a:solidFill>
                  <a:srgbClr val="FFFFFF"/>
                </a:solidFill>
              </a:rPr>
              <a:t>preparation</a:t>
            </a:r>
            <a:r>
              <a:rPr lang="hu-HU" sz="2000" dirty="0">
                <a:solidFill>
                  <a:srgbClr val="FFFFFF"/>
                </a:solidFill>
              </a:rPr>
              <a:t> </a:t>
            </a:r>
          </a:p>
          <a:p>
            <a:r>
              <a:rPr lang="hu-HU" sz="2000" dirty="0" err="1">
                <a:solidFill>
                  <a:srgbClr val="FFFFFF"/>
                </a:solidFill>
              </a:rPr>
              <a:t>Event</a:t>
            </a:r>
            <a:r>
              <a:rPr lang="hu-HU" sz="2000" dirty="0">
                <a:solidFill>
                  <a:srgbClr val="FFFFFF"/>
                </a:solidFill>
              </a:rPr>
              <a:t> </a:t>
            </a:r>
            <a:r>
              <a:rPr lang="hu-HU" sz="2000" dirty="0" err="1">
                <a:solidFill>
                  <a:srgbClr val="FFFFFF"/>
                </a:solidFill>
              </a:rPr>
              <a:t>promotion</a:t>
            </a:r>
            <a:endParaRPr lang="hu-HU" sz="2000" dirty="0">
              <a:solidFill>
                <a:srgbClr val="FFFFFF"/>
              </a:solidFill>
            </a:endParaRPr>
          </a:p>
          <a:p>
            <a:r>
              <a:rPr lang="hu-HU" sz="2000" dirty="0" err="1">
                <a:solidFill>
                  <a:srgbClr val="FFFFFF"/>
                </a:solidFill>
              </a:rPr>
              <a:t>On</a:t>
            </a:r>
            <a:r>
              <a:rPr lang="hu-HU" sz="2000" dirty="0">
                <a:solidFill>
                  <a:srgbClr val="FFFFFF"/>
                </a:solidFill>
              </a:rPr>
              <a:t>-site </a:t>
            </a:r>
            <a:r>
              <a:rPr lang="hu-HU" sz="2000" dirty="0" err="1">
                <a:solidFill>
                  <a:srgbClr val="FFFFFF"/>
                </a:solidFill>
              </a:rPr>
              <a:t>event</a:t>
            </a:r>
            <a:r>
              <a:rPr lang="hu-HU" sz="2000" dirty="0">
                <a:solidFill>
                  <a:srgbClr val="FFFFFF"/>
                </a:solidFill>
              </a:rPr>
              <a:t> management </a:t>
            </a:r>
          </a:p>
          <a:p>
            <a:r>
              <a:rPr lang="hu-HU" sz="2000" dirty="0">
                <a:solidFill>
                  <a:srgbClr val="FFFFFF"/>
                </a:solidFill>
              </a:rPr>
              <a:t>Post-</a:t>
            </a:r>
            <a:r>
              <a:rPr lang="hu-HU" sz="2000" dirty="0" err="1">
                <a:solidFill>
                  <a:srgbClr val="FFFFFF"/>
                </a:solidFill>
              </a:rPr>
              <a:t>event</a:t>
            </a:r>
            <a:r>
              <a:rPr lang="hu-HU" sz="2000" dirty="0">
                <a:solidFill>
                  <a:srgbClr val="FFFFFF"/>
                </a:solidFill>
              </a:rPr>
              <a:t> </a:t>
            </a:r>
            <a:r>
              <a:rPr lang="hu-HU" sz="2000" dirty="0" err="1">
                <a:solidFill>
                  <a:srgbClr val="FFFFFF"/>
                </a:solidFill>
              </a:rPr>
              <a:t>review</a:t>
            </a:r>
            <a:endParaRPr lang="hu-HU" sz="2000" dirty="0">
              <a:solidFill>
                <a:srgbClr val="FFFFFF"/>
              </a:solidFill>
            </a:endParaRPr>
          </a:p>
          <a:p>
            <a:endParaRPr lang="hu-HU" sz="2000" dirty="0">
              <a:solidFill>
                <a:srgbClr val="FFFFFF"/>
              </a:solidFill>
            </a:endParaRPr>
          </a:p>
          <a:p>
            <a:r>
              <a:rPr lang="hu-HU" sz="2000" dirty="0" err="1">
                <a:solidFill>
                  <a:srgbClr val="FFFFFF"/>
                </a:solidFill>
              </a:rPr>
              <a:t>Event</a:t>
            </a:r>
            <a:r>
              <a:rPr lang="hu-HU" sz="2000" dirty="0">
                <a:solidFill>
                  <a:srgbClr val="FFFFFF"/>
                </a:solidFill>
              </a:rPr>
              <a:t> </a:t>
            </a:r>
            <a:r>
              <a:rPr lang="hu-HU" sz="2000" dirty="0" err="1">
                <a:solidFill>
                  <a:srgbClr val="FFFFFF"/>
                </a:solidFill>
              </a:rPr>
              <a:t>planning</a:t>
            </a:r>
            <a:r>
              <a:rPr lang="hu-HU" sz="2000" dirty="0">
                <a:solidFill>
                  <a:srgbClr val="FFFFFF"/>
                </a:solidFill>
              </a:rPr>
              <a:t> </a:t>
            </a:r>
            <a:r>
              <a:rPr lang="hu-HU" sz="2000" dirty="0" err="1">
                <a:solidFill>
                  <a:srgbClr val="FFFFFF"/>
                </a:solidFill>
              </a:rPr>
              <a:t>tools</a:t>
            </a:r>
            <a:endParaRPr lang="hu-HU" sz="2000" dirty="0">
              <a:solidFill>
                <a:srgbClr val="FFFFFF"/>
              </a:solidFill>
            </a:endParaRPr>
          </a:p>
          <a:p>
            <a:pPr lvl="1"/>
            <a:r>
              <a:rPr lang="hu-HU" sz="1600" dirty="0" err="1">
                <a:solidFill>
                  <a:srgbClr val="FFFFFF"/>
                </a:solidFill>
              </a:rPr>
              <a:t>Trello</a:t>
            </a:r>
            <a:endParaRPr lang="hu-HU" sz="1600" dirty="0">
              <a:solidFill>
                <a:srgbClr val="FFFFFF"/>
              </a:solidFill>
            </a:endParaRPr>
          </a:p>
          <a:p>
            <a:pPr lvl="1"/>
            <a:r>
              <a:rPr lang="hu-HU" sz="1600" dirty="0">
                <a:solidFill>
                  <a:srgbClr val="FFFFFF"/>
                </a:solidFill>
              </a:rPr>
              <a:t>Google Drive</a:t>
            </a:r>
          </a:p>
          <a:p>
            <a:pPr marL="457200" lvl="1" indent="0">
              <a:buNone/>
            </a:pPr>
            <a:endParaRPr lang="hu-HU" sz="1600" dirty="0">
              <a:solidFill>
                <a:srgbClr val="FFFFFF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7022" y="6356350"/>
            <a:ext cx="4299803" cy="365125"/>
          </a:xfrm>
        </p:spPr>
        <p:txBody>
          <a:bodyPr anchor="ctr">
            <a:normAutofit fontScale="92500"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rgbClr val="898989"/>
                </a:solidFill>
              </a:rPr>
              <a:t>How to host a successful virtual event, 31 August 2020, NI4OS Europe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6AB15318-CE14-4783-8D3A-0E21380B6F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321" y="5749854"/>
            <a:ext cx="1258053" cy="93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04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Tartalom helye 8" descr="A képen óra, objektum, függő, karóra látható&#10;&#10;Automatikusan generált leírás">
            <a:extLst>
              <a:ext uri="{FF2B5EF4-FFF2-40B4-BE49-F238E27FC236}">
                <a16:creationId xmlns:a16="http://schemas.microsoft.com/office/drawing/2014/main" id="{B67EB70C-291D-48DF-8D80-351B93B89C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2" r="8009" b="16801"/>
          <a:stretch/>
        </p:blipFill>
        <p:spPr>
          <a:xfrm>
            <a:off x="4157470" y="10"/>
            <a:ext cx="8034530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1094" y="1272170"/>
            <a:ext cx="3438144" cy="101383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/>
              <a:t>Choose the right time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71094" y="2718054"/>
            <a:ext cx="3438906" cy="363829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lvl="1"/>
            <a:endParaRPr lang="en-US" sz="1700" dirty="0"/>
          </a:p>
          <a:p>
            <a:pPr marL="457200" lvl="1"/>
            <a:endParaRPr lang="en-US" sz="1700" dirty="0"/>
          </a:p>
          <a:p>
            <a:r>
              <a:rPr lang="hu-HU" dirty="0" err="1"/>
              <a:t>Do</a:t>
            </a:r>
            <a:r>
              <a:rPr lang="hu-HU" dirty="0"/>
              <a:t> a </a:t>
            </a:r>
            <a:r>
              <a:rPr lang="hu-HU" dirty="0" err="1"/>
              <a:t>little</a:t>
            </a:r>
            <a:r>
              <a:rPr lang="hu-HU" dirty="0"/>
              <a:t> </a:t>
            </a:r>
            <a:r>
              <a:rPr lang="hu-HU" dirty="0" err="1"/>
              <a:t>research</a:t>
            </a:r>
            <a:endParaRPr lang="hu-HU" dirty="0"/>
          </a:p>
          <a:p>
            <a:r>
              <a:rPr lang="en-US" dirty="0"/>
              <a:t>Check analytics to see when your community is typically online</a:t>
            </a:r>
            <a:endParaRPr lang="hu-HU" dirty="0"/>
          </a:p>
          <a:p>
            <a:r>
              <a:rPr lang="en-US" dirty="0"/>
              <a:t>Take time zones into consideration</a:t>
            </a:r>
            <a:endParaRPr lang="hu-HU" dirty="0"/>
          </a:p>
          <a:p>
            <a:r>
              <a:rPr lang="en-US" dirty="0"/>
              <a:t>Make sure there are no</a:t>
            </a:r>
            <a:r>
              <a:rPr lang="hu-HU" dirty="0"/>
              <a:t>:</a:t>
            </a:r>
          </a:p>
          <a:p>
            <a:pPr lvl="1"/>
            <a:r>
              <a:rPr lang="hu-HU" dirty="0" err="1"/>
              <a:t>competing</a:t>
            </a:r>
            <a:r>
              <a:rPr lang="hu-HU" dirty="0"/>
              <a:t> </a:t>
            </a:r>
            <a:r>
              <a:rPr lang="hu-HU" dirty="0" err="1"/>
              <a:t>events</a:t>
            </a:r>
            <a:endParaRPr lang="hu-HU" dirty="0"/>
          </a:p>
          <a:p>
            <a:pPr lvl="1"/>
            <a:r>
              <a:rPr lang="hu-HU" dirty="0" err="1"/>
              <a:t>holidays</a:t>
            </a:r>
            <a:endParaRPr lang="en-US" sz="13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How to host a successful virtual event, 31 August 2020, NI4OS Europe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1E9A465-CC9F-47FA-A525-65CEDF41BB5C}"/>
              </a:ext>
            </a:extLst>
          </p:cNvPr>
          <p:cNvSpPr txBox="1"/>
          <p:nvPr/>
        </p:nvSpPr>
        <p:spPr>
          <a:xfrm>
            <a:off x="5538158" y="15844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93977F99-FBC0-4DEF-A002-918305B60F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46" y="110655"/>
            <a:ext cx="1258053" cy="93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74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7055897" y="405350"/>
            <a:ext cx="4776711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FFFFFF"/>
                </a:solidFill>
              </a:rPr>
              <a:t>How to host a successful virtual event, 31 August 2020, NI4OS Europe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53278EF-7501-46E0-BC6F-CA63EF673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2120" y="839535"/>
            <a:ext cx="6781602" cy="5027349"/>
          </a:xfrm>
          <a:custGeom>
            <a:avLst/>
            <a:gdLst>
              <a:gd name="connsiteX0" fmla="*/ 5796655 w 6781602"/>
              <a:gd name="connsiteY0" fmla="*/ 1003496 h 5027349"/>
              <a:gd name="connsiteX1" fmla="*/ 6383378 w 6781602"/>
              <a:gd name="connsiteY1" fmla="*/ 1003496 h 5027349"/>
              <a:gd name="connsiteX2" fmla="*/ 6474618 w 6781602"/>
              <a:gd name="connsiteY2" fmla="*/ 1056522 h 5027349"/>
              <a:gd name="connsiteX3" fmla="*/ 6767346 w 6781602"/>
              <a:gd name="connsiteY3" fmla="*/ 1562802 h 5027349"/>
              <a:gd name="connsiteX4" fmla="*/ 6767346 w 6781602"/>
              <a:gd name="connsiteY4" fmla="*/ 1666330 h 5027349"/>
              <a:gd name="connsiteX5" fmla="*/ 6474618 w 6781602"/>
              <a:gd name="connsiteY5" fmla="*/ 2172610 h 5027349"/>
              <a:gd name="connsiteX6" fmla="*/ 6383378 w 6781602"/>
              <a:gd name="connsiteY6" fmla="*/ 2225637 h 5027349"/>
              <a:gd name="connsiteX7" fmla="*/ 5796655 w 6781602"/>
              <a:gd name="connsiteY7" fmla="*/ 2225637 h 5027349"/>
              <a:gd name="connsiteX8" fmla="*/ 5706680 w 6781602"/>
              <a:gd name="connsiteY8" fmla="*/ 2172610 h 5027349"/>
              <a:gd name="connsiteX9" fmla="*/ 5412686 w 6781602"/>
              <a:gd name="connsiteY9" fmla="*/ 1666330 h 5027349"/>
              <a:gd name="connsiteX10" fmla="*/ 5412686 w 6781602"/>
              <a:gd name="connsiteY10" fmla="*/ 1562802 h 5027349"/>
              <a:gd name="connsiteX11" fmla="*/ 5706680 w 6781602"/>
              <a:gd name="connsiteY11" fmla="*/ 1056522 h 5027349"/>
              <a:gd name="connsiteX12" fmla="*/ 5796655 w 6781602"/>
              <a:gd name="connsiteY12" fmla="*/ 1003496 h 5027349"/>
              <a:gd name="connsiteX13" fmla="*/ 1638118 w 6781602"/>
              <a:gd name="connsiteY13" fmla="*/ 0 h 5027349"/>
              <a:gd name="connsiteX14" fmla="*/ 4051638 w 6781602"/>
              <a:gd name="connsiteY14" fmla="*/ 0 h 5027349"/>
              <a:gd name="connsiteX15" fmla="*/ 4426960 w 6781602"/>
              <a:gd name="connsiteY15" fmla="*/ 218128 h 5027349"/>
              <a:gd name="connsiteX16" fmla="*/ 5631113 w 6781602"/>
              <a:gd name="connsiteY16" fmla="*/ 2300740 h 5027349"/>
              <a:gd name="connsiteX17" fmla="*/ 5631113 w 6781602"/>
              <a:gd name="connsiteY17" fmla="*/ 2726611 h 5027349"/>
              <a:gd name="connsiteX18" fmla="*/ 5184003 w 6781602"/>
              <a:gd name="connsiteY18" fmla="*/ 3499898 h 5027349"/>
              <a:gd name="connsiteX19" fmla="*/ 5179849 w 6781602"/>
              <a:gd name="connsiteY19" fmla="*/ 3507081 h 5027349"/>
              <a:gd name="connsiteX20" fmla="*/ 5161054 w 6781602"/>
              <a:gd name="connsiteY20" fmla="*/ 3493907 h 5027349"/>
              <a:gd name="connsiteX21" fmla="*/ 5074850 w 6781602"/>
              <a:gd name="connsiteY21" fmla="*/ 3469060 h 5027349"/>
              <a:gd name="connsiteX22" fmla="*/ 4002084 w 6781602"/>
              <a:gd name="connsiteY22" fmla="*/ 3469060 h 5027349"/>
              <a:gd name="connsiteX23" fmla="*/ 3848833 w 6781602"/>
              <a:gd name="connsiteY23" fmla="*/ 3554248 h 5027349"/>
              <a:gd name="connsiteX24" fmla="*/ 3312449 w 6781602"/>
              <a:gd name="connsiteY24" fmla="*/ 4472382 h 5027349"/>
              <a:gd name="connsiteX25" fmla="*/ 3312449 w 6781602"/>
              <a:gd name="connsiteY25" fmla="*/ 4649068 h 5027349"/>
              <a:gd name="connsiteX26" fmla="*/ 3486748 w 6781602"/>
              <a:gd name="connsiteY26" fmla="*/ 4947416 h 5027349"/>
              <a:gd name="connsiteX27" fmla="*/ 3533445 w 6781602"/>
              <a:gd name="connsiteY27" fmla="*/ 5027349 h 5027349"/>
              <a:gd name="connsiteX28" fmla="*/ 3462401 w 6781602"/>
              <a:gd name="connsiteY28" fmla="*/ 5027349 h 5027349"/>
              <a:gd name="connsiteX29" fmla="*/ 1638118 w 6781602"/>
              <a:gd name="connsiteY29" fmla="*/ 5027349 h 5027349"/>
              <a:gd name="connsiteX30" fmla="*/ 1268010 w 6781602"/>
              <a:gd name="connsiteY30" fmla="*/ 4809219 h 5027349"/>
              <a:gd name="connsiteX31" fmla="*/ 58645 w 6781602"/>
              <a:gd name="connsiteY31" fmla="*/ 2726611 h 5027349"/>
              <a:gd name="connsiteX32" fmla="*/ 58645 w 6781602"/>
              <a:gd name="connsiteY32" fmla="*/ 2300740 h 5027349"/>
              <a:gd name="connsiteX33" fmla="*/ 1268010 w 6781602"/>
              <a:gd name="connsiteY33" fmla="*/ 218128 h 5027349"/>
              <a:gd name="connsiteX34" fmla="*/ 1638118 w 6781602"/>
              <a:gd name="connsiteY34" fmla="*/ 0 h 502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781602" h="5027349">
                <a:moveTo>
                  <a:pt x="5796655" y="1003496"/>
                </a:moveTo>
                <a:cubicBezTo>
                  <a:pt x="5796655" y="1003496"/>
                  <a:pt x="5796655" y="1003496"/>
                  <a:pt x="6383378" y="1003496"/>
                </a:cubicBezTo>
                <a:cubicBezTo>
                  <a:pt x="6421395" y="1003496"/>
                  <a:pt x="6455609" y="1023697"/>
                  <a:pt x="6474618" y="1056522"/>
                </a:cubicBezTo>
                <a:cubicBezTo>
                  <a:pt x="6474618" y="1056522"/>
                  <a:pt x="6474618" y="1056522"/>
                  <a:pt x="6767346" y="1562802"/>
                </a:cubicBezTo>
                <a:cubicBezTo>
                  <a:pt x="6786354" y="1594366"/>
                  <a:pt x="6786354" y="1634767"/>
                  <a:pt x="6767346" y="1666330"/>
                </a:cubicBezTo>
                <a:cubicBezTo>
                  <a:pt x="6767346" y="1666330"/>
                  <a:pt x="6767346" y="1666330"/>
                  <a:pt x="6474618" y="2172610"/>
                </a:cubicBezTo>
                <a:cubicBezTo>
                  <a:pt x="6455609" y="2205437"/>
                  <a:pt x="6421395" y="2225637"/>
                  <a:pt x="6383378" y="2225637"/>
                </a:cubicBezTo>
                <a:cubicBezTo>
                  <a:pt x="6383378" y="2225637"/>
                  <a:pt x="6383378" y="2225637"/>
                  <a:pt x="5796655" y="2225637"/>
                </a:cubicBezTo>
                <a:cubicBezTo>
                  <a:pt x="5759904" y="2225637"/>
                  <a:pt x="5724423" y="2205437"/>
                  <a:pt x="5706680" y="2172610"/>
                </a:cubicBezTo>
                <a:cubicBezTo>
                  <a:pt x="5706680" y="2172610"/>
                  <a:pt x="5706680" y="2172610"/>
                  <a:pt x="5412686" y="1666330"/>
                </a:cubicBezTo>
                <a:cubicBezTo>
                  <a:pt x="5393677" y="1634767"/>
                  <a:pt x="5393677" y="1594366"/>
                  <a:pt x="5412686" y="1562802"/>
                </a:cubicBezTo>
                <a:cubicBezTo>
                  <a:pt x="5412686" y="1562802"/>
                  <a:pt x="5412686" y="1562802"/>
                  <a:pt x="5706680" y="1056522"/>
                </a:cubicBezTo>
                <a:cubicBezTo>
                  <a:pt x="5724423" y="1023697"/>
                  <a:pt x="5759904" y="1003496"/>
                  <a:pt x="5796655" y="1003496"/>
                </a:cubicBezTo>
                <a:close/>
                <a:moveTo>
                  <a:pt x="1638118" y="0"/>
                </a:moveTo>
                <a:cubicBezTo>
                  <a:pt x="1638118" y="0"/>
                  <a:pt x="1638118" y="0"/>
                  <a:pt x="4051638" y="0"/>
                </a:cubicBezTo>
                <a:cubicBezTo>
                  <a:pt x="4208022" y="0"/>
                  <a:pt x="4348769" y="83096"/>
                  <a:pt x="4426960" y="218128"/>
                </a:cubicBezTo>
                <a:cubicBezTo>
                  <a:pt x="4426960" y="218128"/>
                  <a:pt x="4426960" y="218128"/>
                  <a:pt x="5631113" y="2300740"/>
                </a:cubicBezTo>
                <a:cubicBezTo>
                  <a:pt x="5709306" y="2430577"/>
                  <a:pt x="5709306" y="2596771"/>
                  <a:pt x="5631113" y="2726611"/>
                </a:cubicBezTo>
                <a:cubicBezTo>
                  <a:pt x="5631113" y="2726611"/>
                  <a:pt x="5631113" y="2726611"/>
                  <a:pt x="5184003" y="3499898"/>
                </a:cubicBezTo>
                <a:lnTo>
                  <a:pt x="5179849" y="3507081"/>
                </a:lnTo>
                <a:lnTo>
                  <a:pt x="5161054" y="3493907"/>
                </a:lnTo>
                <a:cubicBezTo>
                  <a:pt x="5133118" y="3478526"/>
                  <a:pt x="5101988" y="3469060"/>
                  <a:pt x="5074850" y="3469060"/>
                </a:cubicBezTo>
                <a:cubicBezTo>
                  <a:pt x="5074850" y="3469060"/>
                  <a:pt x="5074850" y="3469060"/>
                  <a:pt x="4002084" y="3469060"/>
                </a:cubicBezTo>
                <a:cubicBezTo>
                  <a:pt x="3944615" y="3469060"/>
                  <a:pt x="3874374" y="3506922"/>
                  <a:pt x="3848833" y="3554248"/>
                </a:cubicBezTo>
                <a:cubicBezTo>
                  <a:pt x="3848833" y="3554248"/>
                  <a:pt x="3848833" y="3554248"/>
                  <a:pt x="3312449" y="4472382"/>
                </a:cubicBezTo>
                <a:cubicBezTo>
                  <a:pt x="3283714" y="4522863"/>
                  <a:pt x="3283714" y="4598585"/>
                  <a:pt x="3312449" y="4649068"/>
                </a:cubicBezTo>
                <a:cubicBezTo>
                  <a:pt x="3312449" y="4649068"/>
                  <a:pt x="3312449" y="4649068"/>
                  <a:pt x="3486748" y="4947416"/>
                </a:cubicBezTo>
                <a:lnTo>
                  <a:pt x="3533445" y="5027349"/>
                </a:lnTo>
                <a:lnTo>
                  <a:pt x="3462401" y="5027349"/>
                </a:lnTo>
                <a:cubicBezTo>
                  <a:pt x="3108857" y="5027349"/>
                  <a:pt x="2543189" y="5027349"/>
                  <a:pt x="1638118" y="5027349"/>
                </a:cubicBezTo>
                <a:cubicBezTo>
                  <a:pt x="1486947" y="5027349"/>
                  <a:pt x="1340989" y="4944252"/>
                  <a:pt x="1268010" y="4809219"/>
                </a:cubicBezTo>
                <a:cubicBezTo>
                  <a:pt x="1268010" y="4809219"/>
                  <a:pt x="1268010" y="4809219"/>
                  <a:pt x="58645" y="2726611"/>
                </a:cubicBezTo>
                <a:cubicBezTo>
                  <a:pt x="-19548" y="2596771"/>
                  <a:pt x="-19548" y="2430577"/>
                  <a:pt x="58645" y="2300740"/>
                </a:cubicBezTo>
                <a:cubicBezTo>
                  <a:pt x="58645" y="2300740"/>
                  <a:pt x="58645" y="2300740"/>
                  <a:pt x="1268010" y="218128"/>
                </a:cubicBezTo>
                <a:cubicBezTo>
                  <a:pt x="1340989" y="83096"/>
                  <a:pt x="1486947" y="0"/>
                  <a:pt x="16381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63429" y="1127556"/>
            <a:ext cx="3132679" cy="1005037"/>
          </a:xfrm>
        </p:spPr>
        <p:txBody>
          <a:bodyPr anchor="b">
            <a:noAutofit/>
          </a:bodyPr>
          <a:lstStyle/>
          <a:p>
            <a:pPr algn="ctr"/>
            <a:r>
              <a:rPr lang="hu-HU" sz="3200" dirty="0" err="1"/>
              <a:t>Promote</a:t>
            </a:r>
            <a:r>
              <a:rPr lang="hu-HU" sz="3200" dirty="0"/>
              <a:t>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event</a:t>
            </a:r>
            <a:endParaRPr lang="hu-HU" sz="3200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1773858" y="2401293"/>
            <a:ext cx="3894161" cy="2183328"/>
          </a:xfrm>
        </p:spPr>
        <p:txBody>
          <a:bodyPr anchor="t">
            <a:normAutofit fontScale="92500" lnSpcReduction="10000"/>
          </a:bodyPr>
          <a:lstStyle/>
          <a:p>
            <a:r>
              <a:rPr lang="hu-HU" sz="1800" dirty="0" err="1">
                <a:solidFill>
                  <a:schemeClr val="bg1"/>
                </a:solidFill>
              </a:rPr>
              <a:t>offer</a:t>
            </a:r>
            <a:r>
              <a:rPr lang="hu-HU" sz="1800" dirty="0">
                <a:solidFill>
                  <a:schemeClr val="bg1"/>
                </a:solidFill>
              </a:rPr>
              <a:t> a </a:t>
            </a:r>
            <a:r>
              <a:rPr lang="hu-HU" sz="1800" dirty="0" err="1">
                <a:solidFill>
                  <a:schemeClr val="bg1"/>
                </a:solidFill>
              </a:rPr>
              <a:t>good</a:t>
            </a:r>
            <a:r>
              <a:rPr lang="hu-HU" sz="1800" dirty="0">
                <a:solidFill>
                  <a:schemeClr val="bg1"/>
                </a:solidFill>
              </a:rPr>
              <a:t> </a:t>
            </a:r>
            <a:r>
              <a:rPr lang="hu-HU" sz="1800" dirty="0" err="1">
                <a:solidFill>
                  <a:schemeClr val="bg1"/>
                </a:solidFill>
              </a:rPr>
              <a:t>incentive</a:t>
            </a:r>
            <a:endParaRPr lang="hu-HU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key points your event has to offer attendees</a:t>
            </a:r>
            <a:endParaRPr lang="hu-HU" sz="1800" dirty="0">
              <a:solidFill>
                <a:schemeClr val="bg1"/>
              </a:solidFill>
            </a:endParaRPr>
          </a:p>
          <a:p>
            <a:pPr lvl="1"/>
            <a:r>
              <a:rPr lang="hu-HU" sz="1400" dirty="0">
                <a:solidFill>
                  <a:schemeClr val="bg1"/>
                </a:solidFill>
              </a:rPr>
              <a:t> </a:t>
            </a:r>
            <a:r>
              <a:rPr lang="hu-HU" sz="1400" dirty="0" err="1">
                <a:solidFill>
                  <a:schemeClr val="bg1"/>
                </a:solidFill>
              </a:rPr>
              <a:t>noteworthy</a:t>
            </a:r>
            <a:r>
              <a:rPr lang="hu-HU" sz="1400" dirty="0">
                <a:solidFill>
                  <a:schemeClr val="bg1"/>
                </a:solidFill>
              </a:rPr>
              <a:t> </a:t>
            </a:r>
            <a:r>
              <a:rPr lang="hu-HU" sz="1400" dirty="0" err="1">
                <a:solidFill>
                  <a:schemeClr val="bg1"/>
                </a:solidFill>
              </a:rPr>
              <a:t>speaker</a:t>
            </a:r>
            <a:endParaRPr lang="hu-HU" sz="1400" dirty="0">
              <a:solidFill>
                <a:schemeClr val="bg1"/>
              </a:solidFill>
            </a:endParaRPr>
          </a:p>
          <a:p>
            <a:pPr lvl="1"/>
            <a:r>
              <a:rPr lang="hu-HU" sz="1400" dirty="0" err="1">
                <a:solidFill>
                  <a:schemeClr val="bg1"/>
                </a:solidFill>
              </a:rPr>
              <a:t>skill</a:t>
            </a:r>
            <a:r>
              <a:rPr lang="hu-HU" sz="1400" dirty="0">
                <a:solidFill>
                  <a:schemeClr val="bg1"/>
                </a:solidFill>
              </a:rPr>
              <a:t> </a:t>
            </a:r>
            <a:r>
              <a:rPr lang="hu-HU" sz="1400" dirty="0" err="1">
                <a:solidFill>
                  <a:schemeClr val="bg1"/>
                </a:solidFill>
              </a:rPr>
              <a:t>sharing</a:t>
            </a:r>
            <a:endParaRPr lang="hu-HU" sz="1400" dirty="0">
              <a:solidFill>
                <a:schemeClr val="bg1"/>
              </a:solidFill>
            </a:endParaRPr>
          </a:p>
          <a:p>
            <a:pPr lvl="1"/>
            <a:r>
              <a:rPr lang="hu-HU" sz="1400" dirty="0" err="1">
                <a:solidFill>
                  <a:schemeClr val="bg1"/>
                </a:solidFill>
              </a:rPr>
              <a:t>opportunity</a:t>
            </a:r>
            <a:r>
              <a:rPr lang="hu-HU" sz="1400" dirty="0">
                <a:solidFill>
                  <a:schemeClr val="bg1"/>
                </a:solidFill>
              </a:rPr>
              <a:t> </a:t>
            </a:r>
            <a:r>
              <a:rPr lang="hu-HU" sz="1400" dirty="0" err="1">
                <a:solidFill>
                  <a:schemeClr val="bg1"/>
                </a:solidFill>
              </a:rPr>
              <a:t>to</a:t>
            </a:r>
            <a:r>
              <a:rPr lang="hu-HU" sz="1400" dirty="0">
                <a:solidFill>
                  <a:schemeClr val="bg1"/>
                </a:solidFill>
              </a:rPr>
              <a:t> </a:t>
            </a:r>
            <a:r>
              <a:rPr lang="hu-HU" sz="1400" dirty="0" err="1">
                <a:solidFill>
                  <a:schemeClr val="bg1"/>
                </a:solidFill>
              </a:rPr>
              <a:t>network</a:t>
            </a:r>
            <a:r>
              <a:rPr lang="hu-HU" sz="1400" dirty="0">
                <a:solidFill>
                  <a:schemeClr val="bg1"/>
                </a:solidFill>
              </a:rPr>
              <a:t>, </a:t>
            </a:r>
            <a:r>
              <a:rPr lang="hu-HU" sz="1400" dirty="0" err="1">
                <a:solidFill>
                  <a:schemeClr val="bg1"/>
                </a:solidFill>
              </a:rPr>
              <a:t>etc</a:t>
            </a:r>
            <a:endParaRPr lang="hu-HU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Share the event details by email and on social media.</a:t>
            </a:r>
            <a:endParaRPr lang="hu-H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sz="1800" dirty="0">
              <a:solidFill>
                <a:schemeClr val="bg1"/>
              </a:solidFill>
            </a:endParaRPr>
          </a:p>
          <a:p>
            <a:endParaRPr lang="hu-HU" sz="1800" dirty="0">
              <a:solidFill>
                <a:schemeClr val="bg1"/>
              </a:solidFill>
            </a:endParaRPr>
          </a:p>
          <a:p>
            <a:endParaRPr lang="hu-HU" sz="1800" dirty="0">
              <a:solidFill>
                <a:schemeClr val="bg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5326998-025B-4685-A6F0-C8F498C3B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3018" y="4308594"/>
            <a:ext cx="2492744" cy="2183328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rgbClr val="FFFFFF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" r="5814" b="5"/>
          <a:stretch/>
        </p:blipFill>
        <p:spPr>
          <a:xfrm>
            <a:off x="4090298" y="4445640"/>
            <a:ext cx="2278184" cy="1963430"/>
          </a:xfrm>
          <a:custGeom>
            <a:avLst/>
            <a:gdLst/>
            <a:ahLst/>
            <a:cxnLst/>
            <a:rect l="l" t="t" r="r" b="b"/>
            <a:pathLst>
              <a:path w="2278184" h="1963430">
                <a:moveTo>
                  <a:pt x="649972" y="0"/>
                </a:moveTo>
                <a:cubicBezTo>
                  <a:pt x="1630402" y="0"/>
                  <a:pt x="1630402" y="0"/>
                  <a:pt x="1630402" y="0"/>
                </a:cubicBezTo>
                <a:cubicBezTo>
                  <a:pt x="1680006" y="0"/>
                  <a:pt x="1744201" y="34048"/>
                  <a:pt x="1770463" y="76608"/>
                </a:cubicBezTo>
                <a:cubicBezTo>
                  <a:pt x="2260676" y="902270"/>
                  <a:pt x="2260676" y="902270"/>
                  <a:pt x="2260676" y="902270"/>
                </a:cubicBezTo>
                <a:cubicBezTo>
                  <a:pt x="2284020" y="947667"/>
                  <a:pt x="2284020" y="1015763"/>
                  <a:pt x="2260676" y="1061161"/>
                </a:cubicBezTo>
                <a:cubicBezTo>
                  <a:pt x="1770463" y="1886822"/>
                  <a:pt x="1770463" y="1886822"/>
                  <a:pt x="1770463" y="1886822"/>
                </a:cubicBezTo>
                <a:cubicBezTo>
                  <a:pt x="1744201" y="1929383"/>
                  <a:pt x="1680006" y="1963430"/>
                  <a:pt x="1630402" y="1963430"/>
                </a:cubicBezTo>
                <a:lnTo>
                  <a:pt x="649972" y="1963430"/>
                </a:lnTo>
                <a:cubicBezTo>
                  <a:pt x="597450" y="1963430"/>
                  <a:pt x="533255" y="1929383"/>
                  <a:pt x="509912" y="1886822"/>
                </a:cubicBezTo>
                <a:cubicBezTo>
                  <a:pt x="19697" y="1061161"/>
                  <a:pt x="19697" y="1061161"/>
                  <a:pt x="19697" y="1061161"/>
                </a:cubicBezTo>
                <a:cubicBezTo>
                  <a:pt x="-6565" y="1015763"/>
                  <a:pt x="-6565" y="947667"/>
                  <a:pt x="19697" y="902270"/>
                </a:cubicBezTo>
                <a:cubicBezTo>
                  <a:pt x="509912" y="76608"/>
                  <a:pt x="509912" y="76608"/>
                  <a:pt x="509912" y="76608"/>
                </a:cubicBezTo>
                <a:cubicBezTo>
                  <a:pt x="533255" y="34048"/>
                  <a:pt x="597450" y="0"/>
                  <a:pt x="649972" y="0"/>
                </a:cubicBezTo>
                <a:close/>
              </a:path>
            </a:pathLst>
          </a:custGeom>
        </p:spPr>
      </p:pic>
      <p:sp>
        <p:nvSpPr>
          <p:cNvPr id="10" name="Szövegdoboz 9"/>
          <p:cNvSpPr txBox="1"/>
          <p:nvPr/>
        </p:nvSpPr>
        <p:spPr>
          <a:xfrm>
            <a:off x="9484528" y="6290722"/>
            <a:ext cx="1845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1200" b="1" dirty="0">
                <a:hlinkClick r:id="rId4"/>
              </a:rPr>
              <a:t>Rudolf </a:t>
            </a:r>
            <a:r>
              <a:rPr lang="hu-HU" sz="1200" b="1" dirty="0" err="1">
                <a:hlinkClick r:id="rId4"/>
              </a:rPr>
              <a:t>Kirchner</a:t>
            </a:r>
            <a:r>
              <a:rPr lang="hu-HU" sz="1200" dirty="0"/>
              <a:t> </a:t>
            </a:r>
            <a:r>
              <a:rPr lang="hu-HU" sz="1200" dirty="0" err="1"/>
              <a:t>on</a:t>
            </a:r>
            <a:r>
              <a:rPr lang="hu-HU" sz="1200" dirty="0"/>
              <a:t> </a:t>
            </a:r>
            <a:r>
              <a:rPr lang="hu-HU" sz="1200" b="1" dirty="0" err="1">
                <a:hlinkClick r:id="rId5"/>
              </a:rPr>
              <a:t>Pexels</a:t>
            </a:r>
            <a:r>
              <a:rPr lang="hu-HU" sz="1200" dirty="0"/>
              <a:t> </a:t>
            </a:r>
            <a:endParaRPr lang="hu-HU" sz="1200"/>
          </a:p>
        </p:txBody>
      </p:sp>
    </p:spTree>
    <p:extLst>
      <p:ext uri="{BB962C8B-B14F-4D97-AF65-F5344CB8AC3E}">
        <p14:creationId xmlns:p14="http://schemas.microsoft.com/office/powerpoint/2010/main" val="157491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Kép 46" descr="A képen beltéri, ülő, állás, darab látható&#10;&#10;Automatikusan generált leírás">
            <a:extLst>
              <a:ext uri="{FF2B5EF4-FFF2-40B4-BE49-F238E27FC236}">
                <a16:creationId xmlns:a16="http://schemas.microsoft.com/office/drawing/2014/main" id="{72715254-9357-47CC-B9E7-8A31DA60A9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 r="19741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8" name="Tartalom helye 7" descr="A képen eső, esernyő, éjjel, állás látható&#10;&#10;Automatikusan generált leírás">
            <a:extLst>
              <a:ext uri="{FF2B5EF4-FFF2-40B4-BE49-F238E27FC236}">
                <a16:creationId xmlns:a16="http://schemas.microsoft.com/office/drawing/2014/main" id="{E5305DCF-FC68-4AF0-B891-B4441D604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9" r="26016" b="-1"/>
          <a:stretch/>
        </p:blipFill>
        <p:spPr>
          <a:xfrm>
            <a:off x="6109902" y="10"/>
            <a:ext cx="6096000" cy="685799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ame 55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14098" y="2024617"/>
            <a:ext cx="3458807" cy="3673656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360000" algn="ctr">
              <a:lnSpc>
                <a:spcPct val="100000"/>
              </a:lnSpc>
            </a:pPr>
            <a:r>
              <a:rPr lang="en-US" sz="2800" kern="1200" dirty="0">
                <a:solidFill>
                  <a:srgbClr val="996633"/>
                </a:solidFill>
                <a:latin typeface="+mj-lt"/>
                <a:ea typeface="+mj-ea"/>
                <a:cs typeface="+mj-cs"/>
              </a:rPr>
              <a:t>Prepare for tech troubles</a:t>
            </a:r>
            <a:br>
              <a:rPr lang="hu-HU" sz="2800" dirty="0">
                <a:solidFill>
                  <a:srgbClr val="080808"/>
                </a:solidFill>
              </a:rPr>
            </a:br>
            <a:br>
              <a:rPr lang="hu-HU" sz="2800" dirty="0">
                <a:solidFill>
                  <a:srgbClr val="080808"/>
                </a:solidFill>
              </a:rPr>
            </a:br>
            <a:r>
              <a:rPr lang="hu-HU" sz="1800" dirty="0">
                <a:solidFill>
                  <a:srgbClr val="080808"/>
                </a:solidFill>
              </a:rPr>
              <a:t>Test </a:t>
            </a:r>
            <a:r>
              <a:rPr lang="hu-HU" sz="1800" dirty="0" err="1">
                <a:solidFill>
                  <a:srgbClr val="080808"/>
                </a:solidFill>
              </a:rPr>
              <a:t>your</a:t>
            </a:r>
            <a:r>
              <a:rPr lang="hu-HU" sz="1800" dirty="0">
                <a:solidFill>
                  <a:srgbClr val="080808"/>
                </a:solidFill>
              </a:rPr>
              <a:t> Internet </a:t>
            </a:r>
            <a:r>
              <a:rPr lang="hu-HU" sz="1800" dirty="0" err="1">
                <a:solidFill>
                  <a:srgbClr val="080808"/>
                </a:solidFill>
              </a:rPr>
              <a:t>connection</a:t>
            </a:r>
            <a:br>
              <a:rPr lang="hu-HU" sz="1800" dirty="0">
                <a:solidFill>
                  <a:srgbClr val="080808"/>
                </a:solidFill>
              </a:rPr>
            </a:br>
            <a:r>
              <a:rPr lang="en-US" sz="1800" dirty="0">
                <a:solidFill>
                  <a:srgbClr val="080808"/>
                </a:solidFill>
              </a:rPr>
              <a:t>Prepare backups of visuals and </a:t>
            </a:r>
            <a:r>
              <a:rPr lang="hu-HU" sz="1800" dirty="0">
                <a:solidFill>
                  <a:srgbClr val="080808"/>
                </a:solidFill>
              </a:rPr>
              <a:t>	</a:t>
            </a:r>
            <a:r>
              <a:rPr lang="en-US" sz="1800" dirty="0">
                <a:solidFill>
                  <a:srgbClr val="080808"/>
                </a:solidFill>
              </a:rPr>
              <a:t>presentations</a:t>
            </a:r>
            <a:br>
              <a:rPr lang="hu-HU" sz="1800" dirty="0">
                <a:solidFill>
                  <a:srgbClr val="080808"/>
                </a:solidFill>
              </a:rPr>
            </a:br>
            <a:r>
              <a:rPr lang="en-US" sz="1800" dirty="0">
                <a:solidFill>
                  <a:srgbClr val="080808"/>
                </a:solidFill>
              </a:rPr>
              <a:t>Make sure it’s easy to find where </a:t>
            </a:r>
            <a:r>
              <a:rPr lang="hu-HU" sz="1800" dirty="0">
                <a:solidFill>
                  <a:srgbClr val="080808"/>
                </a:solidFill>
              </a:rPr>
              <a:t>	</a:t>
            </a:r>
            <a:r>
              <a:rPr lang="en-US" sz="1800" dirty="0">
                <a:solidFill>
                  <a:srgbClr val="080808"/>
                </a:solidFill>
              </a:rPr>
              <a:t>and how to ask for help</a:t>
            </a:r>
            <a:br>
              <a:rPr lang="hu-HU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br>
              <a:rPr lang="hu-HU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9301458" y="5991225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9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How to host a successful virtual event, 31 August 2020, NI4OS Europe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5CB370A7-DF09-4C11-A8ED-D1D5CB0C5CA1}"/>
              </a:ext>
            </a:extLst>
          </p:cNvPr>
          <p:cNvSpPr txBox="1"/>
          <p:nvPr/>
        </p:nvSpPr>
        <p:spPr>
          <a:xfrm>
            <a:off x="838199" y="18399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53" name="Picture 5">
            <a:extLst>
              <a:ext uri="{FF2B5EF4-FFF2-40B4-BE49-F238E27FC236}">
                <a16:creationId xmlns:a16="http://schemas.microsoft.com/office/drawing/2014/main" id="{CB0F3B2A-CFB3-4020-8AE6-2C445E2BDE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851" y="104537"/>
            <a:ext cx="1258053" cy="93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1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6C71FB2-2E0E-40DA-B1ED-EEF1252C0D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7" r="26450" b="4274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Autofit/>
          </a:bodyPr>
          <a:lstStyle/>
          <a:p>
            <a:pPr algn="ctr"/>
            <a:r>
              <a:rPr lang="hu-HU" sz="4000" dirty="0" err="1">
                <a:solidFill>
                  <a:schemeClr val="tx1"/>
                </a:solidFill>
              </a:rPr>
              <a:t>Make</a:t>
            </a:r>
            <a:r>
              <a:rPr lang="hu-HU" sz="4000" dirty="0">
                <a:solidFill>
                  <a:schemeClr val="tx1"/>
                </a:solidFill>
              </a:rPr>
              <a:t> </a:t>
            </a:r>
            <a:r>
              <a:rPr lang="hu-HU" sz="4000" dirty="0" err="1">
                <a:solidFill>
                  <a:schemeClr val="tx1"/>
                </a:solidFill>
              </a:rPr>
              <a:t>it</a:t>
            </a:r>
            <a:r>
              <a:rPr lang="hu-HU" sz="4000" dirty="0">
                <a:solidFill>
                  <a:schemeClr val="tx1"/>
                </a:solidFill>
              </a:rPr>
              <a:t> </a:t>
            </a:r>
            <a:r>
              <a:rPr lang="hu-HU" sz="4000" dirty="0" err="1">
                <a:solidFill>
                  <a:schemeClr val="tx1"/>
                </a:solidFill>
              </a:rPr>
              <a:t>Inclusive</a:t>
            </a:r>
            <a:r>
              <a:rPr lang="hu-HU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E48DC87F-9D32-4134-863B-9DA8F9804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virtual events should be as inclusive and accessible as possible</a:t>
            </a:r>
            <a:endParaRPr lang="hu-HU" sz="1700" dirty="0">
              <a:solidFill>
                <a:schemeClr val="tx1"/>
              </a:solidFill>
            </a:endParaRPr>
          </a:p>
          <a:p>
            <a:r>
              <a:rPr lang="hu-HU" sz="1700" dirty="0" err="1">
                <a:solidFill>
                  <a:schemeClr val="tx1"/>
                </a:solidFill>
              </a:rPr>
              <a:t>clear</a:t>
            </a:r>
            <a:r>
              <a:rPr lang="hu-HU" sz="1700" dirty="0">
                <a:solidFill>
                  <a:schemeClr val="tx1"/>
                </a:solidFill>
              </a:rPr>
              <a:t> </a:t>
            </a:r>
            <a:r>
              <a:rPr lang="hu-HU" sz="1700" dirty="0" err="1">
                <a:solidFill>
                  <a:schemeClr val="tx1"/>
                </a:solidFill>
              </a:rPr>
              <a:t>language</a:t>
            </a:r>
            <a:endParaRPr lang="hu-HU" sz="1700" dirty="0">
              <a:solidFill>
                <a:schemeClr val="tx1"/>
              </a:solidFill>
            </a:endParaRPr>
          </a:p>
          <a:p>
            <a:r>
              <a:rPr lang="hu-HU" sz="1700" dirty="0" err="1">
                <a:solidFill>
                  <a:schemeClr val="tx1"/>
                </a:solidFill>
              </a:rPr>
              <a:t>Large</a:t>
            </a:r>
            <a:r>
              <a:rPr lang="hu-HU" sz="1700" dirty="0">
                <a:solidFill>
                  <a:schemeClr val="tx1"/>
                </a:solidFill>
              </a:rPr>
              <a:t> </a:t>
            </a:r>
            <a:r>
              <a:rPr lang="hu-HU" sz="1700" dirty="0" err="1">
                <a:solidFill>
                  <a:schemeClr val="tx1"/>
                </a:solidFill>
              </a:rPr>
              <a:t>fonts</a:t>
            </a:r>
            <a:endParaRPr lang="hu-HU" sz="1700" dirty="0">
              <a:solidFill>
                <a:schemeClr val="tx1"/>
              </a:solidFill>
            </a:endParaRPr>
          </a:p>
          <a:p>
            <a:r>
              <a:rPr lang="hu-HU" sz="1700" dirty="0" err="1">
                <a:solidFill>
                  <a:schemeClr val="tx1"/>
                </a:solidFill>
              </a:rPr>
              <a:t>High</a:t>
            </a:r>
            <a:r>
              <a:rPr lang="hu-HU" sz="1700" dirty="0">
                <a:solidFill>
                  <a:schemeClr val="tx1"/>
                </a:solidFill>
              </a:rPr>
              <a:t> </a:t>
            </a:r>
            <a:r>
              <a:rPr lang="hu-HU" sz="1700" dirty="0" err="1">
                <a:solidFill>
                  <a:schemeClr val="tx1"/>
                </a:solidFill>
              </a:rPr>
              <a:t>color</a:t>
            </a:r>
            <a:r>
              <a:rPr lang="hu-HU" sz="1700" dirty="0">
                <a:solidFill>
                  <a:schemeClr val="tx1"/>
                </a:solidFill>
              </a:rPr>
              <a:t> </a:t>
            </a:r>
            <a:r>
              <a:rPr lang="hu-HU" sz="1700" dirty="0" err="1">
                <a:solidFill>
                  <a:schemeClr val="tx1"/>
                </a:solidFill>
              </a:rPr>
              <a:t>contrats</a:t>
            </a:r>
            <a:endParaRPr lang="hu-HU" sz="1700" dirty="0">
              <a:solidFill>
                <a:schemeClr val="tx1"/>
              </a:solidFill>
            </a:endParaRPr>
          </a:p>
          <a:p>
            <a:r>
              <a:rPr lang="en-US" sz="1700" dirty="0">
                <a:solidFill>
                  <a:schemeClr val="tx1"/>
                </a:solidFill>
              </a:rPr>
              <a:t>Provide captions and visuals where possible</a:t>
            </a:r>
            <a:endParaRPr lang="hu-HU" sz="1700" dirty="0">
              <a:solidFill>
                <a:schemeClr val="tx1"/>
              </a:solidFill>
            </a:endParaRPr>
          </a:p>
          <a:p>
            <a:endParaRPr lang="hu-HU" sz="1700" dirty="0">
              <a:solidFill>
                <a:schemeClr val="tx1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How to host a successful virtual event, 31 August 2020, NI4OS Europe</a:t>
            </a: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8F10B806-3B5A-4EAC-9BD6-F96A73635F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47" y="5925312"/>
            <a:ext cx="1258053" cy="93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42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1966" y="1210922"/>
            <a:ext cx="4249006" cy="28334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</a:rPr>
              <a:t>How to create a virtual social event?</a:t>
            </a:r>
            <a:br>
              <a:rPr lang="en-US" sz="3200" b="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5544" y="2096424"/>
            <a:ext cx="4245428" cy="3957242"/>
          </a:xfrm>
        </p:spPr>
        <p:txBody>
          <a:bodyPr anchor="t">
            <a:normAutofit fontScale="77500" lnSpcReduction="20000"/>
          </a:bodyPr>
          <a:lstStyle/>
          <a:p>
            <a:pPr algn="ctr"/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Virtual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Cocktail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Party</a:t>
            </a:r>
            <a:endParaRPr lang="hu-HU" dirty="0">
              <a:solidFill>
                <a:schemeClr val="tx1"/>
              </a:solidFill>
            </a:endParaRPr>
          </a:p>
          <a:p>
            <a:pPr lvl="1"/>
            <a:r>
              <a:rPr lang="hu-HU" dirty="0" err="1">
                <a:solidFill>
                  <a:schemeClr val="tx1"/>
                </a:solidFill>
              </a:rPr>
              <a:t>Invite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the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right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people</a:t>
            </a:r>
            <a:endParaRPr lang="hu-HU" dirty="0">
              <a:solidFill>
                <a:schemeClr val="tx1"/>
              </a:solidFill>
            </a:endParaRPr>
          </a:p>
          <a:p>
            <a:pPr lvl="1"/>
            <a:r>
              <a:rPr lang="hu-HU" dirty="0">
                <a:solidFill>
                  <a:schemeClr val="tx1"/>
                </a:solidFill>
              </a:rPr>
              <a:t>The </a:t>
            </a:r>
            <a:r>
              <a:rPr lang="hu-HU" dirty="0" err="1">
                <a:solidFill>
                  <a:schemeClr val="tx1"/>
                </a:solidFill>
              </a:rPr>
              <a:t>right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number</a:t>
            </a:r>
            <a:r>
              <a:rPr lang="hu-HU" dirty="0">
                <a:solidFill>
                  <a:schemeClr val="tx1"/>
                </a:solidFill>
              </a:rPr>
              <a:t> of </a:t>
            </a:r>
            <a:r>
              <a:rPr lang="hu-HU" dirty="0" err="1">
                <a:solidFill>
                  <a:schemeClr val="tx1"/>
                </a:solidFill>
              </a:rPr>
              <a:t>people</a:t>
            </a:r>
            <a:r>
              <a:rPr lang="hu-HU" dirty="0">
                <a:solidFill>
                  <a:schemeClr val="tx1"/>
                </a:solidFill>
              </a:rPr>
              <a:t>: 8 </a:t>
            </a:r>
            <a:r>
              <a:rPr lang="hu-HU" dirty="0" err="1">
                <a:solidFill>
                  <a:schemeClr val="tx1"/>
                </a:solidFill>
              </a:rPr>
              <a:t>guests</a:t>
            </a:r>
            <a:endParaRPr lang="hu-HU" dirty="0">
              <a:solidFill>
                <a:schemeClr val="tx1"/>
              </a:solidFill>
            </a:endParaRPr>
          </a:p>
          <a:p>
            <a:pPr lvl="1"/>
            <a:r>
              <a:rPr lang="hu-HU" dirty="0" err="1">
                <a:solidFill>
                  <a:schemeClr val="tx1"/>
                </a:solidFill>
              </a:rPr>
              <a:t>let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them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talk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about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their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personal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stories</a:t>
            </a:r>
            <a:r>
              <a:rPr lang="hu-HU">
                <a:solidFill>
                  <a:schemeClr val="tx1"/>
                </a:solidFill>
              </a:rPr>
              <a:t> 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Online Pub </a:t>
            </a:r>
            <a:r>
              <a:rPr lang="hu-HU" dirty="0" err="1">
                <a:solidFill>
                  <a:schemeClr val="tx1"/>
                </a:solidFill>
              </a:rPr>
              <a:t>Quiz</a:t>
            </a:r>
            <a:endParaRPr lang="hu-HU" dirty="0">
              <a:solidFill>
                <a:schemeClr val="tx1"/>
              </a:solidFill>
            </a:endParaRPr>
          </a:p>
          <a:p>
            <a:pPr lvl="1"/>
            <a:r>
              <a:rPr lang="hu-HU" dirty="0" err="1">
                <a:solidFill>
                  <a:schemeClr val="tx1"/>
                </a:solidFill>
              </a:rPr>
              <a:t>Select</a:t>
            </a:r>
            <a:r>
              <a:rPr lang="hu-HU" dirty="0">
                <a:solidFill>
                  <a:schemeClr val="tx1"/>
                </a:solidFill>
              </a:rPr>
              <a:t> a </a:t>
            </a:r>
            <a:r>
              <a:rPr lang="hu-HU" dirty="0" err="1">
                <a:solidFill>
                  <a:schemeClr val="tx1"/>
                </a:solidFill>
              </a:rPr>
              <a:t>Theme</a:t>
            </a:r>
            <a:r>
              <a:rPr lang="hu-HU" dirty="0">
                <a:solidFill>
                  <a:schemeClr val="tx1"/>
                </a:solidFill>
              </a:rPr>
              <a:t> (OS, FAIR, RDM)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Preparing the list of questions</a:t>
            </a:r>
            <a:endParaRPr lang="hu-HU" dirty="0">
              <a:solidFill>
                <a:schemeClr val="tx1"/>
              </a:solidFill>
            </a:endParaRPr>
          </a:p>
          <a:p>
            <a:pPr lvl="1"/>
            <a:r>
              <a:rPr lang="hu-HU" dirty="0" err="1">
                <a:solidFill>
                  <a:schemeClr val="tx1"/>
                </a:solidFill>
              </a:rPr>
              <a:t>Choose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Your</a:t>
            </a:r>
            <a:r>
              <a:rPr lang="hu-HU" dirty="0">
                <a:solidFill>
                  <a:schemeClr val="tx1"/>
                </a:solidFill>
              </a:rPr>
              <a:t> Streaming Platform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participants to have their drinks and snacks</a:t>
            </a:r>
            <a:endParaRPr lang="hu-HU" dirty="0">
              <a:solidFill>
                <a:schemeClr val="tx1"/>
              </a:solidFill>
            </a:endParaRPr>
          </a:p>
          <a:p>
            <a:pPr lvl="1"/>
            <a:r>
              <a:rPr lang="hu-HU" dirty="0">
                <a:solidFill>
                  <a:schemeClr val="tx1"/>
                </a:solidFill>
              </a:rPr>
              <a:t>Start </a:t>
            </a:r>
            <a:r>
              <a:rPr lang="hu-HU" dirty="0" err="1">
                <a:solidFill>
                  <a:schemeClr val="tx1"/>
                </a:solidFill>
              </a:rPr>
              <a:t>the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quiz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3" name="Freeform: Shape 58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Kép 17" descr="A képen kültéri, aláírás, ülő, világos látható&#10;&#10;Automatikusan generált leírás">
            <a:extLst>
              <a:ext uri="{FF2B5EF4-FFF2-40B4-BE49-F238E27FC236}">
                <a16:creationId xmlns:a16="http://schemas.microsoft.com/office/drawing/2014/main" id="{E3A0B2B8-93F8-4C94-B4E9-A91F2FF708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" r="7086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804672" y="6199632"/>
            <a:ext cx="4337403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chemeClr val="tx1">
                    <a:alpha val="75000"/>
                  </a:schemeClr>
                </a:solidFill>
              </a:rPr>
              <a:t>How to host a successful virtual event, 31 August 2020, NI4OS Europe</a:t>
            </a:r>
          </a:p>
        </p:txBody>
      </p:sp>
      <p:sp>
        <p:nvSpPr>
          <p:cNvPr id="64" name="Freeform: Shape 60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Kép 15" descr="A képen bor, szemüveg, asztal, beltéri látható&#10;&#10;Automatikusan generált leírás">
            <a:extLst>
              <a:ext uri="{FF2B5EF4-FFF2-40B4-BE49-F238E27FC236}">
                <a16:creationId xmlns:a16="http://schemas.microsoft.com/office/drawing/2014/main" id="{3C9EF65E-6CE4-496A-A20A-4D5029BFE0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1" r="1137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2241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D766977-897E-4349-B88B-971C765E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2615657"/>
            <a:ext cx="2926080" cy="13345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 Feelings, thoughts?</a:t>
            </a:r>
          </a:p>
        </p:txBody>
      </p:sp>
      <p:sp>
        <p:nvSpPr>
          <p:cNvPr id="40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6" name="Tartalom helye 5" descr="A képen játék, ülő, kicsi, keresés látható&#10;&#10;Automatikusan generált leírás">
            <a:extLst>
              <a:ext uri="{FF2B5EF4-FFF2-40B4-BE49-F238E27FC236}">
                <a16:creationId xmlns:a16="http://schemas.microsoft.com/office/drawing/2014/main" id="{CC8BCC37-BED9-410B-96DB-16E855E38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" r="1" b="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04206D1-E250-42AA-B037-6DF811662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How to host a successful virtual event, 31 August 2020, NI4OS Europe</a:t>
            </a:r>
          </a:p>
        </p:txBody>
      </p:sp>
    </p:spTree>
    <p:extLst>
      <p:ext uri="{BB962C8B-B14F-4D97-AF65-F5344CB8AC3E}">
        <p14:creationId xmlns:p14="http://schemas.microsoft.com/office/powerpoint/2010/main" val="3956377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Kép 2" descr="A képen hegy, kültéri, természet, hó látható&#10;&#10;Automatikusan generált leírás">
            <a:extLst>
              <a:ext uri="{FF2B5EF4-FFF2-40B4-BE49-F238E27FC236}">
                <a16:creationId xmlns:a16="http://schemas.microsoft.com/office/drawing/2014/main" id="{65BF0C4E-1FA6-4693-8563-5F4B56676B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4" r="10884" b="-1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728663" y="1115219"/>
            <a:ext cx="550544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>
                <a:solidFill>
                  <a:schemeClr val="bg1"/>
                </a:solidFill>
              </a:rPr>
              <a:t>Thank you for your attention!</a:t>
            </a:r>
            <a:endParaRPr lang="en-US" sz="5000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14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657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00" kern="1200">
                <a:solidFill>
                  <a:schemeClr val="bg1">
                    <a:lumMod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How to host a successful virtual event, 31 August 2020, NI4OS Europe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543FC269-361F-4A6B-9A66-248A9ED674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8" y="6104623"/>
            <a:ext cx="1010708" cy="75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18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67A41952973A4F9C40D7C3EFE66885" ma:contentTypeVersion="11" ma:contentTypeDescription="Create a new document." ma:contentTypeScope="" ma:versionID="01d1f8b1459a1baeeaf100d0873007b7">
  <xsd:schema xmlns:xsd="http://www.w3.org/2001/XMLSchema" xmlns:xs="http://www.w3.org/2001/XMLSchema" xmlns:p="http://schemas.microsoft.com/office/2006/metadata/properties" xmlns:ns3="0b58538c-a418-4745-a690-098c5397568f" xmlns:ns4="afa2ee42-df10-456a-9169-2d1c9c3f3052" targetNamespace="http://schemas.microsoft.com/office/2006/metadata/properties" ma:root="true" ma:fieldsID="0961f192070bbb7c37dcd4073dd9b6c2" ns3:_="" ns4:_="">
    <xsd:import namespace="0b58538c-a418-4745-a690-098c5397568f"/>
    <xsd:import namespace="afa2ee42-df10-456a-9169-2d1c9c3f305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8538c-a418-4745-a690-098c5397568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a2ee42-df10-456a-9169-2d1c9c3f30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54CAAB-506E-4BAF-9FF9-3ADB06428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EB7298-8345-4730-9002-06FCE9FE517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b58538c-a418-4745-a690-098c5397568f"/>
    <ds:schemaRef ds:uri="afa2ee42-df10-456a-9169-2d1c9c3f305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6A1808-81C7-4F18-904C-9A888EA6F727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379</Words>
  <Application>Microsoft Office PowerPoint</Application>
  <PresentationFormat>Szélesvásznú</PresentationFormat>
  <Paragraphs>65</Paragraphs>
  <Slides>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Rockwell</vt:lpstr>
      <vt:lpstr>Wingdings</vt:lpstr>
      <vt:lpstr>Office Theme</vt:lpstr>
      <vt:lpstr>1_Office Theme</vt:lpstr>
      <vt:lpstr>How to Host a Successful Virtual Event? training</vt:lpstr>
      <vt:lpstr> Create the Event Plan</vt:lpstr>
      <vt:lpstr>Choose the right time</vt:lpstr>
      <vt:lpstr>Promote the event</vt:lpstr>
      <vt:lpstr>Prepare for tech troubles  Test your Internet connection Prepare backups of visuals and  presentations Make sure it’s easy to find where  and how to ask for help   </vt:lpstr>
      <vt:lpstr>Make it Inclusive </vt:lpstr>
      <vt:lpstr>How to create a virtual social event?  </vt:lpstr>
      <vt:lpstr> Feelings, thoughts?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Host a Successful Virtual Event? training</dc:title>
  <dc:creator>Fazekas-Paragh Judit Éva</dc:creator>
  <cp:lastModifiedBy>Fazekas-Paragh Judit Éva</cp:lastModifiedBy>
  <cp:revision>7</cp:revision>
  <dcterms:created xsi:type="dcterms:W3CDTF">2020-08-31T03:18:59Z</dcterms:created>
  <dcterms:modified xsi:type="dcterms:W3CDTF">2020-08-31T06:03:58Z</dcterms:modified>
</cp:coreProperties>
</file>