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0"/>
  </p:notesMasterIdLst>
  <p:handoutMasterIdLst>
    <p:handoutMasterId r:id="rId11"/>
  </p:handoutMasterIdLst>
  <p:sldIdLst>
    <p:sldId id="260" r:id="rId2"/>
    <p:sldId id="263" r:id="rId3"/>
    <p:sldId id="268" r:id="rId4"/>
    <p:sldId id="269" r:id="rId5"/>
    <p:sldId id="270" r:id="rId6"/>
    <p:sldId id="271" r:id="rId7"/>
    <p:sldId id="272" r:id="rId8"/>
    <p:sldId id="265" r:id="rId9"/>
  </p:sldIdLst>
  <p:sldSz cx="12192000" cy="6858000"/>
  <p:notesSz cx="6797675" cy="9926638"/>
  <p:defaultTextStyle>
    <a:defPPr>
      <a:defRPr lang="sr-Latn-R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D2072A"/>
    <a:srgbClr val="D7182A"/>
    <a:srgbClr val="CC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918" autoAdjust="0"/>
  </p:normalViewPr>
  <p:slideViewPr>
    <p:cSldViewPr snapToGrid="0">
      <p:cViewPr varScale="1">
        <p:scale>
          <a:sx n="160" d="100"/>
          <a:sy n="160" d="100"/>
        </p:scale>
        <p:origin x="332" y="8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289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rce.unizg.hr/" TargetMode="External"/><Relationship Id="rId2" Type="http://schemas.openxmlformats.org/officeDocument/2006/relationships/image" Target="../media/image7.png"/><Relationship Id="rId1" Type="http://schemas.openxmlformats.org/officeDocument/2006/relationships/theme" Target="../theme/theme3.xml"/><Relationship Id="rId4" Type="http://schemas.openxmlformats.org/officeDocument/2006/relationships/image" Target="../media/image8.gif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853DB-230B-4F3D-B9BF-250411BF9C4B}" type="datetimeFigureOut">
              <a:rPr lang="hr-HR" smtClean="0"/>
              <a:t>01.04.2022.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A04F5-5F63-4D08-AD88-EB891A182B2F}" type="slidenum">
              <a:rPr lang="hr-HR" smtClean="0"/>
              <a:t>‹#›</a:t>
            </a:fld>
            <a:endParaRPr lang="hr-H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424" y="9029196"/>
            <a:ext cx="685385" cy="270000"/>
          </a:xfrm>
          <a:prstGeom prst="rect">
            <a:avLst/>
          </a:prstGeom>
        </p:spPr>
      </p:pic>
      <p:pic>
        <p:nvPicPr>
          <p:cNvPr id="7" name="Picture 6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72" y="8948196"/>
            <a:ext cx="110798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7418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rce.unizg.hr/" TargetMode="External"/><Relationship Id="rId2" Type="http://schemas.openxmlformats.org/officeDocument/2006/relationships/image" Target="../media/image7.png"/><Relationship Id="rId1" Type="http://schemas.openxmlformats.org/officeDocument/2006/relationships/theme" Target="../theme/theme2.xml"/><Relationship Id="rId4" Type="http://schemas.openxmlformats.org/officeDocument/2006/relationships/image" Target="../media/image8.gif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F9046-B63C-4A32-BE1A-8D8BC0B360B6}" type="datetimeFigureOut">
              <a:rPr lang="hr-HR" smtClean="0"/>
              <a:t>01.04.2022.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95B1D-EC5B-426D-9BEA-45F6C2B62C27}" type="slidenum">
              <a:rPr lang="hr-HR" smtClean="0"/>
              <a:t>‹#›</a:t>
            </a:fld>
            <a:endParaRPr lang="hr-H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424" y="9004812"/>
            <a:ext cx="685385" cy="270000"/>
          </a:xfrm>
          <a:prstGeom prst="rect">
            <a:avLst/>
          </a:prstGeom>
        </p:spPr>
      </p:pic>
      <p:pic>
        <p:nvPicPr>
          <p:cNvPr id="9" name="Picture 8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872" y="8923812"/>
            <a:ext cx="1107980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36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deed.hr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626" y="2780827"/>
            <a:ext cx="11595315" cy="1735407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627" y="4583844"/>
            <a:ext cx="11595314" cy="112456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4FAE26A-2AD2-4522-894D-8451EC9A677E}" type="datetimeFigureOut">
              <a:rPr lang="hr-HR" smtClean="0"/>
              <a:pPr/>
              <a:t>01.04.2022.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D34848CA-086E-4152-A224-E1C6A72252E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31" y="337940"/>
            <a:ext cx="1165356" cy="473023"/>
          </a:xfrm>
          <a:prstGeom prst="rect">
            <a:avLst/>
          </a:prstGeom>
        </p:spPr>
      </p:pic>
      <p:sp>
        <p:nvSpPr>
          <p:cNvPr id="8" name="TekstniOkvir 7"/>
          <p:cNvSpPr txBox="1"/>
          <p:nvPr userDrawn="1"/>
        </p:nvSpPr>
        <p:spPr>
          <a:xfrm>
            <a:off x="254848" y="920836"/>
            <a:ext cx="40318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Dani e-infrastrukture – Srce DEI 2022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800" b="0" i="0" u="none" strike="noStrike" kern="1200" cap="none" spc="0" normalizeH="0" baseline="0" noProof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Konferencija projekta HR-ZOO</a:t>
            </a:r>
            <a:br>
              <a:rPr kumimoji="0" lang="hr-HR" sz="1800" b="0" i="0" u="none" strike="noStrike" kern="1200" cap="none" spc="0" normalizeH="0" baseline="0" noProof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hr-HR" sz="1800" b="0" i="0" u="none" strike="noStrike" kern="1200" cap="none" spc="0" normalizeH="0" baseline="0" noProof="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i 7. travnja 2022. </a:t>
            </a:r>
            <a:endParaRPr kumimoji="0" lang="hr-HR" sz="1800" b="0" i="0" u="none" strike="noStrike" kern="1200" cap="none" spc="0" normalizeH="0" baseline="0" noProof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70B05A18-BD7E-7844-A3DB-BA1C811F441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696180" y="5708409"/>
            <a:ext cx="3431488" cy="947968"/>
          </a:xfrm>
          <a:prstGeom prst="rect">
            <a:avLst/>
          </a:prstGeom>
        </p:spPr>
      </p:pic>
      <p:sp>
        <p:nvSpPr>
          <p:cNvPr id="12" name="Pravokutnik 11"/>
          <p:cNvSpPr/>
          <p:nvPr userDrawn="1"/>
        </p:nvSpPr>
        <p:spPr>
          <a:xfrm>
            <a:off x="8638308" y="6526165"/>
            <a:ext cx="35102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hr-HR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Konferencija je sufinancirana sredstvima Europske unije iz Europskog fonda za regionalni razvoj.</a:t>
            </a:r>
            <a:endParaRPr lang="sr-Latn-RS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id="{BB72CCEC-AC83-449D-B0ED-26143B0A188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649528" y="5516512"/>
            <a:ext cx="2215504" cy="1341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776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063165"/>
            <a:ext cx="12192000" cy="5175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7321"/>
            <a:ext cx="10515600" cy="875847"/>
          </a:xfrm>
        </p:spPr>
        <p:txBody>
          <a:bodyPr>
            <a:normAutofit/>
          </a:bodyPr>
          <a:lstStyle>
            <a:lvl1pPr>
              <a:defRPr lang="hr-HR" sz="4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150688"/>
            <a:ext cx="10515600" cy="5088146"/>
          </a:xfrm>
        </p:spPr>
        <p:txBody>
          <a:bodyPr>
            <a:normAutofit/>
          </a:bodyPr>
          <a:lstStyle>
            <a:lvl1pPr>
              <a:spcBef>
                <a:spcPts val="600"/>
              </a:spcBef>
              <a:defRPr sz="28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 sz="24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E26A-2AD2-4522-894D-8451EC9A677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01.04.2022.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8D0E9-F2E4-4633-B251-58FCDB1CD5BE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9"/>
          <p:cNvSpPr txBox="1"/>
          <p:nvPr userDrawn="1"/>
        </p:nvSpPr>
        <p:spPr>
          <a:xfrm>
            <a:off x="8610600" y="6238832"/>
            <a:ext cx="2794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Dani e-infrastrukture – Srce DEI 2022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Konferencija projekta HR-ZOO</a:t>
            </a:r>
            <a:b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i 7. travnja 2022. </a:t>
            </a:r>
            <a:endParaRPr kumimoji="0" lang="hr-H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Slika 12">
            <a:extLst>
              <a:ext uri="{FF2B5EF4-FFF2-40B4-BE49-F238E27FC236}">
                <a16:creationId xmlns:a16="http://schemas.microsoft.com/office/drawing/2014/main" id="{D34848CA-086E-4152-A224-E1C6A7225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043" y="6384940"/>
            <a:ext cx="839947" cy="30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122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14288"/>
            <a:ext cx="10369766" cy="2315631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117126"/>
            <a:ext cx="1036976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E26A-2AD2-4522-894D-8451EC9A677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01.04.2022.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8D0E9-F2E4-4633-B251-58FCDB1CD5BE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17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/>
          <p:cNvSpPr/>
          <p:nvPr userDrawn="1"/>
        </p:nvSpPr>
        <p:spPr>
          <a:xfrm>
            <a:off x="0" y="1063165"/>
            <a:ext cx="12192000" cy="5175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150688"/>
            <a:ext cx="5181600" cy="5088143"/>
          </a:xfrm>
        </p:spPr>
        <p:txBody>
          <a:bodyPr/>
          <a:lstStyle>
            <a:lvl1pPr>
              <a:spcBef>
                <a:spcPts val="600"/>
              </a:spcBef>
              <a:defRPr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150687"/>
            <a:ext cx="5181600" cy="5088143"/>
          </a:xfrm>
        </p:spPr>
        <p:txBody>
          <a:bodyPr/>
          <a:lstStyle>
            <a:lvl1pPr>
              <a:spcBef>
                <a:spcPts val="600"/>
              </a:spcBef>
              <a:defRPr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E26A-2AD2-4522-894D-8451EC9A677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01.04.2022.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8D0E9-F2E4-4633-B251-58FCDB1CD5BE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157321"/>
            <a:ext cx="10515600" cy="875847"/>
          </a:xfrm>
        </p:spPr>
        <p:txBody>
          <a:bodyPr>
            <a:normAutofit/>
          </a:bodyPr>
          <a:lstStyle>
            <a:lvl1pPr>
              <a:defRPr lang="hr-HR" sz="4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16" name="TextBox 9"/>
          <p:cNvSpPr txBox="1"/>
          <p:nvPr userDrawn="1"/>
        </p:nvSpPr>
        <p:spPr>
          <a:xfrm>
            <a:off x="8610600" y="6238832"/>
            <a:ext cx="2794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Dani e-infrastrukture – Srce DEI 2022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Konferencija projekta HR-ZOO</a:t>
            </a:r>
            <a:b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i 7. travnja 2022. </a:t>
            </a:r>
            <a:endParaRPr kumimoji="0" lang="hr-H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Slika 16">
            <a:extLst>
              <a:ext uri="{FF2B5EF4-FFF2-40B4-BE49-F238E27FC236}">
                <a16:creationId xmlns:a16="http://schemas.microsoft.com/office/drawing/2014/main" id="{D34848CA-086E-4152-A224-E1C6A7225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043" y="6384940"/>
            <a:ext cx="839947" cy="30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22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6"/>
          <p:cNvSpPr/>
          <p:nvPr userDrawn="1"/>
        </p:nvSpPr>
        <p:spPr>
          <a:xfrm>
            <a:off x="0" y="1063165"/>
            <a:ext cx="12192000" cy="5175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150687"/>
            <a:ext cx="5157787" cy="73638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1917074"/>
            <a:ext cx="5157787" cy="4272589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150687"/>
            <a:ext cx="5183188" cy="73639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1917219"/>
            <a:ext cx="5183188" cy="4272444"/>
          </a:xfrm>
        </p:spPr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AE26A-2AD2-4522-894D-8451EC9A677E}" type="datetimeFigureOut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01.04.2022.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8D0E9-F2E4-4633-B251-58FCDB1CD5BE}" type="slidenum">
              <a:rPr lang="hr-H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r-H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157321"/>
            <a:ext cx="10515600" cy="875847"/>
          </a:xfrm>
        </p:spPr>
        <p:txBody>
          <a:bodyPr>
            <a:normAutofit/>
          </a:bodyPr>
          <a:lstStyle>
            <a:lvl1pPr>
              <a:defRPr lang="hr-HR" sz="4000" b="1" kern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18" name="TextBox 9"/>
          <p:cNvSpPr txBox="1"/>
          <p:nvPr userDrawn="1"/>
        </p:nvSpPr>
        <p:spPr>
          <a:xfrm>
            <a:off x="8610600" y="6238832"/>
            <a:ext cx="279451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Dani e-infrastrukture – Srce DEI 2022</a:t>
            </a:r>
          </a:p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Konferencija projekta HR-ZOO</a:t>
            </a:r>
            <a:b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hr-H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6. i 7. travnja 2022. </a:t>
            </a:r>
            <a:endParaRPr kumimoji="0" lang="hr-HR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Slika 18">
            <a:extLst>
              <a:ext uri="{FF2B5EF4-FFF2-40B4-BE49-F238E27FC236}">
                <a16:creationId xmlns:a16="http://schemas.microsoft.com/office/drawing/2014/main" id="{D34848CA-086E-4152-A224-E1C6A72252E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5043" y="6384940"/>
            <a:ext cx="839947" cy="307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94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dnji slaj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55003"/>
            <a:ext cx="10369766" cy="883404"/>
          </a:xfrm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3301139"/>
            <a:ext cx="10369766" cy="179005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extBox 40"/>
          <p:cNvSpPr txBox="1"/>
          <p:nvPr userDrawn="1"/>
        </p:nvSpPr>
        <p:spPr>
          <a:xfrm>
            <a:off x="1892629" y="6294720"/>
            <a:ext cx="8098720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Ovo djelo je dano na korištenje pod licencom Creative </a:t>
            </a:r>
            <a:r>
              <a:rPr kumimoji="0" lang="hr-HR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Commons</a:t>
            </a:r>
            <a:r>
              <a:rPr kumimoji="0" lang="hr-H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sz="1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Imenovanje</a:t>
            </a:r>
            <a:r>
              <a:rPr kumimoji="0" lang="hr-H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4.0 međunarodna. Licencija je dostupna na stranici: </a:t>
            </a:r>
            <a:r>
              <a:rPr kumimoji="0" lang="hr-H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3"/>
              </a:rPr>
              <a:t>https://creativecommons.org/licenses/by/4.0/deed.hr</a:t>
            </a:r>
            <a:r>
              <a:rPr kumimoji="0" lang="hr-H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hr-H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7" name="Slika 14"/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4982" y="6319708"/>
            <a:ext cx="917784" cy="3211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5536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4FAE26A-2AD2-4522-894D-8451EC9A677E}" type="datetimeFigureOut">
              <a:rPr lang="hr-HR" smtClean="0"/>
              <a:pPr/>
              <a:t>01.04.2022.</a:t>
            </a:fld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358D0E9-F2E4-4633-B251-58FCDB1CD5BE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22121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4" r:id="rId2"/>
    <p:sldLayoutId id="2147483695" r:id="rId3"/>
    <p:sldLayoutId id="2147483696" r:id="rId4"/>
    <p:sldLayoutId id="2147483697" r:id="rId5"/>
    <p:sldLayoutId id="2147483699" r:id="rId6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57014" y="1955261"/>
            <a:ext cx="11677972" cy="2162140"/>
          </a:xfrm>
        </p:spPr>
        <p:txBody>
          <a:bodyPr>
            <a:noAutofit/>
          </a:bodyPr>
          <a:lstStyle/>
          <a:p>
            <a:pPr algn="ctr"/>
            <a:r>
              <a:rPr lang="hr-HR" sz="4400" dirty="0"/>
              <a:t>Aktivnosti Radne skupine za izradu prijedloga nacionalnog plana i politika otvorene znanosti HR-OOZ-a</a:t>
            </a:r>
            <a:endParaRPr lang="en-GB" sz="4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39672" y="4379563"/>
            <a:ext cx="11595314" cy="1553485"/>
          </a:xfrm>
        </p:spPr>
        <p:txBody>
          <a:bodyPr>
            <a:normAutofit/>
          </a:bodyPr>
          <a:lstStyle/>
          <a:p>
            <a:pPr algn="r"/>
            <a:r>
              <a:rPr lang="hr-HR" dirty="0"/>
              <a:t>Bojan Macan</a:t>
            </a:r>
            <a:r>
              <a:rPr lang="hr-HR" baseline="30000" dirty="0"/>
              <a:t>1</a:t>
            </a:r>
            <a:r>
              <a:rPr lang="hr-HR" dirty="0"/>
              <a:t>, Anamarija Musa</a:t>
            </a:r>
            <a:r>
              <a:rPr lang="hr-HR" baseline="30000" dirty="0"/>
              <a:t>2</a:t>
            </a:r>
          </a:p>
          <a:p>
            <a:pPr algn="r"/>
            <a:r>
              <a:rPr lang="hr-HR" sz="1800" baseline="30000" dirty="0"/>
              <a:t>1 </a:t>
            </a:r>
            <a:r>
              <a:rPr lang="hr-HR" sz="1800" dirty="0"/>
              <a:t>Institut Ruđer Bošković, Centar za znanstvene informacije, </a:t>
            </a:r>
            <a:r>
              <a:rPr lang="hr-HR" sz="1800" dirty="0" err="1"/>
              <a:t>Bijenička</a:t>
            </a:r>
            <a:r>
              <a:rPr lang="hr-HR" sz="1800" dirty="0"/>
              <a:t> cesta 54, 10000 Zagreb</a:t>
            </a:r>
          </a:p>
          <a:p>
            <a:pPr algn="r"/>
            <a:r>
              <a:rPr lang="hr-HR" sz="1800" baseline="30000" dirty="0"/>
              <a:t>2 </a:t>
            </a:r>
            <a:r>
              <a:rPr lang="hr-HR" sz="1800" dirty="0"/>
              <a:t>Sveučilište u Zagrebu, Pravni fakultet, Trg Republike Hrvatske 14, 10000 Zagreb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4121741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Formiranje radne skupine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150685"/>
            <a:ext cx="10650167" cy="5468945"/>
          </a:xfrm>
        </p:spPr>
        <p:txBody>
          <a:bodyPr>
            <a:normAutofit/>
          </a:bodyPr>
          <a:lstStyle/>
          <a:p>
            <a:pPr marL="600068" lvl="1" indent="-342900"/>
            <a:r>
              <a:rPr lang="hr-HR" dirty="0"/>
              <a:t>na konstituirajućoj sjednici Vijeća HR-OOZ-a 3. rujna 2021. donesena odluka o formiranju radne skupine</a:t>
            </a:r>
          </a:p>
          <a:p>
            <a:pPr marL="1057244" lvl="2" indent="-342900"/>
            <a:r>
              <a:rPr lang="hr-HR" dirty="0"/>
              <a:t>prijedlozi za članove RS prikupljani do 10.rujna, nakon čega je oformljena radna skupina s 14 članova:</a:t>
            </a:r>
          </a:p>
          <a:p>
            <a:pPr marL="1457272" lvl="3" indent="-285750"/>
            <a:r>
              <a:rPr lang="en-US" sz="1300" dirty="0"/>
              <a:t>dr. sc. </a:t>
            </a:r>
            <a:r>
              <a:rPr lang="en-US" sz="1300" dirty="0" err="1"/>
              <a:t>Lovorka</a:t>
            </a:r>
            <a:r>
              <a:rPr lang="en-US" sz="1300" dirty="0"/>
              <a:t> </a:t>
            </a:r>
            <a:r>
              <a:rPr lang="en-US" sz="1300" dirty="0" err="1"/>
              <a:t>Barać</a:t>
            </a:r>
            <a:r>
              <a:rPr lang="en-US" sz="1300" dirty="0"/>
              <a:t> </a:t>
            </a:r>
            <a:r>
              <a:rPr lang="en-US" sz="1300" dirty="0" err="1"/>
              <a:t>Lauc</a:t>
            </a:r>
            <a:r>
              <a:rPr lang="en-US" sz="1300" dirty="0"/>
              <a:t>, Hrvatska </a:t>
            </a:r>
            <a:r>
              <a:rPr lang="en-US" sz="1300" dirty="0" err="1"/>
              <a:t>zaklada</a:t>
            </a:r>
            <a:r>
              <a:rPr lang="en-US" sz="1300" dirty="0"/>
              <a:t> za </a:t>
            </a:r>
            <a:r>
              <a:rPr lang="en-US" sz="1300" dirty="0" err="1"/>
              <a:t>znanost</a:t>
            </a:r>
            <a:endParaRPr lang="en-US" sz="1300" dirty="0"/>
          </a:p>
          <a:p>
            <a:pPr marL="1457272" lvl="3" indent="-285750"/>
            <a:r>
              <a:rPr lang="en-US" sz="1300" dirty="0"/>
              <a:t>dr. sc. Zoran </a:t>
            </a:r>
            <a:r>
              <a:rPr lang="en-US" sz="1300" dirty="0" err="1"/>
              <a:t>Bekić</a:t>
            </a:r>
            <a:r>
              <a:rPr lang="en-US" sz="1300" dirty="0"/>
              <a:t>, </a:t>
            </a:r>
            <a:r>
              <a:rPr lang="en-US" sz="1300" dirty="0" err="1"/>
              <a:t>Sveučilište</a:t>
            </a:r>
            <a:r>
              <a:rPr lang="en-US" sz="1300" dirty="0"/>
              <a:t> u </a:t>
            </a:r>
            <a:r>
              <a:rPr lang="en-US" sz="1300" dirty="0" err="1"/>
              <a:t>Zagrebu</a:t>
            </a:r>
            <a:r>
              <a:rPr lang="en-US" sz="1300" dirty="0"/>
              <a:t> </a:t>
            </a:r>
            <a:r>
              <a:rPr lang="en-US" sz="1300" dirty="0" err="1"/>
              <a:t>Sveučilišni</a:t>
            </a:r>
            <a:r>
              <a:rPr lang="en-US" sz="1300" dirty="0"/>
              <a:t> </a:t>
            </a:r>
            <a:r>
              <a:rPr lang="en-US" sz="1300" dirty="0" err="1"/>
              <a:t>računski</a:t>
            </a:r>
            <a:r>
              <a:rPr lang="en-US" sz="1300" dirty="0"/>
              <a:t> </a:t>
            </a:r>
            <a:r>
              <a:rPr lang="en-US" sz="1300" dirty="0" err="1"/>
              <a:t>centar</a:t>
            </a:r>
            <a:r>
              <a:rPr lang="en-US" sz="1300" dirty="0"/>
              <a:t> (</a:t>
            </a:r>
            <a:r>
              <a:rPr lang="en-US" sz="1300" dirty="0" err="1"/>
              <a:t>Srce</a:t>
            </a:r>
            <a:r>
              <a:rPr lang="en-US" sz="1300" dirty="0"/>
              <a:t>)</a:t>
            </a:r>
          </a:p>
          <a:p>
            <a:pPr marL="1457272" lvl="3" indent="-285750"/>
            <a:r>
              <a:rPr lang="en-US" sz="1300" dirty="0"/>
              <a:t>prof. dr. sc. Gordan </a:t>
            </a:r>
            <a:r>
              <a:rPr lang="en-US" sz="1300" dirty="0" err="1"/>
              <a:t>Jelenić</a:t>
            </a:r>
            <a:r>
              <a:rPr lang="en-US" sz="1300" dirty="0"/>
              <a:t>, </a:t>
            </a:r>
            <a:r>
              <a:rPr lang="en-US" sz="1300" dirty="0" err="1"/>
              <a:t>Sveučilište</a:t>
            </a:r>
            <a:r>
              <a:rPr lang="en-US" sz="1300" dirty="0"/>
              <a:t> u </a:t>
            </a:r>
            <a:r>
              <a:rPr lang="en-US" sz="1300" dirty="0" err="1"/>
              <a:t>Rijeci</a:t>
            </a:r>
            <a:r>
              <a:rPr lang="hr-HR" sz="1300" dirty="0"/>
              <a:t> -&gt; od ožujka 2022. Lea </a:t>
            </a:r>
            <a:r>
              <a:rPr lang="hr-HR" sz="1300" dirty="0" err="1"/>
              <a:t>Lazzarich</a:t>
            </a:r>
            <a:endParaRPr lang="en-US" sz="1300" dirty="0"/>
          </a:p>
          <a:p>
            <a:pPr marL="1457272" lvl="3" indent="-285750"/>
            <a:r>
              <a:rPr lang="en-US" sz="1300" dirty="0"/>
              <a:t>dr. sc. </a:t>
            </a:r>
            <a:r>
              <a:rPr lang="en-US" sz="1300" dirty="0" err="1"/>
              <a:t>Koraljka</a:t>
            </a:r>
            <a:r>
              <a:rPr lang="en-US" sz="1300" dirty="0"/>
              <a:t> </a:t>
            </a:r>
            <a:r>
              <a:rPr lang="en-US" sz="1300" dirty="0" err="1"/>
              <a:t>Kuzman</a:t>
            </a:r>
            <a:r>
              <a:rPr lang="en-US" sz="1300" dirty="0"/>
              <a:t> </a:t>
            </a:r>
            <a:r>
              <a:rPr lang="en-US" sz="1300" dirty="0" err="1"/>
              <a:t>Šlogar</a:t>
            </a:r>
            <a:r>
              <a:rPr lang="en-US" sz="1300" dirty="0"/>
              <a:t>, </a:t>
            </a:r>
            <a:r>
              <a:rPr lang="en-US" sz="1300" dirty="0" err="1"/>
              <a:t>Institut</a:t>
            </a:r>
            <a:r>
              <a:rPr lang="en-US" sz="1300" dirty="0"/>
              <a:t> za </a:t>
            </a:r>
            <a:r>
              <a:rPr lang="en-US" sz="1300" dirty="0" err="1"/>
              <a:t>etnologiju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</a:t>
            </a:r>
            <a:r>
              <a:rPr lang="en-US" sz="1300" dirty="0" err="1"/>
              <a:t>folkloristiku</a:t>
            </a:r>
            <a:endParaRPr lang="en-US" sz="1300" dirty="0"/>
          </a:p>
          <a:p>
            <a:pPr marL="1457272" lvl="3" indent="-285750"/>
            <a:r>
              <a:rPr lang="en-US" sz="1300" b="1" dirty="0"/>
              <a:t>dr. sc. </a:t>
            </a:r>
            <a:r>
              <a:rPr lang="en-US" sz="1300" b="1" dirty="0" err="1"/>
              <a:t>Bojan</a:t>
            </a:r>
            <a:r>
              <a:rPr lang="en-US" sz="1300" b="1" dirty="0"/>
              <a:t> </a:t>
            </a:r>
            <a:r>
              <a:rPr lang="en-US" sz="1300" b="1" dirty="0" err="1"/>
              <a:t>Macan</a:t>
            </a:r>
            <a:r>
              <a:rPr lang="en-US" sz="1300" b="1" dirty="0"/>
              <a:t>, </a:t>
            </a:r>
            <a:r>
              <a:rPr lang="en-US" sz="1300" b="1" dirty="0" err="1"/>
              <a:t>Institut</a:t>
            </a:r>
            <a:r>
              <a:rPr lang="en-US" sz="1300" b="1" dirty="0"/>
              <a:t> </a:t>
            </a:r>
            <a:r>
              <a:rPr lang="en-US" sz="1300" b="1" dirty="0" err="1"/>
              <a:t>Ruđer</a:t>
            </a:r>
            <a:r>
              <a:rPr lang="en-US" sz="1300" b="1" dirty="0"/>
              <a:t> </a:t>
            </a:r>
            <a:r>
              <a:rPr lang="en-US" sz="1300" b="1" dirty="0" err="1"/>
              <a:t>Bošković</a:t>
            </a:r>
            <a:r>
              <a:rPr lang="en-US" sz="1300" b="1" dirty="0"/>
              <a:t> (</a:t>
            </a:r>
            <a:r>
              <a:rPr lang="en-US" sz="1300" b="1" dirty="0" err="1"/>
              <a:t>suvoditelj</a:t>
            </a:r>
            <a:r>
              <a:rPr lang="en-US" sz="1300" b="1" dirty="0"/>
              <a:t>)</a:t>
            </a:r>
          </a:p>
          <a:p>
            <a:pPr marL="1457272" lvl="3" indent="-285750"/>
            <a:r>
              <a:rPr lang="en-US" sz="1300" dirty="0" err="1"/>
              <a:t>izv</a:t>
            </a:r>
            <a:r>
              <a:rPr lang="en-US" sz="1300" dirty="0"/>
              <a:t>. prof. dr. sc. Sven </a:t>
            </a:r>
            <a:r>
              <a:rPr lang="en-US" sz="1300" dirty="0" err="1"/>
              <a:t>Maričić</a:t>
            </a:r>
            <a:r>
              <a:rPr lang="en-US" sz="1300" dirty="0"/>
              <a:t>, </a:t>
            </a:r>
            <a:r>
              <a:rPr lang="en-US" sz="1300" dirty="0" err="1"/>
              <a:t>Sveučilište</a:t>
            </a:r>
            <a:r>
              <a:rPr lang="en-US" sz="1300" dirty="0"/>
              <a:t> </a:t>
            </a:r>
            <a:r>
              <a:rPr lang="en-US" sz="1300" dirty="0" err="1"/>
              <a:t>Jurja</a:t>
            </a:r>
            <a:r>
              <a:rPr lang="en-US" sz="1300" dirty="0"/>
              <a:t> </a:t>
            </a:r>
            <a:r>
              <a:rPr lang="en-US" sz="1300" dirty="0" err="1"/>
              <a:t>Dobrile</a:t>
            </a:r>
            <a:r>
              <a:rPr lang="en-US" sz="1300" dirty="0"/>
              <a:t> u Puli</a:t>
            </a:r>
          </a:p>
          <a:p>
            <a:pPr marL="1457272" lvl="3" indent="-285750"/>
            <a:r>
              <a:rPr lang="en-US" sz="1300" dirty="0"/>
              <a:t>doc. dr. sc. Teo </a:t>
            </a:r>
            <a:r>
              <a:rPr lang="en-US" sz="1300" dirty="0" err="1"/>
              <a:t>Matković</a:t>
            </a:r>
            <a:r>
              <a:rPr lang="en-US" sz="1300" dirty="0"/>
              <a:t>, </a:t>
            </a:r>
            <a:r>
              <a:rPr lang="en-US" sz="1300" dirty="0" err="1"/>
              <a:t>Institut</a:t>
            </a:r>
            <a:r>
              <a:rPr lang="en-US" sz="1300" dirty="0"/>
              <a:t> za </a:t>
            </a:r>
            <a:r>
              <a:rPr lang="en-US" sz="1300" dirty="0" err="1"/>
              <a:t>društvena</a:t>
            </a:r>
            <a:r>
              <a:rPr lang="en-US" sz="1300" dirty="0"/>
              <a:t> </a:t>
            </a:r>
            <a:r>
              <a:rPr lang="en-US" sz="1300" dirty="0" err="1"/>
              <a:t>istraživanja</a:t>
            </a:r>
            <a:endParaRPr lang="en-US" sz="1300" dirty="0"/>
          </a:p>
          <a:p>
            <a:pPr marL="1457272" lvl="3" indent="-285750"/>
            <a:r>
              <a:rPr lang="en-US" sz="1300" b="1" dirty="0" err="1"/>
              <a:t>izv</a:t>
            </a:r>
            <a:r>
              <a:rPr lang="en-US" sz="1300" b="1" dirty="0"/>
              <a:t>. prof. dr. sc. </a:t>
            </a:r>
            <a:r>
              <a:rPr lang="en-US" sz="1300" b="1" dirty="0" err="1"/>
              <a:t>Anamarija</a:t>
            </a:r>
            <a:r>
              <a:rPr lang="en-US" sz="1300" b="1" dirty="0"/>
              <a:t> Musa, </a:t>
            </a:r>
            <a:r>
              <a:rPr lang="en-US" sz="1300" b="1" dirty="0" err="1"/>
              <a:t>Sveučilište</a:t>
            </a:r>
            <a:r>
              <a:rPr lang="en-US" sz="1300" b="1" dirty="0"/>
              <a:t> u </a:t>
            </a:r>
            <a:r>
              <a:rPr lang="en-US" sz="1300" b="1" dirty="0" err="1"/>
              <a:t>Zagrebu</a:t>
            </a:r>
            <a:r>
              <a:rPr lang="en-US" sz="1300" b="1" dirty="0"/>
              <a:t> </a:t>
            </a:r>
            <a:r>
              <a:rPr lang="en-US" sz="1300" b="1" dirty="0" err="1"/>
              <a:t>Pravni</a:t>
            </a:r>
            <a:r>
              <a:rPr lang="en-US" sz="1300" b="1" dirty="0"/>
              <a:t> </a:t>
            </a:r>
            <a:r>
              <a:rPr lang="en-US" sz="1300" b="1" dirty="0" err="1"/>
              <a:t>fakultet</a:t>
            </a:r>
            <a:r>
              <a:rPr lang="en-US" sz="1300" b="1" dirty="0"/>
              <a:t> (</a:t>
            </a:r>
            <a:r>
              <a:rPr lang="en-US" sz="1300" b="1" dirty="0" err="1"/>
              <a:t>suvoditelj</a:t>
            </a:r>
            <a:r>
              <a:rPr lang="en-US" sz="1300" b="1" dirty="0"/>
              <a:t>)</a:t>
            </a:r>
          </a:p>
          <a:p>
            <a:pPr marL="1457272" lvl="3" indent="-285750"/>
            <a:r>
              <a:rPr lang="en-US" sz="1300" dirty="0"/>
              <a:t>dr. sc. Kristina </a:t>
            </a:r>
            <a:r>
              <a:rPr lang="en-US" sz="1300" dirty="0" err="1"/>
              <a:t>Romić</a:t>
            </a:r>
            <a:r>
              <a:rPr lang="en-US" sz="1300" dirty="0"/>
              <a:t>, </a:t>
            </a:r>
            <a:r>
              <a:rPr lang="en-US" sz="1300" dirty="0" err="1"/>
              <a:t>Nacionalna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</a:t>
            </a:r>
            <a:r>
              <a:rPr lang="en-US" sz="1300" dirty="0" err="1"/>
              <a:t>Sveučilišna</a:t>
            </a:r>
            <a:r>
              <a:rPr lang="en-US" sz="1300" dirty="0"/>
              <a:t> </a:t>
            </a:r>
            <a:r>
              <a:rPr lang="en-US" sz="1300" dirty="0" err="1"/>
              <a:t>knjižnica</a:t>
            </a:r>
            <a:r>
              <a:rPr lang="en-US" sz="1300" dirty="0"/>
              <a:t> u </a:t>
            </a:r>
            <a:r>
              <a:rPr lang="en-US" sz="1300" dirty="0" err="1"/>
              <a:t>Zagrebu</a:t>
            </a:r>
            <a:endParaRPr lang="en-US" sz="1300" dirty="0"/>
          </a:p>
          <a:p>
            <a:pPr marL="1457272" lvl="3" indent="-285750"/>
            <a:r>
              <a:rPr lang="en-US" sz="1300" dirty="0" err="1"/>
              <a:t>izv</a:t>
            </a:r>
            <a:r>
              <a:rPr lang="en-US" sz="1300" dirty="0"/>
              <a:t>. prof. dr. sc. Goran </a:t>
            </a:r>
            <a:r>
              <a:rPr lang="en-US" sz="1300" dirty="0" err="1"/>
              <a:t>Sedmak</a:t>
            </a:r>
            <a:r>
              <a:rPr lang="en-US" sz="1300" dirty="0"/>
              <a:t>, </a:t>
            </a:r>
            <a:r>
              <a:rPr lang="en-US" sz="1300" dirty="0" err="1"/>
              <a:t>Hrvatski</a:t>
            </a:r>
            <a:r>
              <a:rPr lang="en-US" sz="1300" dirty="0"/>
              <a:t> </a:t>
            </a:r>
            <a:r>
              <a:rPr lang="en-US" sz="1300" dirty="0" err="1"/>
              <a:t>institut</a:t>
            </a:r>
            <a:r>
              <a:rPr lang="en-US" sz="1300" dirty="0"/>
              <a:t> za </a:t>
            </a:r>
            <a:r>
              <a:rPr lang="en-US" sz="1300" dirty="0" err="1"/>
              <a:t>istraživanje</a:t>
            </a:r>
            <a:r>
              <a:rPr lang="en-US" sz="1300" dirty="0"/>
              <a:t> </a:t>
            </a:r>
            <a:r>
              <a:rPr lang="en-US" sz="1300" dirty="0" err="1"/>
              <a:t>mozga</a:t>
            </a:r>
            <a:endParaRPr lang="en-US" sz="1300" dirty="0"/>
          </a:p>
          <a:p>
            <a:pPr marL="1457272" lvl="3" indent="-285750"/>
            <a:r>
              <a:rPr lang="en-US" sz="1300" dirty="0" err="1"/>
              <a:t>izv</a:t>
            </a:r>
            <a:r>
              <a:rPr lang="en-US" sz="1300" dirty="0"/>
              <a:t>. prof. dr. sc. </a:t>
            </a:r>
            <a:r>
              <a:rPr lang="en-US" sz="1300" dirty="0" err="1"/>
              <a:t>Jadranka</a:t>
            </a:r>
            <a:r>
              <a:rPr lang="en-US" sz="1300" dirty="0"/>
              <a:t> </a:t>
            </a:r>
            <a:r>
              <a:rPr lang="en-US" sz="1300" dirty="0" err="1"/>
              <a:t>Stojanovski</a:t>
            </a:r>
            <a:r>
              <a:rPr lang="en-US" sz="1300" dirty="0"/>
              <a:t>, </a:t>
            </a:r>
            <a:r>
              <a:rPr lang="en-US" sz="1300" dirty="0" err="1"/>
              <a:t>Sveučilište</a:t>
            </a:r>
            <a:r>
              <a:rPr lang="en-US" sz="1300" dirty="0"/>
              <a:t> u </a:t>
            </a:r>
            <a:r>
              <a:rPr lang="en-US" sz="1300" dirty="0" err="1"/>
              <a:t>Zadru</a:t>
            </a:r>
            <a:endParaRPr lang="en-US" sz="1300" dirty="0"/>
          </a:p>
          <a:p>
            <a:pPr marL="1457272" lvl="3" indent="-285750"/>
            <a:r>
              <a:rPr lang="en-US" sz="1300" dirty="0"/>
              <a:t>prof. dr. sc. Diana </a:t>
            </a:r>
            <a:r>
              <a:rPr lang="en-US" sz="1300" dirty="0" err="1"/>
              <a:t>Šimić</a:t>
            </a:r>
            <a:r>
              <a:rPr lang="en-US" sz="1300" dirty="0"/>
              <a:t>, </a:t>
            </a:r>
            <a:r>
              <a:rPr lang="en-US" sz="1300" dirty="0" err="1"/>
              <a:t>Sveučilište</a:t>
            </a:r>
            <a:r>
              <a:rPr lang="en-US" sz="1300" dirty="0"/>
              <a:t> u </a:t>
            </a:r>
            <a:r>
              <a:rPr lang="en-US" sz="1300" dirty="0" err="1"/>
              <a:t>Zagrebu</a:t>
            </a:r>
            <a:r>
              <a:rPr lang="en-US" sz="1300" dirty="0"/>
              <a:t> </a:t>
            </a:r>
            <a:r>
              <a:rPr lang="en-US" sz="1300" dirty="0" err="1"/>
              <a:t>Fakultet</a:t>
            </a:r>
            <a:r>
              <a:rPr lang="en-US" sz="1300" dirty="0"/>
              <a:t> </a:t>
            </a:r>
            <a:r>
              <a:rPr lang="en-US" sz="1300" dirty="0" err="1"/>
              <a:t>organizacije</a:t>
            </a:r>
            <a:r>
              <a:rPr lang="en-US" sz="1300" dirty="0"/>
              <a:t> </a:t>
            </a:r>
            <a:r>
              <a:rPr lang="en-US" sz="1300" dirty="0" err="1"/>
              <a:t>i</a:t>
            </a:r>
            <a:r>
              <a:rPr lang="en-US" sz="1300" dirty="0"/>
              <a:t> </a:t>
            </a:r>
            <a:r>
              <a:rPr lang="en-US" sz="1300" dirty="0" err="1"/>
              <a:t>informatike</a:t>
            </a:r>
            <a:endParaRPr lang="en-US" sz="1300" dirty="0"/>
          </a:p>
          <a:p>
            <a:pPr marL="1457272" lvl="3" indent="-285750"/>
            <a:r>
              <a:rPr lang="en-US" sz="1300" dirty="0"/>
              <a:t>prof. dr. sc. Marko </a:t>
            </a:r>
            <a:r>
              <a:rPr lang="en-US" sz="1300" dirty="0" err="1"/>
              <a:t>Tadić</a:t>
            </a:r>
            <a:r>
              <a:rPr lang="en-US" sz="1300" dirty="0"/>
              <a:t>, </a:t>
            </a:r>
            <a:r>
              <a:rPr lang="en-US" sz="1300" dirty="0" err="1"/>
              <a:t>Sveučilište</a:t>
            </a:r>
            <a:r>
              <a:rPr lang="en-US" sz="1300" dirty="0"/>
              <a:t> u </a:t>
            </a:r>
            <a:r>
              <a:rPr lang="en-US" sz="1300" dirty="0" err="1"/>
              <a:t>Zagrebu</a:t>
            </a:r>
            <a:r>
              <a:rPr lang="en-US" sz="1300" dirty="0"/>
              <a:t> </a:t>
            </a:r>
            <a:r>
              <a:rPr lang="en-US" sz="1300" dirty="0" err="1"/>
              <a:t>Filozofski</a:t>
            </a:r>
            <a:r>
              <a:rPr lang="en-US" sz="1300" dirty="0"/>
              <a:t> </a:t>
            </a:r>
            <a:r>
              <a:rPr lang="en-US" sz="1300" dirty="0" err="1"/>
              <a:t>fakultet</a:t>
            </a:r>
            <a:endParaRPr lang="en-US" sz="1300" dirty="0"/>
          </a:p>
          <a:p>
            <a:pPr marL="1457272" lvl="3" indent="-285750"/>
            <a:r>
              <a:rPr lang="en-US" sz="1300" dirty="0"/>
              <a:t>prof. dr. sc. Leandra </a:t>
            </a:r>
            <a:r>
              <a:rPr lang="en-US" sz="1300" dirty="0" err="1"/>
              <a:t>Vranješ</a:t>
            </a:r>
            <a:r>
              <a:rPr lang="en-US" sz="1300" dirty="0"/>
              <a:t> </a:t>
            </a:r>
            <a:r>
              <a:rPr lang="en-US" sz="1300" dirty="0" err="1"/>
              <a:t>Markić</a:t>
            </a:r>
            <a:r>
              <a:rPr lang="en-US" sz="1300" dirty="0"/>
              <a:t>, </a:t>
            </a:r>
            <a:r>
              <a:rPr lang="en-US" sz="1300" dirty="0" err="1"/>
              <a:t>Sveučilište</a:t>
            </a:r>
            <a:r>
              <a:rPr lang="en-US" sz="1300" dirty="0"/>
              <a:t> u </a:t>
            </a:r>
            <a:r>
              <a:rPr lang="en-US" sz="1300" dirty="0" err="1"/>
              <a:t>Splitu</a:t>
            </a:r>
            <a:endParaRPr lang="hr-HR" sz="1300" dirty="0"/>
          </a:p>
          <a:p>
            <a:pPr marL="1057244" lvl="2" indent="-3429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9837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Očekivani rezultati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150685"/>
            <a:ext cx="11289225" cy="546894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endParaRPr lang="en-GB" dirty="0"/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97C032D8-D177-4A9F-AEB5-014971ED0CC5}"/>
              </a:ext>
            </a:extLst>
          </p:cNvPr>
          <p:cNvSpPr txBox="1">
            <a:spLocks/>
          </p:cNvSpPr>
          <p:nvPr/>
        </p:nvSpPr>
        <p:spPr>
          <a:xfrm>
            <a:off x="1294564" y="2700829"/>
            <a:ext cx="3155847" cy="291203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589" indent="-228589" algn="l" defTabSz="914354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766" indent="-228589" algn="l" defTabSz="914354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2942" indent="-228589" algn="l" defTabSz="914354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120" indent="-228589" algn="l" defTabSz="914354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298" indent="-228589" algn="l" defTabSz="914354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hr-HR" sz="1400" dirty="0"/>
          </a:p>
          <a:p>
            <a:pPr fontAlgn="base"/>
            <a:r>
              <a:rPr lang="hr-HR" sz="1400" dirty="0"/>
              <a:t>Izraditi prijedlog nacionalnog plana otvorene znanosti.</a:t>
            </a:r>
          </a:p>
          <a:p>
            <a:pPr fontAlgn="base"/>
            <a:r>
              <a:rPr lang="hr-HR" sz="1400" dirty="0"/>
              <a:t>Izraditi prijedlog odredaba zakona koji uređuju znanstvenu djelatnost u dijelu koji se odnosi na temu otvorene znanosti.</a:t>
            </a:r>
          </a:p>
          <a:p>
            <a:pPr fontAlgn="base"/>
            <a:r>
              <a:rPr lang="hr-HR" sz="1400" dirty="0"/>
              <a:t>Izraditi predložak politike otvorene znanosti koje ustanove iz sustava znanosti i visokog obrazovanja mogu, po potrebi, doraditi i usvojiti.</a:t>
            </a:r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1791FD0E-DA0B-4660-B927-E9EEAA1AC8AF}"/>
              </a:ext>
            </a:extLst>
          </p:cNvPr>
          <p:cNvSpPr txBox="1">
            <a:spLocks/>
          </p:cNvSpPr>
          <p:nvPr/>
        </p:nvSpPr>
        <p:spPr>
          <a:xfrm>
            <a:off x="4572109" y="2700828"/>
            <a:ext cx="3155847" cy="29120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vert="horz" lIns="68580" tIns="34290" rIns="68580" bIns="34290" rtlCol="0">
            <a:noAutofit/>
          </a:bodyPr>
          <a:lstStyle>
            <a:lvl1pPr marL="128585" indent="-128585" algn="l" defTabSz="514337" rtl="0" eaLnBrk="1" latinLnBrk="0" hangingPunct="1">
              <a:lnSpc>
                <a:spcPct val="90000"/>
              </a:lnSpc>
              <a:spcBef>
                <a:spcPts val="563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575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2921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00090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7259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7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14427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hr-HR" sz="1300" dirty="0" err="1"/>
              <a:t>Mapiranje</a:t>
            </a:r>
            <a:r>
              <a:rPr lang="hr-HR" sz="1300" dirty="0"/>
              <a:t> aktivnosti, inicijativa, projekata, dionika i usluga relevantnih za otvorene znanosti u Hrvatskoj</a:t>
            </a:r>
          </a:p>
          <a:p>
            <a:pPr fontAlgn="base"/>
            <a:r>
              <a:rPr lang="hr-HR" sz="1300" dirty="0"/>
              <a:t>Prikupljanje informacija o nacionalnim planovima i zakonskim odredbama vezanim uz otvorenu znanost država članica EU te prikupljanje drugih smjernica relevantnih za ispunjavanje ciljeva</a:t>
            </a:r>
          </a:p>
          <a:p>
            <a:pPr fontAlgn="base"/>
            <a:r>
              <a:rPr lang="hr-HR" sz="1300" dirty="0"/>
              <a:t>Izrada prijedloga nacionalnog plana otvorene znanosti i prijedloga odredbi za novi zakon</a:t>
            </a:r>
          </a:p>
          <a:p>
            <a:pPr fontAlgn="base"/>
            <a:r>
              <a:rPr lang="hr-HR" sz="1300" dirty="0"/>
              <a:t>Praćenje usvajanja politika otvorene znanosti</a:t>
            </a:r>
          </a:p>
        </p:txBody>
      </p:sp>
      <p:sp>
        <p:nvSpPr>
          <p:cNvPr id="6" name="Rezervirano mjesto sadržaja 2">
            <a:extLst>
              <a:ext uri="{FF2B5EF4-FFF2-40B4-BE49-F238E27FC236}">
                <a16:creationId xmlns:a16="http://schemas.microsoft.com/office/drawing/2014/main" id="{8928CE70-9A7B-41F8-A120-6472E5AF3F3E}"/>
              </a:ext>
            </a:extLst>
          </p:cNvPr>
          <p:cNvSpPr txBox="1">
            <a:spLocks/>
          </p:cNvSpPr>
          <p:nvPr/>
        </p:nvSpPr>
        <p:spPr>
          <a:xfrm>
            <a:off x="7849653" y="2720031"/>
            <a:ext cx="3168082" cy="2892828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vert="horz" lIns="68580" tIns="34290" rIns="68580" bIns="34290" rtlCol="0">
            <a:normAutofit/>
          </a:bodyPr>
          <a:lstStyle>
            <a:lvl1pPr marL="128585" indent="-128585" algn="l" defTabSz="514337" rtl="0" eaLnBrk="1" latinLnBrk="0" hangingPunct="1">
              <a:lnSpc>
                <a:spcPct val="90000"/>
              </a:lnSpc>
              <a:spcBef>
                <a:spcPts val="563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575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2921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00090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7259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7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14427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endParaRPr lang="hr-HR" sz="1400" dirty="0"/>
          </a:p>
          <a:p>
            <a:pPr fontAlgn="base"/>
            <a:r>
              <a:rPr lang="hr-HR" sz="1400" dirty="0"/>
              <a:t>Prijedlog nacionalnog plana otvorene znanosti (nacrt - prosinac 2021., konačna verzija - ožujak 2022.)</a:t>
            </a:r>
          </a:p>
          <a:p>
            <a:pPr fontAlgn="base"/>
            <a:r>
              <a:rPr lang="hr-HR" sz="1400" dirty="0"/>
              <a:t>Prijedlog odredbi vezanih uz otvorenu znanost za novi zakon koji uređuje pitanja znanstvene djelatnosti (prosinac 2021.)</a:t>
            </a:r>
          </a:p>
          <a:p>
            <a:pPr fontAlgn="base"/>
            <a:r>
              <a:rPr lang="hr-HR" sz="1400" dirty="0"/>
              <a:t>Predložak politike otvorene znanosti za ustanove iz sustava znanosti i visokog obrazovanja (travanj 2022.)</a:t>
            </a:r>
          </a:p>
        </p:txBody>
      </p:sp>
      <p:sp>
        <p:nvSpPr>
          <p:cNvPr id="7" name="Rezervirano mjesto sadržaja 2">
            <a:extLst>
              <a:ext uri="{FF2B5EF4-FFF2-40B4-BE49-F238E27FC236}">
                <a16:creationId xmlns:a16="http://schemas.microsoft.com/office/drawing/2014/main" id="{7100D175-294C-4EC0-AC29-7F35C288FC64}"/>
              </a:ext>
            </a:extLst>
          </p:cNvPr>
          <p:cNvSpPr txBox="1">
            <a:spLocks/>
          </p:cNvSpPr>
          <p:nvPr/>
        </p:nvSpPr>
        <p:spPr>
          <a:xfrm>
            <a:off x="1294565" y="1498495"/>
            <a:ext cx="3168081" cy="1108210"/>
          </a:xfrm>
          <a:prstGeom prst="rect">
            <a:avLst/>
          </a:prstGeom>
          <a:solidFill>
            <a:srgbClr val="2B5181"/>
          </a:solidFill>
          <a:ln w="19050">
            <a:solidFill>
              <a:schemeClr val="bg1"/>
            </a:solidFill>
          </a:ln>
        </p:spPr>
        <p:txBody>
          <a:bodyPr vert="horz" lIns="68580" tIns="34290" rIns="68580" bIns="34290" rtlCol="0" anchor="ctr">
            <a:normAutofit/>
          </a:bodyPr>
          <a:lstStyle>
            <a:lvl1pPr marL="128585" indent="-128585" algn="l" defTabSz="514337" rtl="0" eaLnBrk="1" latinLnBrk="0" hangingPunct="1">
              <a:lnSpc>
                <a:spcPct val="90000"/>
              </a:lnSpc>
              <a:spcBef>
                <a:spcPts val="563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575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2921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00090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7259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7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14427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hr-HR" sz="975" b="1" dirty="0">
              <a:solidFill>
                <a:schemeClr val="bg1"/>
              </a:solidFill>
            </a:endParaRPr>
          </a:p>
          <a:p>
            <a:pPr marL="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hr-HR" sz="2800" b="1" dirty="0">
                <a:solidFill>
                  <a:schemeClr val="bg1"/>
                </a:solidFill>
              </a:rPr>
              <a:t>Ciljevi</a:t>
            </a:r>
            <a:endParaRPr lang="hr-HR" sz="975" b="1" dirty="0">
              <a:solidFill>
                <a:schemeClr val="bg1"/>
              </a:solidFill>
            </a:endParaRPr>
          </a:p>
        </p:txBody>
      </p:sp>
      <p:sp>
        <p:nvSpPr>
          <p:cNvPr id="8" name="Rezervirano mjesto sadržaja 2">
            <a:extLst>
              <a:ext uri="{FF2B5EF4-FFF2-40B4-BE49-F238E27FC236}">
                <a16:creationId xmlns:a16="http://schemas.microsoft.com/office/drawing/2014/main" id="{082E1F21-8094-4B12-B0A3-90B21B3ACCBF}"/>
              </a:ext>
            </a:extLst>
          </p:cNvPr>
          <p:cNvSpPr txBox="1">
            <a:spLocks/>
          </p:cNvSpPr>
          <p:nvPr/>
        </p:nvSpPr>
        <p:spPr>
          <a:xfrm>
            <a:off x="4572109" y="1507003"/>
            <a:ext cx="3168081" cy="1108210"/>
          </a:xfrm>
          <a:prstGeom prst="rect">
            <a:avLst/>
          </a:prstGeom>
          <a:solidFill>
            <a:srgbClr val="2B5181"/>
          </a:solidFill>
          <a:ln w="19050">
            <a:solidFill>
              <a:schemeClr val="bg1"/>
            </a:solidFill>
          </a:ln>
        </p:spPr>
        <p:txBody>
          <a:bodyPr vert="horz" lIns="68580" tIns="34290" rIns="68580" bIns="34290" rtlCol="0" anchor="ctr">
            <a:normAutofit/>
          </a:bodyPr>
          <a:lstStyle>
            <a:lvl1pPr marL="128585" indent="-128585" algn="l" defTabSz="514337" rtl="0" eaLnBrk="1" latinLnBrk="0" hangingPunct="1">
              <a:lnSpc>
                <a:spcPct val="90000"/>
              </a:lnSpc>
              <a:spcBef>
                <a:spcPts val="563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575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2921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00090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7259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7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14427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</a:pPr>
            <a:r>
              <a:rPr lang="hr-HR" sz="2800" b="1" dirty="0">
                <a:solidFill>
                  <a:schemeClr val="bg1"/>
                </a:solidFill>
              </a:rPr>
              <a:t>Aktivnosti</a:t>
            </a:r>
          </a:p>
        </p:txBody>
      </p:sp>
      <p:sp>
        <p:nvSpPr>
          <p:cNvPr id="9" name="Rezervirano mjesto sadržaja 2">
            <a:extLst>
              <a:ext uri="{FF2B5EF4-FFF2-40B4-BE49-F238E27FC236}">
                <a16:creationId xmlns:a16="http://schemas.microsoft.com/office/drawing/2014/main" id="{1BEFA4AF-557C-4239-8D12-3E372BDCD41D}"/>
              </a:ext>
            </a:extLst>
          </p:cNvPr>
          <p:cNvSpPr txBox="1">
            <a:spLocks/>
          </p:cNvSpPr>
          <p:nvPr/>
        </p:nvSpPr>
        <p:spPr>
          <a:xfrm>
            <a:off x="7849653" y="1522521"/>
            <a:ext cx="3168082" cy="1099196"/>
          </a:xfrm>
          <a:prstGeom prst="rect">
            <a:avLst/>
          </a:prstGeom>
          <a:solidFill>
            <a:srgbClr val="2B5181"/>
          </a:solidFill>
          <a:ln w="19050">
            <a:solidFill>
              <a:schemeClr val="bg1"/>
            </a:solidFill>
          </a:ln>
        </p:spPr>
        <p:txBody>
          <a:bodyPr vert="horz" lIns="68580" tIns="34290" rIns="68580" bIns="34290" rtlCol="0" anchor="ctr">
            <a:noAutofit/>
          </a:bodyPr>
          <a:lstStyle>
            <a:lvl1pPr marL="128585" indent="-128585" algn="l" defTabSz="514337" rtl="0" eaLnBrk="1" latinLnBrk="0" hangingPunct="1">
              <a:lnSpc>
                <a:spcPct val="90000"/>
              </a:lnSpc>
              <a:spcBef>
                <a:spcPts val="563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8575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125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42921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00090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9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57259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788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414427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596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765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33" indent="-128585" algn="l" defTabSz="514337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hr-HR" sz="2800" b="1" dirty="0">
                <a:solidFill>
                  <a:schemeClr val="bg1"/>
                </a:solidFill>
              </a:rPr>
              <a:t>Rezultati / terminski plan</a:t>
            </a:r>
          </a:p>
        </p:txBody>
      </p:sp>
    </p:spTree>
    <p:extLst>
      <p:ext uri="{BB962C8B-B14F-4D97-AF65-F5344CB8AC3E}">
        <p14:creationId xmlns:p14="http://schemas.microsoft.com/office/powerpoint/2010/main" val="81022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9EEED0-03A9-4623-A51B-3F68F7FF0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Izrada prijedloga odredbi o otvorenoj znanosti za novi zakon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57AAAA-1774-4D28-9CA7-6069E6BA1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početak rada na izradi prijedloga odredbi o otvorenoj znanosti za novi zakon bez uvida u draft novog zakona i samu strukturu dokumenta</a:t>
            </a:r>
          </a:p>
          <a:p>
            <a:r>
              <a:rPr lang="hr-HR" sz="2400" dirty="0"/>
              <a:t>kao polazišna točka uzeta posljednja verzija prijedloga starog Zakona o znanosti i visokom obrazovanju koji nije usvojen</a:t>
            </a:r>
          </a:p>
          <a:p>
            <a:pPr lvl="1"/>
            <a:r>
              <a:rPr lang="hr-HR" sz="2000" dirty="0"/>
              <a:t>24. prosinca 2021. – Vijeću HR-OOZ-a dostavljen prijedlog odredbi</a:t>
            </a:r>
          </a:p>
          <a:p>
            <a:pPr lvl="1"/>
            <a:r>
              <a:rPr lang="hr-HR" sz="2000" dirty="0"/>
              <a:t>5. siječnja 2022. – RS dobila povratne komentare na dostavljeni prijedlog odredbi</a:t>
            </a:r>
          </a:p>
          <a:p>
            <a:pPr lvl="1"/>
            <a:r>
              <a:rPr lang="hr-HR" sz="2000" dirty="0"/>
              <a:t>18. siječnja 2022. – Vijeću HR-OOZ-a dostavljena nova verzija prijedloga odredbi</a:t>
            </a:r>
          </a:p>
          <a:p>
            <a:pPr lvl="1"/>
            <a:r>
              <a:rPr lang="hr-HR" sz="2000" dirty="0"/>
              <a:t>19. siječnja 2022. – prijedlog odredbi o otvorenoj znanosti poslan u MZO</a:t>
            </a:r>
          </a:p>
          <a:p>
            <a:pPr lvl="1"/>
            <a:r>
              <a:rPr lang="hr-HR" sz="2000" dirty="0"/>
              <a:t>ožujak 2022. – u nacrtu Zakona o visokom obrazovanju i znanstvenoj djelatnosti ‘otvorena znanost’ se spominje samo na jednom mjestu u čl. 2, st. 4.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57822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Izrada prijedloga nacionalnog plana otvorene znanosti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199" y="1150685"/>
            <a:ext cx="11289225" cy="5468945"/>
          </a:xfrm>
        </p:spPr>
        <p:txBody>
          <a:bodyPr>
            <a:normAutofit/>
          </a:bodyPr>
          <a:lstStyle/>
          <a:p>
            <a:r>
              <a:rPr lang="hr-HR" sz="2400" dirty="0"/>
              <a:t>prikupljeni i analizirani primjeri nacionalnih planova otvorene znanosti u EU zemljama</a:t>
            </a:r>
          </a:p>
          <a:p>
            <a:r>
              <a:rPr lang="hr-HR" sz="2400" dirty="0"/>
              <a:t>odabran načelni model po kojem će se krenuti s izradom hrvatskog dokumenta</a:t>
            </a:r>
          </a:p>
          <a:p>
            <a:r>
              <a:rPr lang="hr-HR" sz="2400" dirty="0"/>
              <a:t>sadržaj nacionalnog plana podijeljen u 3 velika dijela + uvod</a:t>
            </a:r>
          </a:p>
          <a:p>
            <a:pPr marL="600068" lvl="1" indent="-342900"/>
            <a:r>
              <a:rPr lang="hr-HR" sz="2000" dirty="0"/>
              <a:t>o</a:t>
            </a:r>
            <a:r>
              <a:rPr lang="en-GB" sz="2000" dirty="0" err="1"/>
              <a:t>tvorena</a:t>
            </a:r>
            <a:r>
              <a:rPr lang="en-GB" sz="2000" dirty="0"/>
              <a:t> </a:t>
            </a:r>
            <a:r>
              <a:rPr lang="en-GB" sz="2000" dirty="0" err="1"/>
              <a:t>znanost</a:t>
            </a:r>
            <a:r>
              <a:rPr lang="en-GB" sz="2000" dirty="0"/>
              <a:t> </a:t>
            </a:r>
            <a:r>
              <a:rPr lang="en-GB" sz="2000" dirty="0" err="1"/>
              <a:t>kao</a:t>
            </a:r>
            <a:r>
              <a:rPr lang="en-GB" sz="2000" dirty="0"/>
              <a:t> </a:t>
            </a:r>
            <a:r>
              <a:rPr lang="en-GB" sz="2000" dirty="0" err="1"/>
              <a:t>osnovni</a:t>
            </a:r>
            <a:r>
              <a:rPr lang="en-GB" sz="2000" dirty="0"/>
              <a:t> model </a:t>
            </a:r>
            <a:r>
              <a:rPr lang="en-GB" sz="2000" dirty="0" err="1"/>
              <a:t>provođenja</a:t>
            </a:r>
            <a:r>
              <a:rPr lang="en-GB" sz="2000" dirty="0"/>
              <a:t> </a:t>
            </a:r>
            <a:r>
              <a:rPr lang="en-GB" sz="2000" dirty="0" err="1"/>
              <a:t>znanosti</a:t>
            </a:r>
            <a:r>
              <a:rPr lang="en-GB" sz="2000" dirty="0"/>
              <a:t> (</a:t>
            </a:r>
            <a:r>
              <a:rPr lang="en-GB" sz="2000" dirty="0" err="1"/>
              <a:t>koordinator</a:t>
            </a:r>
            <a:r>
              <a:rPr lang="en-GB" sz="2000" dirty="0"/>
              <a:t> </a:t>
            </a:r>
            <a:r>
              <a:rPr lang="en-GB" sz="2000" dirty="0" err="1"/>
              <a:t>grupe</a:t>
            </a:r>
            <a:r>
              <a:rPr lang="en-GB" sz="2000" dirty="0"/>
              <a:t>: </a:t>
            </a:r>
            <a:r>
              <a:rPr lang="en-GB" sz="2000" dirty="0" err="1"/>
              <a:t>dr.</a:t>
            </a:r>
            <a:r>
              <a:rPr lang="en-GB" sz="2000" dirty="0"/>
              <a:t> sc. </a:t>
            </a:r>
            <a:r>
              <a:rPr lang="en-GB" sz="2000" dirty="0" err="1"/>
              <a:t>Jadranka</a:t>
            </a:r>
            <a:r>
              <a:rPr lang="en-GB" sz="2000" dirty="0"/>
              <a:t> </a:t>
            </a:r>
            <a:r>
              <a:rPr lang="en-GB" sz="2000" dirty="0" err="1"/>
              <a:t>Stojanovski</a:t>
            </a:r>
            <a:r>
              <a:rPr lang="en-GB" sz="2000" dirty="0"/>
              <a:t>)</a:t>
            </a:r>
          </a:p>
          <a:p>
            <a:pPr marL="600068" lvl="1" indent="-342900"/>
            <a:r>
              <a:rPr lang="hr-HR" sz="2000" dirty="0"/>
              <a:t>o</a:t>
            </a:r>
            <a:r>
              <a:rPr lang="en-GB" sz="2000" dirty="0" err="1"/>
              <a:t>tvoreni</a:t>
            </a:r>
            <a:r>
              <a:rPr lang="en-GB" sz="2000" dirty="0"/>
              <a:t> </a:t>
            </a:r>
            <a:r>
              <a:rPr lang="en-GB" sz="2000" dirty="0" err="1"/>
              <a:t>pristup</a:t>
            </a:r>
            <a:r>
              <a:rPr lang="en-GB" sz="2000" dirty="0"/>
              <a:t> </a:t>
            </a:r>
            <a:r>
              <a:rPr lang="en-GB" sz="2000" dirty="0" err="1"/>
              <a:t>rezultatima</a:t>
            </a:r>
            <a:r>
              <a:rPr lang="en-GB" sz="2000" dirty="0"/>
              <a:t> </a:t>
            </a:r>
            <a:r>
              <a:rPr lang="en-GB" sz="2000" dirty="0" err="1"/>
              <a:t>znanstvenih</a:t>
            </a:r>
            <a:r>
              <a:rPr lang="en-GB" sz="2000" dirty="0"/>
              <a:t> </a:t>
            </a:r>
            <a:r>
              <a:rPr lang="en-GB" sz="2000" dirty="0" err="1"/>
              <a:t>istraživanja</a:t>
            </a:r>
            <a:r>
              <a:rPr lang="en-GB" sz="2000" dirty="0"/>
              <a:t> (</a:t>
            </a:r>
            <a:r>
              <a:rPr lang="en-GB" sz="2000" dirty="0" err="1"/>
              <a:t>koordinator</a:t>
            </a:r>
            <a:r>
              <a:rPr lang="en-GB" sz="2000" dirty="0"/>
              <a:t> </a:t>
            </a:r>
            <a:r>
              <a:rPr lang="en-GB" sz="2000" dirty="0" err="1"/>
              <a:t>grupe</a:t>
            </a:r>
            <a:r>
              <a:rPr lang="en-GB" sz="2000" dirty="0"/>
              <a:t>: </a:t>
            </a:r>
            <a:r>
              <a:rPr lang="en-GB" sz="2000" dirty="0" err="1"/>
              <a:t>dr.</a:t>
            </a:r>
            <a:r>
              <a:rPr lang="en-GB" sz="2000" dirty="0"/>
              <a:t> sc. </a:t>
            </a:r>
            <a:r>
              <a:rPr lang="en-GB" sz="2000" dirty="0" err="1"/>
              <a:t>Bojan</a:t>
            </a:r>
            <a:r>
              <a:rPr lang="en-GB" sz="2000" dirty="0"/>
              <a:t> </a:t>
            </a:r>
            <a:r>
              <a:rPr lang="en-GB" sz="2000" dirty="0" err="1"/>
              <a:t>Macan</a:t>
            </a:r>
            <a:r>
              <a:rPr lang="en-GB" sz="2000" dirty="0"/>
              <a:t>)</a:t>
            </a:r>
          </a:p>
          <a:p>
            <a:pPr marL="600068" lvl="1" indent="-342900"/>
            <a:r>
              <a:rPr lang="hr-HR" sz="2000" dirty="0"/>
              <a:t>i</a:t>
            </a:r>
            <a:r>
              <a:rPr lang="en-GB" sz="2000" dirty="0" err="1"/>
              <a:t>straživačke</a:t>
            </a:r>
            <a:r>
              <a:rPr lang="en-GB" sz="2000" dirty="0"/>
              <a:t> </a:t>
            </a:r>
            <a:r>
              <a:rPr lang="en-GB" sz="2000" dirty="0" err="1"/>
              <a:t>infrastrukture</a:t>
            </a:r>
            <a:r>
              <a:rPr lang="en-GB" sz="2000" dirty="0"/>
              <a:t> </a:t>
            </a:r>
            <a:r>
              <a:rPr lang="en-GB" sz="2000" dirty="0" err="1"/>
              <a:t>i</a:t>
            </a:r>
            <a:r>
              <a:rPr lang="en-GB" sz="2000" dirty="0"/>
              <a:t> e-</a:t>
            </a:r>
            <a:r>
              <a:rPr lang="en-GB" sz="2000" dirty="0" err="1"/>
              <a:t>infrastruktura</a:t>
            </a:r>
            <a:r>
              <a:rPr lang="en-GB" sz="2000" dirty="0"/>
              <a:t> za </a:t>
            </a:r>
            <a:r>
              <a:rPr lang="en-GB" sz="2000" dirty="0" err="1"/>
              <a:t>otvorenu</a:t>
            </a:r>
            <a:r>
              <a:rPr lang="en-GB" sz="2000" dirty="0"/>
              <a:t> </a:t>
            </a:r>
            <a:r>
              <a:rPr lang="en-GB" sz="2000" dirty="0" err="1"/>
              <a:t>znanost</a:t>
            </a:r>
            <a:r>
              <a:rPr lang="en-GB" sz="2000" dirty="0"/>
              <a:t> (</a:t>
            </a:r>
            <a:r>
              <a:rPr lang="en-GB" sz="2000" dirty="0" err="1"/>
              <a:t>koordinator</a:t>
            </a:r>
            <a:r>
              <a:rPr lang="en-GB" sz="2000" dirty="0"/>
              <a:t> </a:t>
            </a:r>
            <a:r>
              <a:rPr lang="en-GB" sz="2000" dirty="0" err="1"/>
              <a:t>grupe</a:t>
            </a:r>
            <a:r>
              <a:rPr lang="en-GB" sz="2000" dirty="0"/>
              <a:t>: </a:t>
            </a:r>
            <a:r>
              <a:rPr lang="en-GB" sz="2000" dirty="0" err="1"/>
              <a:t>dr.</a:t>
            </a:r>
            <a:r>
              <a:rPr lang="en-GB" sz="2000" dirty="0"/>
              <a:t> sc. Zoran </a:t>
            </a:r>
            <a:r>
              <a:rPr lang="en-GB" sz="2000" dirty="0" err="1"/>
              <a:t>Bekić</a:t>
            </a:r>
            <a:r>
              <a:rPr lang="en-GB" sz="2000" dirty="0"/>
              <a:t>)</a:t>
            </a:r>
            <a:endParaRPr lang="hr-HR" sz="2000" dirty="0"/>
          </a:p>
          <a:p>
            <a:r>
              <a:rPr lang="en-GB" sz="2400" dirty="0" err="1"/>
              <a:t>unutar</a:t>
            </a:r>
            <a:r>
              <a:rPr lang="en-GB" sz="2400" dirty="0"/>
              <a:t> </a:t>
            </a:r>
            <a:r>
              <a:rPr lang="en-GB" sz="2400" dirty="0" err="1"/>
              <a:t>svakog</a:t>
            </a:r>
            <a:r>
              <a:rPr lang="en-GB" sz="2400" dirty="0"/>
              <a:t> </a:t>
            </a:r>
            <a:r>
              <a:rPr lang="en-GB" sz="2400" dirty="0" err="1"/>
              <a:t>poglavlja</a:t>
            </a:r>
            <a:r>
              <a:rPr lang="en-GB" sz="2400" dirty="0"/>
              <a:t> </a:t>
            </a:r>
            <a:r>
              <a:rPr lang="en-GB" sz="2400" dirty="0" err="1"/>
              <a:t>podjela</a:t>
            </a:r>
            <a:r>
              <a:rPr lang="en-GB" sz="2400" dirty="0"/>
              <a:t> </a:t>
            </a:r>
            <a:r>
              <a:rPr lang="en-GB" sz="2400" dirty="0" err="1"/>
              <a:t>na</a:t>
            </a:r>
            <a:r>
              <a:rPr lang="en-GB" sz="2400" dirty="0"/>
              <a:t> </a:t>
            </a:r>
            <a:r>
              <a:rPr lang="en-GB" sz="2400" dirty="0" err="1"/>
              <a:t>potpoglavlja</a:t>
            </a:r>
            <a:r>
              <a:rPr lang="en-GB" sz="2400" dirty="0"/>
              <a:t>, </a:t>
            </a:r>
            <a:r>
              <a:rPr lang="en-GB" sz="2400" dirty="0" err="1"/>
              <a:t>dio</a:t>
            </a:r>
            <a:r>
              <a:rPr lang="en-GB" sz="2400" dirty="0"/>
              <a:t> u </a:t>
            </a:r>
            <a:r>
              <a:rPr lang="en-GB" sz="2400" dirty="0" err="1"/>
              <a:t>kojem</a:t>
            </a:r>
            <a:r>
              <a:rPr lang="en-GB" sz="2400" dirty="0"/>
              <a:t> je </a:t>
            </a:r>
            <a:r>
              <a:rPr lang="en-GB" sz="2400" dirty="0" err="1"/>
              <a:t>definirana</a:t>
            </a:r>
            <a:r>
              <a:rPr lang="en-GB" sz="2400" dirty="0"/>
              <a:t> </a:t>
            </a:r>
            <a:r>
              <a:rPr lang="en-GB" sz="2400" dirty="0" err="1"/>
              <a:t>politika</a:t>
            </a:r>
            <a:r>
              <a:rPr lang="en-GB" sz="2400" dirty="0"/>
              <a:t>, </a:t>
            </a:r>
            <a:r>
              <a:rPr lang="en-GB" sz="2400" dirty="0" err="1"/>
              <a:t>ciljevi</a:t>
            </a:r>
            <a:r>
              <a:rPr lang="en-GB" sz="2400" dirty="0"/>
              <a:t>, </a:t>
            </a:r>
            <a:r>
              <a:rPr lang="en-GB" sz="2400" dirty="0" err="1"/>
              <a:t>rezultati</a:t>
            </a:r>
            <a:r>
              <a:rPr lang="en-GB" sz="2400" dirty="0"/>
              <a:t> (?) </a:t>
            </a:r>
            <a:r>
              <a:rPr lang="en-GB" sz="2400" dirty="0" err="1"/>
              <a:t>i</a:t>
            </a:r>
            <a:r>
              <a:rPr lang="en-GB" sz="2400" dirty="0"/>
              <a:t> </a:t>
            </a:r>
            <a:r>
              <a:rPr lang="en-GB" sz="2400" dirty="0" err="1"/>
              <a:t>akcije</a:t>
            </a:r>
            <a:endParaRPr lang="en-GB" sz="2400" dirty="0"/>
          </a:p>
          <a:p>
            <a:pPr marL="600068" lvl="1" indent="-3429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0841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9EEED0-03A9-4623-A51B-3F68F7FF0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Izrada prijedloga nacionalnog plana otvorene znanosti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57AAAA-1774-4D28-9CA7-6069E6BA1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kao pridruženi članovi RS pozvani dodatni stručnjaci za pomoć u pisanju pojedinih poglavlja:</a:t>
            </a:r>
          </a:p>
          <a:p>
            <a:pPr marL="600068" lvl="1" indent="-342900"/>
            <a:r>
              <a:rPr lang="hr-HR" sz="2000" dirty="0"/>
              <a:t>dr. </a:t>
            </a:r>
            <a:r>
              <a:rPr lang="hr-HR" sz="2000" dirty="0" err="1"/>
              <a:t>sc</a:t>
            </a:r>
            <a:r>
              <a:rPr lang="hr-HR" sz="2000" dirty="0"/>
              <a:t>. Davor Davidović (infrastruktura)</a:t>
            </a:r>
          </a:p>
          <a:p>
            <a:pPr marL="600068" lvl="1" indent="-342900"/>
            <a:r>
              <a:rPr lang="hr-HR" sz="2000" dirty="0"/>
              <a:t>Marijana Glavica (infrastruktura)</a:t>
            </a:r>
          </a:p>
          <a:p>
            <a:pPr marL="600068" lvl="1" indent="-342900"/>
            <a:r>
              <a:rPr lang="hr-HR" sz="2000" dirty="0"/>
              <a:t>Iva </a:t>
            </a:r>
            <a:r>
              <a:rPr lang="hr-HR" sz="2000" dirty="0" err="1"/>
              <a:t>Melinščak</a:t>
            </a:r>
            <a:r>
              <a:rPr lang="hr-HR" sz="2000" dirty="0"/>
              <a:t> Zlodi (otvoreni pristup)</a:t>
            </a:r>
          </a:p>
          <a:p>
            <a:pPr marL="600068" lvl="1" indent="-342900"/>
            <a:r>
              <a:rPr lang="hr-HR" sz="2000" dirty="0"/>
              <a:t>Slaven Mihaljević (otvorena znanost i infrastruktura)</a:t>
            </a:r>
          </a:p>
          <a:p>
            <a:r>
              <a:rPr lang="hr-HR" sz="2400" dirty="0"/>
              <a:t>po završetku prvih verzija pojedinih poglavlja kreće se u njihovo ujednačavanje i usuglašavanje oko konačne verzije dokumenta</a:t>
            </a:r>
          </a:p>
        </p:txBody>
      </p:sp>
    </p:spTree>
    <p:extLst>
      <p:ext uri="{BB962C8B-B14F-4D97-AF65-F5344CB8AC3E}">
        <p14:creationId xmlns:p14="http://schemas.microsoft.com/office/powerpoint/2010/main" val="13486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9EEED0-03A9-4623-A51B-3F68F7FF0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200" dirty="0"/>
              <a:t>Izrada predloška politike otvorene znanosti za ustanove iz sustava znanosti i visokog obrazovanja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57AAAA-1774-4D28-9CA7-6069E6BA1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aktivnost kojom će se RS baviti nakon donošenja prijedloga nacionalnog plana otvorene znanosti</a:t>
            </a:r>
          </a:p>
          <a:p>
            <a:r>
              <a:rPr lang="hr-HR" sz="2400" dirty="0" err="1"/>
              <a:t>OpenAIRE</a:t>
            </a:r>
            <a:r>
              <a:rPr lang="hr-HR" sz="2400" dirty="0"/>
              <a:t> je izradio predloške politika otvorene znanosti za znanstvene ustanove i tijela koja financiraju znanost:</a:t>
            </a:r>
          </a:p>
          <a:p>
            <a:pPr marL="600068" lvl="1" indent="-342900"/>
            <a:r>
              <a:rPr lang="en-US" sz="2000" dirty="0"/>
              <a:t>Model Policy on Open Science</a:t>
            </a:r>
            <a:r>
              <a:rPr lang="hr-HR" sz="2000" dirty="0"/>
              <a:t> </a:t>
            </a:r>
            <a:r>
              <a:rPr lang="en-US" sz="2000" dirty="0"/>
              <a:t>for Research Performing </a:t>
            </a:r>
            <a:r>
              <a:rPr lang="en-US" sz="2000" dirty="0" err="1"/>
              <a:t>Organisations</a:t>
            </a:r>
            <a:r>
              <a:rPr lang="en-US" sz="2000" dirty="0"/>
              <a:t> (RPOs)</a:t>
            </a:r>
          </a:p>
          <a:p>
            <a:pPr marL="600068" lvl="1" indent="-342900"/>
            <a:r>
              <a:rPr lang="en-US" sz="2000" dirty="0"/>
              <a:t>Model Policy on Open Science for Research Funding </a:t>
            </a:r>
            <a:r>
              <a:rPr lang="en-US" sz="2000" dirty="0" err="1"/>
              <a:t>Organisations</a:t>
            </a:r>
            <a:r>
              <a:rPr lang="en-US" sz="2000" dirty="0"/>
              <a:t> (RFOs)</a:t>
            </a:r>
            <a:endParaRPr lang="hr-HR" sz="2000" dirty="0"/>
          </a:p>
          <a:p>
            <a:r>
              <a:rPr lang="hr-HR" sz="2400" dirty="0"/>
              <a:t>spomenuti predlošci će poslužiti kao polazišna točka za izradu hrvatskih predložaka politike otvorene znanosti</a:t>
            </a:r>
          </a:p>
        </p:txBody>
      </p:sp>
    </p:spTree>
    <p:extLst>
      <p:ext uri="{BB962C8B-B14F-4D97-AF65-F5344CB8AC3E}">
        <p14:creationId xmlns:p14="http://schemas.microsoft.com/office/powerpoint/2010/main" val="2985756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25318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861</Words>
  <Application>Microsoft Office PowerPoint</Application>
  <PresentationFormat>Widescreen</PresentationFormat>
  <Paragraphs>67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Aktivnosti Radne skupine za izradu prijedloga nacionalnog plana i politika otvorene znanosti HR-OOZ-a</vt:lpstr>
      <vt:lpstr>Formiranje radne skupine</vt:lpstr>
      <vt:lpstr>Očekivani rezultati</vt:lpstr>
      <vt:lpstr>Izrada prijedloga odredbi o otvorenoj znanosti za novi zakon</vt:lpstr>
      <vt:lpstr>Izrada prijedloga nacionalnog plana otvorene znanosti</vt:lpstr>
      <vt:lpstr>Izrada prijedloga nacionalnog plana otvorene znanosti</vt:lpstr>
      <vt:lpstr>Izrada predloška politike otvorene znanosti za ustanove iz sustava znanosti i visokog obrazovanja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Dominik Kenđel</dc:creator>
  <cp:lastModifiedBy>Amira Zubović</cp:lastModifiedBy>
  <cp:revision>87</cp:revision>
  <cp:lastPrinted>2014-06-24T07:01:20Z</cp:lastPrinted>
  <dcterms:created xsi:type="dcterms:W3CDTF">2014-09-19T07:16:42Z</dcterms:created>
  <dcterms:modified xsi:type="dcterms:W3CDTF">2022-04-01T13:09:14Z</dcterms:modified>
</cp:coreProperties>
</file>