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26"/>
  </p:notesMasterIdLst>
  <p:sldIdLst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21" r:id="rId25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7.png"/><Relationship Id="rId1" Type="http://schemas.openxmlformats.org/officeDocument/2006/relationships/theme" Target="../theme/theme3.xml"/><Relationship Id="rId4" Type="http://schemas.openxmlformats.org/officeDocument/2006/relationships/image" Target="../media/image8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8424" y="9004812"/>
            <a:ext cx="685385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n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872" y="8923812"/>
            <a:ext cx="1107980" cy="43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6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rce.unizg.hr/otvoreni-pristup" TargetMode="External"/><Relationship Id="rId7" Type="http://schemas.openxmlformats.org/officeDocument/2006/relationships/hyperlink" Target="http://creativecommons.org/licenses/by-nc-nd/4.0/deed.h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srce.unizg.hr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D2072A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  <a:defRPr sz="1350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25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013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2786" y="4302000"/>
            <a:ext cx="9158997" cy="665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8612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575"/>
              <a:buChar char="•"/>
              <a:defRPr sz="1575"/>
            </a:lvl2pPr>
            <a:lvl3pPr marL="1371600" lvl="2" indent="-3143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25"/>
              <a:buChar char="•"/>
              <a:defRPr sz="1125"/>
            </a:lvl4pPr>
            <a:lvl5pPr marL="2286000" lvl="4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25"/>
              <a:buChar char="•"/>
              <a:defRPr sz="1125"/>
            </a:lvl5pPr>
            <a:lvl6pPr marL="2743200" lvl="5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6pPr>
            <a:lvl7pPr marL="3200400" lvl="6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7pPr>
            <a:lvl8pPr marL="3657600" lvl="7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8pPr>
            <a:lvl9pPr marL="4114800" lvl="8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9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788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675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563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563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>
            <a:spLocks noGrp="1"/>
          </p:cNvSpPr>
          <p:nvPr>
            <p:ph type="pic" idx="2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9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788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675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563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563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 rot="5400000">
            <a:off x="2940249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dt" idx="10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 rot="5400000">
            <a:off x="5350075" y="1467448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 rot="5400000">
            <a:off x="1349575" y="-447077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dt" idx="10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ftr" idx="11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dnji slajd">
  <p:cSld name="Zadnji slajd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25"/>
              <a:buFont typeface="Arial"/>
              <a:buNone/>
              <a:defRPr sz="2025"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  <a:defRPr sz="1350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25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013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0400" y="4302000"/>
            <a:ext cx="9200294" cy="66856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/>
        </p:nvSpPr>
        <p:spPr>
          <a:xfrm>
            <a:off x="5757546" y="3022437"/>
            <a:ext cx="2700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sz="900">
              <a:solidFill>
                <a:srgbClr val="CC3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8546" y="4004788"/>
            <a:ext cx="918000" cy="36275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/>
          <p:nvPr/>
        </p:nvSpPr>
        <p:spPr>
          <a:xfrm>
            <a:off x="2421069" y="3043020"/>
            <a:ext cx="276225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Ovo djelo je dano na korištenje pod licencom Creative Commons </a:t>
            </a:r>
            <a:r>
              <a:rPr lang="hr-HR" sz="9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Imenovanje-Nekomercijalno-Bez prerada</a:t>
            </a:r>
            <a:r>
              <a:rPr lang="hr-HR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4.0 međunarodna. </a:t>
            </a:r>
            <a:endParaRPr sz="900" b="1">
              <a:solidFill>
                <a:srgbClr val="CC3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730" y="3012875"/>
            <a:ext cx="1384975" cy="44861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/>
        </p:nvSpPr>
        <p:spPr>
          <a:xfrm>
            <a:off x="855621" y="3624484"/>
            <a:ext cx="120417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www.srce.unizg.hr</a:t>
            </a:r>
            <a:endParaRPr sz="900" b="1">
              <a:solidFill>
                <a:srgbClr val="CC3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2293288" y="3624485"/>
            <a:ext cx="303159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creativecommons.org/licenses/by-nc-nd/4.0/deed.hr</a:t>
            </a:r>
            <a:endParaRPr sz="900" b="1">
              <a:solidFill>
                <a:srgbClr val="CC3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6047001" y="3591130"/>
            <a:ext cx="212109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www.srce.unizg.hr/otvoreni-pristup</a:t>
            </a:r>
            <a:endParaRPr sz="900" b="1">
              <a:solidFill>
                <a:srgbClr val="CC3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4" descr="http://mirrors.creativecommons.org/presskit/buttons/88x31/png/by-nc-nd.png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46066" y="4043546"/>
            <a:ext cx="926042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3249" y="4786072"/>
            <a:ext cx="988250" cy="263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50" i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75"/>
              <a:buFont typeface="Arial"/>
              <a:buNone/>
              <a:defRPr sz="3375"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  <a:defRPr sz="1350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25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013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75"/>
              <a:buFont typeface="Arial"/>
              <a:buNone/>
              <a:defRPr sz="33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25"/>
              <a:buNone/>
              <a:defRPr sz="112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013"/>
              <a:buNone/>
              <a:defRPr sz="101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9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9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25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013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9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3"/>
          </p:nvPr>
        </p:nvSpPr>
        <p:spPr>
          <a:xfrm>
            <a:off x="4629154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25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013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9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4"/>
          </p:nvPr>
        </p:nvSpPr>
        <p:spPr>
          <a:xfrm>
            <a:off x="4629154" y="1878807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25"/>
              <a:buFont typeface="Arial"/>
              <a:buNone/>
              <a:defRPr sz="2025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432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CC3C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003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C3C00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C3C00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C3C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863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C3C00"/>
              </a:buClr>
              <a:buSzPts val="788"/>
              <a:buFont typeface="Arial"/>
              <a:buChar char="•"/>
              <a:defRPr sz="7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25"/>
              <a:buFont typeface="Arial"/>
              <a:buNone/>
              <a:defRPr sz="2025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432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C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003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863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Pts val="788"/>
              <a:buFont typeface="Arial"/>
              <a:buChar char="•"/>
              <a:defRPr sz="7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40400" y="4302000"/>
            <a:ext cx="9200294" cy="668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43249" y="4786072"/>
            <a:ext cx="988250" cy="2635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jupyter.cro-ngi.h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hr-HR" dirty="0" smtClean="0"/>
              <a:t>Zahtjevno </a:t>
            </a:r>
            <a:r>
              <a:rPr lang="hr-HR" dirty="0"/>
              <a:t>računarstvo u oblaku HTC </a:t>
            </a:r>
            <a:r>
              <a:rPr lang="hr-HR" dirty="0" err="1"/>
              <a:t>Cloud</a:t>
            </a:r>
            <a:endParaRPr dirty="0"/>
          </a:p>
        </p:txBody>
      </p:sp>
      <p:sp>
        <p:nvSpPr>
          <p:cNvPr id="2" name="Pravokutnik 1"/>
          <p:cNvSpPr/>
          <p:nvPr/>
        </p:nvSpPr>
        <p:spPr>
          <a:xfrm>
            <a:off x="241611" y="4324793"/>
            <a:ext cx="64788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lt1"/>
                </a:solidFill>
              </a:rPr>
              <a:t>Martin Belavić, Sveučilište u Zagrebu, Sveučilišni računski centar (Srce)</a:t>
            </a:r>
            <a:endParaRPr lang="en-US" dirty="0"/>
          </a:p>
        </p:txBody>
      </p:sp>
      <p:sp>
        <p:nvSpPr>
          <p:cNvPr id="3" name="Pravokutnik 2"/>
          <p:cNvSpPr/>
          <p:nvPr/>
        </p:nvSpPr>
        <p:spPr>
          <a:xfrm>
            <a:off x="122664" y="167741"/>
            <a:ext cx="4572000" cy="6740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ct val="100000"/>
            </a:pPr>
            <a:r>
              <a:rPr lang="hr-HR" b="1" dirty="0">
                <a:solidFill>
                  <a:schemeClr val="lt1"/>
                </a:solidFill>
              </a:rPr>
              <a:t>NI4OS-Europe edukacija za istraživačku zajednicu:</a:t>
            </a:r>
            <a:endParaRPr lang="hr-HR" dirty="0"/>
          </a:p>
          <a:p>
            <a:pPr lvl="0">
              <a:lnSpc>
                <a:spcPct val="90000"/>
              </a:lnSpc>
              <a:buClr>
                <a:schemeClr val="lt1"/>
              </a:buClr>
              <a:buSzPct val="100000"/>
            </a:pPr>
            <a:r>
              <a:rPr lang="hr-HR" b="1" dirty="0">
                <a:solidFill>
                  <a:schemeClr val="lt1"/>
                </a:solidFill>
              </a:rPr>
              <a:t>E-Infrastruktura u životnom ciklusu podataka </a:t>
            </a:r>
            <a:r>
              <a:rPr lang="hr-HR" dirty="0">
                <a:solidFill>
                  <a:schemeClr val="lt1"/>
                </a:solidFill>
              </a:rPr>
              <a:t>(National </a:t>
            </a:r>
            <a:r>
              <a:rPr lang="hr-HR" dirty="0" err="1">
                <a:solidFill>
                  <a:schemeClr val="lt1"/>
                </a:solidFill>
              </a:rPr>
              <a:t>End-User</a:t>
            </a:r>
            <a:r>
              <a:rPr lang="hr-HR" dirty="0">
                <a:solidFill>
                  <a:schemeClr val="lt1"/>
                </a:solidFill>
              </a:rPr>
              <a:t> NI4OS Training)</a:t>
            </a:r>
            <a:endParaRPr lang="hr-HR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1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hr-HR"/>
              <a:t>Pokretanje virtualnog poslužitelja</a:t>
            </a:r>
            <a:endParaRPr/>
          </a:p>
        </p:txBody>
      </p:sp>
      <p:sp>
        <p:nvSpPr>
          <p:cNvPr id="465" name="Google Shape;465;p51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28585" lvl="0" indent="-1285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hr-HR" dirty="0"/>
              <a:t>Izvor pokretanja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/>
              <a:t>s</a:t>
            </a:r>
            <a:r>
              <a:rPr lang="hr-HR" dirty="0" smtClean="0"/>
              <a:t>lika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 err="1"/>
              <a:t>s</a:t>
            </a:r>
            <a:r>
              <a:rPr lang="hr-HR" dirty="0" err="1" smtClean="0"/>
              <a:t>napshoot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 err="1"/>
              <a:t>v</a:t>
            </a:r>
            <a:r>
              <a:rPr lang="hr-HR" dirty="0" err="1" smtClean="0"/>
              <a:t>olume</a:t>
            </a:r>
            <a:endParaRPr dirty="0"/>
          </a:p>
          <a:p>
            <a:pPr marL="128585" lvl="0" indent="-12858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00"/>
              <a:buChar char="•"/>
            </a:pPr>
            <a:r>
              <a:rPr lang="hr-HR" dirty="0"/>
              <a:t>Diskovni prostor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/>
              <a:t>t</a:t>
            </a:r>
            <a:r>
              <a:rPr lang="hr-HR" dirty="0" smtClean="0"/>
              <a:t>rajni </a:t>
            </a:r>
            <a:r>
              <a:rPr lang="hr-HR" dirty="0"/>
              <a:t>(</a:t>
            </a:r>
            <a:r>
              <a:rPr lang="hr-HR" dirty="0" err="1"/>
              <a:t>Permanent</a:t>
            </a:r>
            <a:r>
              <a:rPr lang="hr-HR" dirty="0"/>
              <a:t>)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 smtClean="0"/>
              <a:t>privremeni </a:t>
            </a:r>
            <a:r>
              <a:rPr lang="hr-HR" dirty="0"/>
              <a:t>(</a:t>
            </a:r>
            <a:r>
              <a:rPr lang="hr-HR" dirty="0" err="1"/>
              <a:t>Ephemeral</a:t>
            </a:r>
            <a:r>
              <a:rPr lang="hr-HR" dirty="0"/>
              <a:t>)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/>
              <a:t>v</a:t>
            </a:r>
            <a:r>
              <a:rPr lang="hr-HR" dirty="0" smtClean="0"/>
              <a:t>eličina</a:t>
            </a:r>
            <a:endParaRPr dirty="0"/>
          </a:p>
          <a:p>
            <a:pPr marL="128585" lvl="0" indent="-12858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00"/>
              <a:buChar char="•"/>
            </a:pPr>
            <a:r>
              <a:rPr lang="hr-HR" dirty="0"/>
              <a:t>Dostupne slike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 err="1"/>
              <a:t>CentOS</a:t>
            </a:r>
            <a:r>
              <a:rPr lang="hr-HR" dirty="0"/>
              <a:t> (6, 7, 8, </a:t>
            </a:r>
            <a:r>
              <a:rPr lang="hr-HR" dirty="0" err="1"/>
              <a:t>Stream</a:t>
            </a:r>
            <a:r>
              <a:rPr lang="hr-HR" dirty="0"/>
              <a:t>)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 err="1"/>
              <a:t>Debian</a:t>
            </a:r>
            <a:r>
              <a:rPr lang="hr-HR" dirty="0"/>
              <a:t> (8, 9, 10)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 err="1"/>
              <a:t>Ubuntu</a:t>
            </a:r>
            <a:r>
              <a:rPr lang="hr-HR" dirty="0"/>
              <a:t> (14.x, 16.x, 18.x)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/>
              <a:t>Windows 10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 err="1"/>
              <a:t>Cirros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 smtClean="0"/>
              <a:t>R-studio-server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/>
              <a:t>HPC-base</a:t>
            </a:r>
            <a:endParaRPr dirty="0"/>
          </a:p>
          <a:p>
            <a:pPr marL="128585" lvl="0" indent="-4286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</a:pPr>
            <a:endParaRPr dirty="0"/>
          </a:p>
        </p:txBody>
      </p:sp>
      <p:pic>
        <p:nvPicPr>
          <p:cNvPr id="466" name="Google Shape;466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6446" y="1268019"/>
            <a:ext cx="3791925" cy="369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2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hr-HR"/>
              <a:t>Računalni resursi virtualnog poslužitelja</a:t>
            </a:r>
            <a:endParaRPr/>
          </a:p>
        </p:txBody>
      </p:sp>
      <p:sp>
        <p:nvSpPr>
          <p:cNvPr id="472" name="Google Shape;472;p52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8585" lvl="0" indent="-1285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hr-HR"/>
              <a:t>Odabir računalnih resursa </a:t>
            </a:r>
            <a:endParaRPr/>
          </a:p>
          <a:p>
            <a:pPr marL="128585" lvl="0" indent="-12858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00"/>
              <a:buChar char="•"/>
            </a:pPr>
            <a:r>
              <a:rPr lang="hr-HR"/>
              <a:t>Lista računalnih resursa</a:t>
            </a:r>
            <a:endParaRPr/>
          </a:p>
          <a:p>
            <a:pPr marL="128585" lvl="0" indent="-12858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00"/>
              <a:buChar char="•"/>
            </a:pPr>
            <a:r>
              <a:rPr lang="hr-HR"/>
              <a:t>Windows 10</a:t>
            </a:r>
            <a:endParaRPr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/>
              <a:t>m1.small</a:t>
            </a:r>
            <a:endParaRPr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/>
              <a:t>m1.medium</a:t>
            </a:r>
            <a:endParaRPr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/>
              <a:t>m1.xlarg.4socket</a:t>
            </a:r>
            <a:endParaRPr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/>
              <a:t>m1.xlargemem.4socket</a:t>
            </a:r>
            <a:endParaRPr/>
          </a:p>
          <a:p>
            <a:pPr marL="128585" lvl="0" indent="-4286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pic>
        <p:nvPicPr>
          <p:cNvPr id="473" name="Google Shape;473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2518" y="1268019"/>
            <a:ext cx="3568475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3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hr-HR"/>
              <a:t>Mreža vitualnog poslužitelja</a:t>
            </a:r>
            <a:endParaRPr/>
          </a:p>
        </p:txBody>
      </p:sp>
      <p:sp>
        <p:nvSpPr>
          <p:cNvPr id="479" name="Google Shape;479;p53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8585" lvl="0" indent="-1285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hr-HR" dirty="0" smtClean="0"/>
              <a:t>Jedno </a:t>
            </a:r>
            <a:r>
              <a:rPr lang="hr-HR" dirty="0"/>
              <a:t>ili više mrežnih sučelja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 err="1"/>
              <a:t>crongi-public</a:t>
            </a:r>
            <a:r>
              <a:rPr lang="hr-HR" dirty="0"/>
              <a:t> - javna mreža</a:t>
            </a:r>
            <a:endParaRPr dirty="0"/>
          </a:p>
          <a:p>
            <a:pPr marL="842953" lvl="2" indent="-128585">
              <a:buSzPts val="1100"/>
            </a:pPr>
            <a:r>
              <a:rPr lang="hr-HR" dirty="0"/>
              <a:t>ograničen broj adresa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 err="1"/>
              <a:t>crongi-private</a:t>
            </a:r>
            <a:r>
              <a:rPr lang="hr-HR" dirty="0"/>
              <a:t> - privatna mreža</a:t>
            </a:r>
            <a:endParaRPr dirty="0"/>
          </a:p>
          <a:p>
            <a:pPr marL="842953" lvl="2" indent="-128585">
              <a:buSzPts val="1100"/>
            </a:pPr>
            <a:r>
              <a:rPr lang="hr-HR" dirty="0"/>
              <a:t>dostupan veći broj adresa</a:t>
            </a:r>
            <a:endParaRPr dirty="0"/>
          </a:p>
          <a:p>
            <a:pPr marL="128585" lvl="0" indent="-4286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</a:pPr>
            <a:endParaRPr dirty="0"/>
          </a:p>
        </p:txBody>
      </p:sp>
      <p:pic>
        <p:nvPicPr>
          <p:cNvPr id="480" name="Google Shape;480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3850" y="1369219"/>
            <a:ext cx="3491650" cy="28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4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hr-HR"/>
              <a:t>SSH ključ ili lozinka</a:t>
            </a:r>
            <a:endParaRPr/>
          </a:p>
        </p:txBody>
      </p:sp>
      <p:sp>
        <p:nvSpPr>
          <p:cNvPr id="486" name="Google Shape;486;p54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8585" lvl="0" indent="-1285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hr-HR"/>
              <a:t>Odabir SSH ključa (Linux)</a:t>
            </a:r>
            <a:endParaRPr/>
          </a:p>
          <a:p>
            <a:pPr marL="128585" lvl="0" indent="-12858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00"/>
              <a:buChar char="•"/>
            </a:pPr>
            <a:r>
              <a:rPr lang="hr-HR"/>
              <a:t>Odabir lozinke (Windows 10)</a:t>
            </a:r>
            <a:endParaRPr/>
          </a:p>
          <a:p>
            <a:pPr marL="128585" lvl="0" indent="-4286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pic>
        <p:nvPicPr>
          <p:cNvPr id="487" name="Google Shape;487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8603" y="2161071"/>
            <a:ext cx="2827101" cy="253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4753" y="1369219"/>
            <a:ext cx="3664651" cy="208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5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hr-HR"/>
              <a:t>Pristup virtualnom poslužitelju</a:t>
            </a:r>
            <a:endParaRPr/>
          </a:p>
        </p:txBody>
      </p:sp>
      <p:sp>
        <p:nvSpPr>
          <p:cNvPr id="494" name="Google Shape;494;p55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8585" lvl="0" indent="-1285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hr-HR"/>
              <a:t>Linux</a:t>
            </a:r>
            <a:endParaRPr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/>
              <a:t>user - centos, debian, ubuntu, cirros...</a:t>
            </a:r>
            <a:endParaRPr/>
          </a:p>
          <a:p>
            <a:pPr marL="128585" lvl="0" indent="-4286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sp>
        <p:nvSpPr>
          <p:cNvPr id="495" name="Google Shape;495;p55"/>
          <p:cNvSpPr txBox="1"/>
          <p:nvPr/>
        </p:nvSpPr>
        <p:spPr>
          <a:xfrm>
            <a:off x="822353" y="1937900"/>
            <a:ext cx="5460900" cy="300000"/>
          </a:xfrm>
          <a:prstGeom prst="rect">
            <a:avLst/>
          </a:prstGeom>
          <a:solidFill>
            <a:srgbClr val="9CC2E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hr-HR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 ssh -i /put/do/</a:t>
            </a:r>
            <a:r>
              <a:rPr lang="hr-H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ljuca.pem centos@31.147.202.171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300" y="2490275"/>
            <a:ext cx="4828024" cy="18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6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hr-HR"/>
              <a:t>Pristup virtualnom poslužitelju</a:t>
            </a:r>
            <a:endParaRPr/>
          </a:p>
        </p:txBody>
      </p:sp>
      <p:sp>
        <p:nvSpPr>
          <p:cNvPr id="502" name="Google Shape;502;p56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8585" lvl="0" indent="-1285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hr-HR"/>
              <a:t>Windows</a:t>
            </a:r>
            <a:endParaRPr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/>
              <a:t>PuTTy Key Generator - konverzija .pem u .ppk format</a:t>
            </a:r>
            <a:endParaRPr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/>
              <a:t>PuTTy - ssh</a:t>
            </a:r>
            <a:endParaRPr/>
          </a:p>
          <a:p>
            <a:pPr marL="128585" lvl="0" indent="-4286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pic>
        <p:nvPicPr>
          <p:cNvPr id="503" name="Google Shape;503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1" y="2203903"/>
            <a:ext cx="2147250" cy="21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1026" y="2198165"/>
            <a:ext cx="2147249" cy="211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8276" y="2198153"/>
            <a:ext cx="2269349" cy="22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7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hr-HR"/>
              <a:t>Pristup virtualnom poslužitelju</a:t>
            </a:r>
            <a:endParaRPr/>
          </a:p>
        </p:txBody>
      </p:sp>
      <p:sp>
        <p:nvSpPr>
          <p:cNvPr id="511" name="Google Shape;511;p57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8585" lvl="0" indent="-1285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hr-HR"/>
              <a:t>Windows</a:t>
            </a:r>
            <a:endParaRPr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/>
              <a:t>PuTTy Key Generator - konverzija .pem u .ppk format</a:t>
            </a:r>
            <a:endParaRPr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/>
              <a:t>PuTTy - ssh</a:t>
            </a:r>
            <a:endParaRPr/>
          </a:p>
          <a:p>
            <a:pPr marL="128585" lvl="0" indent="-4286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pic>
        <p:nvPicPr>
          <p:cNvPr id="512" name="Google Shape;51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1" y="2203903"/>
            <a:ext cx="2147250" cy="21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1026" y="2198165"/>
            <a:ext cx="2147249" cy="211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8276" y="2198153"/>
            <a:ext cx="2269349" cy="22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5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97639" y="2562235"/>
            <a:ext cx="4695311" cy="22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8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hr-HR"/>
              <a:t>Pristup virtualnom poslužitelju</a:t>
            </a:r>
            <a:endParaRPr/>
          </a:p>
        </p:txBody>
      </p:sp>
      <p:sp>
        <p:nvSpPr>
          <p:cNvPr id="521" name="Google Shape;521;p58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8585" lvl="0" indent="-1285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hr-HR" dirty="0"/>
              <a:t>Virtualni poslužitelj - Windows 10</a:t>
            </a:r>
            <a:endParaRPr dirty="0"/>
          </a:p>
        </p:txBody>
      </p:sp>
      <p:pic>
        <p:nvPicPr>
          <p:cNvPr id="522" name="Google Shape;522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5233" y="1576410"/>
            <a:ext cx="2446397" cy="2849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12" y="1814229"/>
            <a:ext cx="4585360" cy="27124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9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hr-HR"/>
              <a:t>Openstack CLI</a:t>
            </a:r>
            <a:endParaRPr/>
          </a:p>
        </p:txBody>
      </p:sp>
      <p:sp>
        <p:nvSpPr>
          <p:cNvPr id="528" name="Google Shape;528;p59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8585" lvl="0" indent="-1285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hr-HR" dirty="0" err="1"/>
              <a:t>Application</a:t>
            </a:r>
            <a:r>
              <a:rPr lang="hr-HR" dirty="0"/>
              <a:t> </a:t>
            </a:r>
            <a:r>
              <a:rPr lang="hr-HR" dirty="0" err="1"/>
              <a:t>Credential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/>
              <a:t>p</a:t>
            </a:r>
            <a:r>
              <a:rPr lang="hr-HR" dirty="0" smtClean="0"/>
              <a:t>reuzimanje </a:t>
            </a:r>
            <a:r>
              <a:rPr lang="hr-HR" dirty="0" err="1"/>
              <a:t>openrc</a:t>
            </a:r>
            <a:r>
              <a:rPr lang="hr-HR" dirty="0"/>
              <a:t> datoteke</a:t>
            </a:r>
            <a:endParaRPr dirty="0"/>
          </a:p>
          <a:p>
            <a:pPr marL="128585" lvl="0" indent="-4286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</a:pPr>
            <a:endParaRPr dirty="0"/>
          </a:p>
        </p:txBody>
      </p:sp>
      <p:pic>
        <p:nvPicPr>
          <p:cNvPr id="529" name="Google Shape;52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788" y="1943583"/>
            <a:ext cx="4555599" cy="24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5292" y="814934"/>
            <a:ext cx="2745300" cy="31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0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hr-HR"/>
              <a:t>Openstack CLI</a:t>
            </a:r>
            <a:endParaRPr/>
          </a:p>
        </p:txBody>
      </p:sp>
      <p:sp>
        <p:nvSpPr>
          <p:cNvPr id="536" name="Google Shape;536;p60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8585" lvl="0" indent="-1285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hr-HR"/>
              <a:t>Python paket</a:t>
            </a:r>
            <a:endParaRPr/>
          </a:p>
          <a:p>
            <a:pPr marL="128585" lvl="0" indent="-4286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</a:pPr>
            <a:endParaRPr/>
          </a:p>
          <a:p>
            <a:pPr marL="128585" lvl="0" indent="-4286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</a:pPr>
            <a:endParaRPr/>
          </a:p>
          <a:p>
            <a:pPr marL="128585" lvl="0" indent="-12858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00"/>
              <a:buChar char="•"/>
            </a:pPr>
            <a:r>
              <a:rPr lang="hr-HR"/>
              <a:t>Openstack naredbe</a:t>
            </a:r>
            <a:endParaRPr/>
          </a:p>
          <a:p>
            <a:pPr marL="128585" lvl="0" indent="-4286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sp>
        <p:nvSpPr>
          <p:cNvPr id="537" name="Google Shape;537;p60"/>
          <p:cNvSpPr txBox="1"/>
          <p:nvPr/>
        </p:nvSpPr>
        <p:spPr>
          <a:xfrm>
            <a:off x="628651" y="1783984"/>
            <a:ext cx="5460900" cy="300000"/>
          </a:xfrm>
          <a:prstGeom prst="rect">
            <a:avLst/>
          </a:prstGeom>
          <a:solidFill>
            <a:srgbClr val="9CC2E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hr-HR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 pip install python-openstackclient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60"/>
          <p:cNvSpPr txBox="1"/>
          <p:nvPr/>
        </p:nvSpPr>
        <p:spPr>
          <a:xfrm>
            <a:off x="628651" y="2498748"/>
            <a:ext cx="5460900" cy="1336200"/>
          </a:xfrm>
          <a:prstGeom prst="rect">
            <a:avLst/>
          </a:prstGeom>
          <a:solidFill>
            <a:srgbClr val="9CC2E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hr-HR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 source ./app-cred-srceDemo-openrc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hr-HR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 openstack server create --image centos-7 --flavor m1.small  --key-name test  --network crongi-public srceDemo2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r-HR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 openstack server show srceDemo2 | grep addresses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r-HR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addresses                   | crongi-public=31.147.202.165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lang="hr-HR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 ssh -i /put/do/imeKljuca.pem centos@31.147.202.165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60"/>
          <p:cNvSpPr txBox="1"/>
          <p:nvPr/>
        </p:nvSpPr>
        <p:spPr>
          <a:xfrm>
            <a:off x="628651" y="3937405"/>
            <a:ext cx="5460900" cy="902700"/>
          </a:xfrm>
          <a:prstGeom prst="rect">
            <a:avLst/>
          </a:prstGeom>
          <a:solidFill>
            <a:srgbClr val="9CC2E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hr-HR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 openstack server list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hr-HR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 openstack image list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hr-HR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 openstack flavor list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lang="hr-HR"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 openstack network list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3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hr-HR" dirty="0" smtClean="0"/>
              <a:t>Zahtjevno </a:t>
            </a:r>
            <a:r>
              <a:rPr lang="hr-HR" dirty="0"/>
              <a:t>računarstvo</a:t>
            </a:r>
            <a:endParaRPr dirty="0"/>
          </a:p>
        </p:txBody>
      </p:sp>
      <p:sp>
        <p:nvSpPr>
          <p:cNvPr id="404" name="Google Shape;404;p43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8585" lvl="0" indent="-1285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hr-HR" dirty="0"/>
              <a:t>Računarstvo visokih performansi - </a:t>
            </a:r>
            <a:r>
              <a:rPr lang="hr-HR" dirty="0" err="1"/>
              <a:t>High</a:t>
            </a:r>
            <a:r>
              <a:rPr lang="hr-HR" dirty="0"/>
              <a:t> </a:t>
            </a:r>
            <a:r>
              <a:rPr lang="hr-HR" dirty="0" err="1"/>
              <a:t>Performance</a:t>
            </a:r>
            <a:r>
              <a:rPr lang="hr-HR" dirty="0"/>
              <a:t> </a:t>
            </a:r>
            <a:r>
              <a:rPr lang="hr-HR" dirty="0" err="1"/>
              <a:t>Computing</a:t>
            </a:r>
            <a:r>
              <a:rPr lang="hr-HR" dirty="0"/>
              <a:t> HPC</a:t>
            </a:r>
            <a:endParaRPr dirty="0"/>
          </a:p>
          <a:p>
            <a:pPr marL="385753" lvl="1" indent="-12858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/>
              <a:t>r</a:t>
            </a:r>
            <a:r>
              <a:rPr lang="hr-HR" dirty="0" smtClean="0"/>
              <a:t>ačunalni </a:t>
            </a:r>
            <a:r>
              <a:rPr lang="hr-HR" dirty="0" err="1"/>
              <a:t>klaster</a:t>
            </a:r>
            <a:r>
              <a:rPr lang="hr-HR" dirty="0"/>
              <a:t> </a:t>
            </a:r>
            <a:r>
              <a:rPr lang="hr-HR" dirty="0" err="1"/>
              <a:t>Isabella</a:t>
            </a:r>
            <a:endParaRPr dirty="0"/>
          </a:p>
          <a:p>
            <a:pPr marL="128585" lvl="0" indent="-12858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00"/>
              <a:buChar char="•"/>
            </a:pPr>
            <a:r>
              <a:rPr lang="hr-HR" dirty="0"/>
              <a:t>Računarstvo u oblaku - </a:t>
            </a:r>
            <a:r>
              <a:rPr lang="hr-HR" dirty="0" err="1"/>
              <a:t>Cloud</a:t>
            </a:r>
            <a:r>
              <a:rPr lang="hr-HR" dirty="0"/>
              <a:t> </a:t>
            </a:r>
            <a:r>
              <a:rPr lang="hr-HR" dirty="0" err="1"/>
              <a:t>Computing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/>
              <a:t>HTC </a:t>
            </a:r>
            <a:r>
              <a:rPr lang="hr-HR" dirty="0" err="1"/>
              <a:t>Cloud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 smtClean="0"/>
              <a:t>skup resursa </a:t>
            </a:r>
            <a:r>
              <a:rPr lang="hr-HR" dirty="0"/>
              <a:t>i usluga dostupni na zahtjev korisnika putem internetske infrastrukture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/>
              <a:t>p</a:t>
            </a:r>
            <a:r>
              <a:rPr lang="hr-HR" dirty="0" smtClean="0"/>
              <a:t>okretanje </a:t>
            </a:r>
            <a:r>
              <a:rPr lang="hr-HR" dirty="0"/>
              <a:t>i upravljanje virtualnim poslužiteljima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/>
              <a:t>n</a:t>
            </a:r>
            <a:r>
              <a:rPr lang="hr-HR" dirty="0" smtClean="0"/>
              <a:t>adogradnja </a:t>
            </a:r>
            <a:r>
              <a:rPr lang="hr-HR" dirty="0"/>
              <a:t>i sigurnost (</a:t>
            </a:r>
            <a:r>
              <a:rPr lang="hr-HR" dirty="0" err="1"/>
              <a:t>root</a:t>
            </a:r>
            <a:r>
              <a:rPr lang="hr-HR" dirty="0"/>
              <a:t>)</a:t>
            </a:r>
            <a:endParaRPr dirty="0"/>
          </a:p>
          <a:p>
            <a:pPr marL="128585" lvl="0" indent="-4286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1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hr-HR" dirty="0" err="1"/>
              <a:t>JupyterLab</a:t>
            </a:r>
            <a:r>
              <a:rPr lang="hr-HR" dirty="0"/>
              <a:t> servisi</a:t>
            </a:r>
            <a:endParaRPr dirty="0"/>
          </a:p>
        </p:txBody>
      </p:sp>
      <p:sp>
        <p:nvSpPr>
          <p:cNvPr id="545" name="Google Shape;545;p61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4113282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8584" lvl="0" indent="-12858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00"/>
              <a:buChar char="•"/>
            </a:pPr>
            <a:r>
              <a:rPr lang="hr-HR" dirty="0" smtClean="0"/>
              <a:t>Razvojno okruženje</a:t>
            </a:r>
          </a:p>
          <a:p>
            <a:pPr marL="585784" lvl="1" indent="-128584">
              <a:spcBef>
                <a:spcPts val="0"/>
              </a:spcBef>
              <a:buClr>
                <a:schemeClr val="hlink"/>
              </a:buClr>
              <a:buSzPts val="1300"/>
            </a:pPr>
            <a:r>
              <a:rPr lang="hr-HR" dirty="0"/>
              <a:t>a</a:t>
            </a:r>
            <a:r>
              <a:rPr lang="hr-HR" dirty="0" smtClean="0"/>
              <a:t>naliza</a:t>
            </a:r>
          </a:p>
          <a:p>
            <a:pPr marL="585784" lvl="1" indent="-128584">
              <a:spcBef>
                <a:spcPts val="0"/>
              </a:spcBef>
              <a:buClr>
                <a:schemeClr val="hlink"/>
              </a:buClr>
              <a:buSzPts val="1300"/>
            </a:pPr>
            <a:r>
              <a:rPr lang="hr-HR" dirty="0"/>
              <a:t>o</a:t>
            </a:r>
            <a:r>
              <a:rPr lang="hr-HR" dirty="0" smtClean="0"/>
              <a:t>brada</a:t>
            </a:r>
          </a:p>
          <a:p>
            <a:pPr marL="585784" lvl="1" indent="-128584">
              <a:spcBef>
                <a:spcPts val="0"/>
              </a:spcBef>
              <a:buClr>
                <a:schemeClr val="hlink"/>
              </a:buClr>
              <a:buSzPts val="1300"/>
            </a:pPr>
            <a:r>
              <a:rPr lang="hr-HR" dirty="0" smtClean="0"/>
              <a:t>vizualizacija</a:t>
            </a:r>
          </a:p>
          <a:p>
            <a:pPr marL="128584" lvl="0" indent="-12858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00"/>
              <a:buChar char="•"/>
            </a:pPr>
            <a:r>
              <a:rPr lang="hr-HR" u="sng" dirty="0" smtClean="0">
                <a:solidFill>
                  <a:schemeClr val="hlink"/>
                </a:solidFill>
                <a:hlinkClick r:id="rId3"/>
              </a:rPr>
              <a:t>jupyter.cro-ngi.hr</a:t>
            </a:r>
            <a:endParaRPr dirty="0"/>
          </a:p>
          <a:p>
            <a:pPr marL="385752" lvl="1" indent="-12858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00"/>
              <a:buChar char="•"/>
            </a:pPr>
            <a:r>
              <a:rPr lang="hr-HR" dirty="0" err="1"/>
              <a:t>AAI@EduHR</a:t>
            </a:r>
            <a:endParaRPr dirty="0"/>
          </a:p>
          <a:p>
            <a:pPr marL="128584" lvl="0" indent="-12858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00"/>
              <a:buChar char="•"/>
            </a:pPr>
            <a:r>
              <a:rPr lang="hr-HR" dirty="0" smtClean="0"/>
              <a:t>Grafičko </a:t>
            </a:r>
            <a:r>
              <a:rPr lang="hr-HR" dirty="0"/>
              <a:t>sučelje</a:t>
            </a:r>
            <a:endParaRPr dirty="0"/>
          </a:p>
          <a:p>
            <a:pPr marL="128584" lvl="0" indent="-12858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00"/>
              <a:buChar char="•"/>
            </a:pPr>
            <a:r>
              <a:rPr lang="hr-HR" dirty="0"/>
              <a:t>HTC </a:t>
            </a:r>
            <a:r>
              <a:rPr lang="hr-HR" dirty="0" err="1"/>
              <a:t>Cloud</a:t>
            </a:r>
            <a:r>
              <a:rPr lang="hr-HR" dirty="0"/>
              <a:t> infrastruktura</a:t>
            </a:r>
            <a:endParaRPr dirty="0"/>
          </a:p>
          <a:p>
            <a:pPr marL="385752" lvl="1" indent="-12858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00"/>
              <a:buChar char="•"/>
            </a:pPr>
            <a:r>
              <a:rPr lang="hr-HR" dirty="0" err="1"/>
              <a:t>Default</a:t>
            </a:r>
            <a:r>
              <a:rPr lang="hr-HR" dirty="0"/>
              <a:t> - 1 VCPU, 2 GB, 30 GB</a:t>
            </a:r>
            <a:endParaRPr dirty="0"/>
          </a:p>
          <a:p>
            <a:pPr marL="385752" lvl="1" indent="-12858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00"/>
              <a:buChar char="•"/>
            </a:pPr>
            <a:r>
              <a:rPr lang="hr-HR" dirty="0" err="1"/>
              <a:t>Large</a:t>
            </a:r>
            <a:r>
              <a:rPr lang="hr-HR" dirty="0"/>
              <a:t> - 2 VCPU, </a:t>
            </a:r>
            <a:r>
              <a:rPr lang="hr-HR" dirty="0" smtClean="0"/>
              <a:t>4 </a:t>
            </a:r>
            <a:r>
              <a:rPr lang="hr-HR" dirty="0"/>
              <a:t>GB, 50 GB</a:t>
            </a:r>
            <a:endParaRPr dirty="0"/>
          </a:p>
          <a:p>
            <a:pPr marL="385752" lvl="1" indent="-12858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00"/>
              <a:buChar char="•"/>
            </a:pPr>
            <a:r>
              <a:rPr lang="hr-HR" dirty="0" err="1"/>
              <a:t>XLarge</a:t>
            </a:r>
            <a:r>
              <a:rPr lang="hr-HR" dirty="0"/>
              <a:t> - 4 VCPU, </a:t>
            </a:r>
            <a:r>
              <a:rPr lang="hr-HR" dirty="0" smtClean="0"/>
              <a:t>8 </a:t>
            </a:r>
            <a:r>
              <a:rPr lang="hr-HR" dirty="0"/>
              <a:t>GB, 100 </a:t>
            </a:r>
            <a:r>
              <a:rPr lang="hr-HR" dirty="0" smtClean="0"/>
              <a:t>GB</a:t>
            </a:r>
          </a:p>
          <a:p>
            <a:pPr marL="0" indent="-200032">
              <a:spcBef>
                <a:spcPts val="0"/>
              </a:spcBef>
              <a:buClr>
                <a:schemeClr val="hlink"/>
              </a:buClr>
              <a:buSzPts val="1300"/>
            </a:pPr>
            <a:r>
              <a:rPr lang="hr-HR" dirty="0" smtClean="0"/>
              <a:t>Pristup puhu kroz terminal</a:t>
            </a:r>
          </a:p>
          <a:p>
            <a:pPr marL="257168" lvl="1" indent="0">
              <a:spcBef>
                <a:spcPts val="0"/>
              </a:spcBef>
              <a:buClr>
                <a:schemeClr val="hlink"/>
              </a:buClr>
              <a:buSzPts val="1300"/>
              <a:buNone/>
            </a:pPr>
            <a:endParaRPr dirty="0"/>
          </a:p>
          <a:p>
            <a:pPr marL="128585" lvl="0" indent="-4286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</a:pPr>
            <a:endParaRPr dirty="0"/>
          </a:p>
        </p:txBody>
      </p:sp>
      <p:pic>
        <p:nvPicPr>
          <p:cNvPr id="546" name="Google Shape;546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9139" y="273847"/>
            <a:ext cx="3606450" cy="181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0689" y="2321571"/>
            <a:ext cx="3663350" cy="2618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37;p60"/>
          <p:cNvSpPr txBox="1"/>
          <p:nvPr/>
        </p:nvSpPr>
        <p:spPr>
          <a:xfrm>
            <a:off x="854787" y="3481032"/>
            <a:ext cx="3439766" cy="945193"/>
          </a:xfrm>
          <a:prstGeom prst="rect">
            <a:avLst/>
          </a:prstGeom>
          <a:solidFill>
            <a:srgbClr val="9CC2E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hr-HR" sz="13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 </a:t>
            </a:r>
            <a:r>
              <a:rPr lang="hr-HR" sz="13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puh</a:t>
            </a:r>
          </a:p>
          <a:p>
            <a:pPr lvl="0">
              <a:buSzPts val="1350"/>
            </a:pPr>
            <a:r>
              <a:rPr lang="hr-HR" sz="1350" dirty="0" err="1">
                <a:solidFill>
                  <a:schemeClr val="dk1"/>
                </a:solidFill>
              </a:rPr>
              <a:t>Username</a:t>
            </a:r>
            <a:r>
              <a:rPr lang="hr-HR" sz="1350" dirty="0">
                <a:solidFill>
                  <a:schemeClr val="dk1"/>
                </a:solidFill>
              </a:rPr>
              <a:t>:</a:t>
            </a:r>
          </a:p>
          <a:p>
            <a:pPr lvl="0">
              <a:buSzPts val="1350"/>
            </a:pPr>
            <a:r>
              <a:rPr lang="hr-HR" sz="1350" dirty="0">
                <a:solidFill>
                  <a:schemeClr val="dk1"/>
                </a:solidFill>
              </a:rPr>
              <a:t>Password:</a:t>
            </a:r>
            <a:endParaRPr lang="hr-HR" sz="135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hr-HR" sz="1350" dirty="0" smtClean="0">
                <a:solidFill>
                  <a:schemeClr val="dk1"/>
                </a:solidFill>
              </a:rPr>
              <a:t>$ </a:t>
            </a:r>
            <a:r>
              <a:rPr lang="hr-HR" sz="1350" dirty="0" err="1" smtClean="0">
                <a:solidFill>
                  <a:schemeClr val="dk1"/>
                </a:solidFill>
              </a:rPr>
              <a:t>ls</a:t>
            </a:r>
            <a:r>
              <a:rPr lang="hr-HR" sz="1350" dirty="0" smtClean="0">
                <a:solidFill>
                  <a:schemeClr val="dk1"/>
                </a:solidFill>
              </a:rPr>
              <a:t> ~/puh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2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hr-HR"/>
              <a:t>Elastic Cloud Computing Cluster (EC3)</a:t>
            </a:r>
            <a:endParaRPr/>
          </a:p>
        </p:txBody>
      </p:sp>
      <p:sp>
        <p:nvSpPr>
          <p:cNvPr id="553" name="Google Shape;553;p62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8585" lvl="0" indent="-1285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hr-HR" dirty="0" smtClean="0"/>
              <a:t>Elastični računalni </a:t>
            </a:r>
            <a:r>
              <a:rPr lang="hr-HR" dirty="0" err="1" smtClean="0"/>
              <a:t>klasteri</a:t>
            </a:r>
            <a:r>
              <a:rPr lang="hr-HR" dirty="0" smtClean="0"/>
              <a:t> </a:t>
            </a:r>
            <a:r>
              <a:rPr lang="hr-HR" dirty="0"/>
              <a:t>u oblaku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/>
              <a:t>p</a:t>
            </a:r>
            <a:r>
              <a:rPr lang="hr-HR" dirty="0" smtClean="0"/>
              <a:t>ristupni </a:t>
            </a:r>
            <a:r>
              <a:rPr lang="hr-HR" dirty="0"/>
              <a:t>i radni čvor (virtualni poslužitelji)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/>
              <a:t>s</a:t>
            </a:r>
            <a:r>
              <a:rPr lang="hr-HR" dirty="0" smtClean="0"/>
              <a:t>ustav upravljanje </a:t>
            </a:r>
            <a:r>
              <a:rPr lang="hr-HR" dirty="0"/>
              <a:t>poslovima SGE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/>
              <a:t>s</a:t>
            </a:r>
            <a:r>
              <a:rPr lang="hr-HR" dirty="0" smtClean="0"/>
              <a:t>ustav za elastično upravljanje </a:t>
            </a:r>
            <a:r>
              <a:rPr lang="hr-HR" dirty="0" err="1" smtClean="0"/>
              <a:t>klasterom</a:t>
            </a:r>
            <a:r>
              <a:rPr lang="hr-HR" dirty="0" smtClean="0"/>
              <a:t> CLUES</a:t>
            </a:r>
            <a:endParaRPr dirty="0"/>
          </a:p>
          <a:p>
            <a:pPr marL="128585" lvl="0" indent="-4286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</a:pPr>
            <a:endParaRPr dirty="0"/>
          </a:p>
        </p:txBody>
      </p:sp>
      <p:sp>
        <p:nvSpPr>
          <p:cNvPr id="554" name="Google Shape;554;p62"/>
          <p:cNvSpPr txBox="1"/>
          <p:nvPr/>
        </p:nvSpPr>
        <p:spPr>
          <a:xfrm>
            <a:off x="241790" y="2426610"/>
            <a:ext cx="4708337" cy="1782000"/>
          </a:xfrm>
          <a:prstGeom prst="rect">
            <a:avLst/>
          </a:prstGeom>
          <a:solidFill>
            <a:srgbClr val="9CC2E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centos@sgeserver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~]$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clues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status</a:t>
            </a:r>
            <a:endParaRPr sz="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enabled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time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stable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(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cpu,mem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(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cpu,mem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total</a:t>
            </a:r>
            <a:endParaRPr sz="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---------------------------------------------------------------------------------------------------------------------------</a:t>
            </a:r>
            <a:endParaRPr sz="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localhost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disabled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04h59'07"      0,0                           0,0</a:t>
            </a:r>
            <a:endParaRPr sz="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vnode-1.localdomain   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enabled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19h40'17"     16,2362232012.8     16,33608119091.2</a:t>
            </a:r>
            <a:endParaRPr sz="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vnode-2.localdomain   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enabled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20h26'53"      0,0.0                        16,33608119091.2</a:t>
            </a:r>
            <a:endParaRPr sz="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vnode-3.localdomain   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enabled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04h59'07"     16,2362232012.8     16,33608119091.2</a:t>
            </a:r>
            <a:endParaRPr sz="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vnode-4.localdomain   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enabled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22h17'47"      8,1395864371.2     16,33608119091.2</a:t>
            </a:r>
            <a:endParaRPr sz="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vnode-5.localdomain   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enabled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21h28'31"      8,1610612736.0     16,33608119091.2</a:t>
            </a:r>
            <a:endParaRPr sz="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vnode-6.localdomain   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enabled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04h59'07"      0,0.0                       16,33608119091.2</a:t>
            </a:r>
            <a:endParaRPr sz="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vnode-7.localdomain   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enabled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04h59'07"      0,0.0                       16,33608119091.2</a:t>
            </a:r>
            <a:endParaRPr sz="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vnode-8.localdomain   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hr-HR" sz="8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enabled</a:t>
            </a:r>
            <a:r>
              <a:rPr lang="hr-HR" sz="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04h59'07"      0,0.0                       16,33608119091.2</a:t>
            </a:r>
            <a:endParaRPr sz="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34" y="156616"/>
            <a:ext cx="5811834" cy="4358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3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hr-HR"/>
              <a:t>Hrvatski znanstveni i obrazovni oblak</a:t>
            </a:r>
            <a:endParaRPr/>
          </a:p>
        </p:txBody>
      </p:sp>
      <p:sp>
        <p:nvSpPr>
          <p:cNvPr id="560" name="Google Shape;560;p63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4081001" cy="1865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hr-HR" b="1" dirty="0"/>
              <a:t>Glavni cilj projekta: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izgradnja distribuirane nacionalne e-infrastrukture računalnih, spremišnih i mrežnih resursa različitih namjena, kojoj je svrha jačanje kapaciteta akademske i istraživačke zajednice Republike Hrvatske za istraživanja, tehnološki razvoj i inovacije.</a:t>
            </a:r>
            <a:endParaRPr dirty="0"/>
          </a:p>
        </p:txBody>
      </p:sp>
      <p:pic>
        <p:nvPicPr>
          <p:cNvPr id="561" name="Google Shape;561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8376" y="369771"/>
            <a:ext cx="1296975" cy="80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63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9366" y="2572755"/>
            <a:ext cx="4525270" cy="2570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82"/>
          <p:cNvSpPr txBox="1"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hr-HR"/>
              <a:t>Hvala na pažnji!</a:t>
            </a:r>
            <a:endParaRPr/>
          </a:p>
        </p:txBody>
      </p:sp>
      <p:sp>
        <p:nvSpPr>
          <p:cNvPr id="921" name="Google Shape;921;p82"/>
          <p:cNvSpPr txBox="1"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hr-HR"/>
              <a:t>isabella@srce.hr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300"/>
              <a:buNone/>
            </a:pPr>
            <a:r>
              <a:rPr lang="hr-HR"/>
              <a:t>dabar@srce.hr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4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hr-HR"/>
              <a:t>Računalni resursi</a:t>
            </a:r>
            <a:endParaRPr/>
          </a:p>
        </p:txBody>
      </p:sp>
      <p:sp>
        <p:nvSpPr>
          <p:cNvPr id="410" name="Google Shape;410;p44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8585" lvl="0" indent="-1285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hr-HR"/>
              <a:t>2400 virtualnih procesorskih jezgri</a:t>
            </a:r>
            <a:endParaRPr/>
          </a:p>
          <a:p>
            <a:pPr marL="128585" lvl="0" indent="-12858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00"/>
              <a:buChar char="•"/>
            </a:pPr>
            <a:r>
              <a:rPr lang="hr-HR"/>
              <a:t>600 procesorskih jezgri</a:t>
            </a:r>
            <a:endParaRPr/>
          </a:p>
          <a:p>
            <a:pPr marL="128585" lvl="0" indent="-12858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00"/>
              <a:buChar char="•"/>
            </a:pPr>
            <a:r>
              <a:rPr lang="hr-HR"/>
              <a:t>150 TB podatkovnog spremišta</a:t>
            </a:r>
            <a:endParaRPr/>
          </a:p>
          <a:p>
            <a:pPr marL="128585" lvl="0" indent="-12858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00"/>
              <a:buChar char="•"/>
            </a:pPr>
            <a:r>
              <a:rPr lang="hr-HR"/>
              <a:t>25 poslužitelja Dell PowerEdge R6415</a:t>
            </a:r>
            <a:endParaRPr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/>
              <a:t>procesor AMD EPYC 7401P s 24 procesorskih jezgri</a:t>
            </a:r>
            <a:endParaRPr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/>
              <a:t>192 GB radne memorije</a:t>
            </a:r>
            <a:endParaRPr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/>
              <a:t>2 x 10 Gbit/s Ethernet</a:t>
            </a:r>
            <a:endParaRPr/>
          </a:p>
          <a:p>
            <a:pPr marL="128585" lvl="0" indent="-12858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00"/>
              <a:buChar char="•"/>
            </a:pPr>
            <a:r>
              <a:rPr lang="hr-HR"/>
              <a:t>8 poslužitelja Dell PowerEdge R7415</a:t>
            </a:r>
            <a:endParaRPr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/>
              <a:t>procesor AMD EPYC 7251 s 8 procesorskih jezgri</a:t>
            </a:r>
            <a:endParaRPr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/>
              <a:t>96 GB radne memorije</a:t>
            </a:r>
            <a:endParaRPr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/>
              <a:t>2 x 480 GB SSD</a:t>
            </a:r>
            <a:endParaRPr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/>
              <a:t>8 x 8 TB HDD</a:t>
            </a:r>
            <a:endParaRPr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/>
              <a:t>4 x 10 Gbit/s Ethernet</a:t>
            </a:r>
            <a:endParaRPr/>
          </a:p>
          <a:p>
            <a:pPr marL="128585" lvl="0" indent="-4286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pic>
        <p:nvPicPr>
          <p:cNvPr id="411" name="Google Shape;41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8521" y="1268019"/>
            <a:ext cx="1794878" cy="2692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4599" y="1268019"/>
            <a:ext cx="2080752" cy="312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5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hr-HR"/>
              <a:t>Otvoreni sustavi HTC Clouda</a:t>
            </a:r>
            <a:endParaRPr/>
          </a:p>
        </p:txBody>
      </p:sp>
      <p:sp>
        <p:nvSpPr>
          <p:cNvPr id="418" name="Google Shape;418;p45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3665876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8585" lvl="0" indent="-1285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hr-HR" dirty="0" err="1"/>
              <a:t>OpenStack</a:t>
            </a:r>
            <a:r>
              <a:rPr lang="hr-HR" dirty="0"/>
              <a:t> – posrednički sustav za računarstvo u oblaku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 err="1" smtClean="0"/>
              <a:t>Horizon</a:t>
            </a:r>
            <a:r>
              <a:rPr lang="hr-HR" dirty="0" smtClean="0"/>
              <a:t> - web sučelje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 smtClean="0"/>
              <a:t>Nova - računalni resursi</a:t>
            </a:r>
          </a:p>
          <a:p>
            <a:pPr marL="385753" lvl="1" indent="-128585">
              <a:buSzPts val="1100"/>
            </a:pPr>
            <a:r>
              <a:rPr lang="hr-HR" dirty="0" smtClean="0"/>
              <a:t>Glance - odabir slika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 err="1" smtClean="0"/>
              <a:t>Cinder</a:t>
            </a:r>
            <a:r>
              <a:rPr lang="hr-HR" dirty="0" smtClean="0"/>
              <a:t> - diskovni prostor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 smtClean="0"/>
              <a:t>Neutron - odabir mreže</a:t>
            </a:r>
            <a:endParaRPr dirty="0"/>
          </a:p>
          <a:p>
            <a:pPr marL="128585" lvl="0" indent="-12858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00"/>
              <a:buChar char="•"/>
            </a:pPr>
            <a:r>
              <a:rPr lang="hr-HR" dirty="0" err="1"/>
              <a:t>Ceph</a:t>
            </a:r>
            <a:r>
              <a:rPr lang="hr-HR" dirty="0"/>
              <a:t> – posrednički sustav za uspostavu raspodijeljenog spremišta</a:t>
            </a:r>
            <a:endParaRPr dirty="0"/>
          </a:p>
        </p:txBody>
      </p:sp>
      <p:pic>
        <p:nvPicPr>
          <p:cNvPr id="419" name="Google Shape;419;p45"/>
          <p:cNvPicPr preferRelativeResize="0"/>
          <p:nvPr/>
        </p:nvPicPr>
        <p:blipFill rotWithShape="1">
          <a:blip r:embed="rId3">
            <a:alphaModFix/>
          </a:blip>
          <a:srcRect l="-7430" r="7430"/>
          <a:stretch/>
        </p:blipFill>
        <p:spPr>
          <a:xfrm>
            <a:off x="4294527" y="1268019"/>
            <a:ext cx="4194470" cy="3145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6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hr-HR" dirty="0"/>
              <a:t>Prijava i pristup</a:t>
            </a:r>
            <a:endParaRPr dirty="0"/>
          </a:p>
        </p:txBody>
      </p:sp>
      <p:sp>
        <p:nvSpPr>
          <p:cNvPr id="425" name="Google Shape;425;p46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8585" lvl="0" indent="-1285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hr-HR" dirty="0"/>
              <a:t>Wiki stranice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/>
              <a:t>www.wiki.srce.hr/display/CRONGI/HTC+Cloud</a:t>
            </a:r>
            <a:endParaRPr dirty="0"/>
          </a:p>
          <a:p>
            <a:pPr marL="128585" lvl="0" indent="-12858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00"/>
              <a:buChar char="•"/>
            </a:pPr>
            <a:r>
              <a:rPr lang="hr-HR" dirty="0"/>
              <a:t>Prijava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/>
              <a:t>www.cro-ngi.hr/prijava/</a:t>
            </a:r>
            <a:endParaRPr dirty="0"/>
          </a:p>
          <a:p>
            <a:pPr marL="128585" lvl="0" indent="-12858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00"/>
              <a:buChar char="•"/>
            </a:pPr>
            <a:r>
              <a:rPr lang="hr-HR" dirty="0"/>
              <a:t>Pristup</a:t>
            </a:r>
            <a:endParaRPr dirty="0"/>
          </a:p>
          <a:p>
            <a:pPr marL="385753" lvl="1" indent="-12858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100"/>
              <a:buChar char="•"/>
            </a:pPr>
            <a:r>
              <a:rPr lang="hr-HR" dirty="0" smtClean="0"/>
              <a:t>cloud.cro-ngi.hr</a:t>
            </a:r>
          </a:p>
          <a:p>
            <a:pPr marL="385753" lvl="1" indent="-128585">
              <a:buSzPts val="1100"/>
            </a:pPr>
            <a:r>
              <a:rPr lang="hr-HR" dirty="0" smtClean="0"/>
              <a:t>jupyter.cro-ngi.hr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</a:pPr>
            <a:endParaRPr dirty="0"/>
          </a:p>
        </p:txBody>
      </p:sp>
      <p:pic>
        <p:nvPicPr>
          <p:cNvPr id="426" name="Google Shape;42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5228" y="1454582"/>
            <a:ext cx="4024669" cy="309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9259" y="2093973"/>
            <a:ext cx="2317696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649" y="2908697"/>
            <a:ext cx="1622613" cy="1724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7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hr-HR"/>
              <a:t>Upravljačka ploča - Horizon</a:t>
            </a:r>
            <a:endParaRPr/>
          </a:p>
        </p:txBody>
      </p:sp>
      <p:sp>
        <p:nvSpPr>
          <p:cNvPr id="433" name="Google Shape;433;p47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8585" lvl="0" indent="-1285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hr-HR" dirty="0"/>
              <a:t>Odabir projekta</a:t>
            </a:r>
            <a:endParaRPr dirty="0"/>
          </a:p>
          <a:p>
            <a:pPr marL="128585" lvl="0" indent="-12858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00"/>
              <a:buChar char="•"/>
            </a:pPr>
            <a:r>
              <a:rPr lang="hr-HR" dirty="0"/>
              <a:t>Kvote projekta</a:t>
            </a:r>
            <a:endParaRPr dirty="0"/>
          </a:p>
          <a:p>
            <a:pPr marL="128585" lvl="0" indent="-12858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00"/>
              <a:buChar char="•"/>
            </a:pPr>
            <a:r>
              <a:rPr lang="hr-HR" dirty="0"/>
              <a:t>Iskorišteni resursi</a:t>
            </a:r>
            <a:endParaRPr dirty="0"/>
          </a:p>
          <a:p>
            <a:pPr marL="128585" lvl="0" indent="-4286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</a:pPr>
            <a:endParaRPr dirty="0"/>
          </a:p>
        </p:txBody>
      </p:sp>
      <p:pic>
        <p:nvPicPr>
          <p:cNvPr id="434" name="Google Shape;43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4433" y="1369219"/>
            <a:ext cx="5050918" cy="3411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8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hr-HR"/>
              <a:t>Izrada javnog i privatnog ključa</a:t>
            </a:r>
            <a:endParaRPr/>
          </a:p>
        </p:txBody>
      </p:sp>
      <p:sp>
        <p:nvSpPr>
          <p:cNvPr id="440" name="Google Shape;440;p48"/>
          <p:cNvSpPr txBox="1">
            <a:spLocks noGrp="1"/>
          </p:cNvSpPr>
          <p:nvPr>
            <p:ph type="body" idx="1"/>
          </p:nvPr>
        </p:nvSpPr>
        <p:spPr>
          <a:xfrm>
            <a:off x="628651" y="1348593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8585" lvl="0" indent="-1285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hr-HR"/>
              <a:t>Autentikacija korisnika prilikom spajanja na virtualni poslužitelj</a:t>
            </a:r>
            <a:endParaRPr/>
          </a:p>
          <a:p>
            <a:pPr marL="128585" lvl="0" indent="-4286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pic>
        <p:nvPicPr>
          <p:cNvPr id="441" name="Google Shape;44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1" y="1737500"/>
            <a:ext cx="3522100" cy="210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162" y="3310536"/>
            <a:ext cx="3284221" cy="161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9273" y="1740086"/>
            <a:ext cx="2761425" cy="15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9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hr-HR"/>
              <a:t>Pokretanje virtualnog poslužitelja</a:t>
            </a:r>
            <a:endParaRPr/>
          </a:p>
        </p:txBody>
      </p:sp>
      <p:sp>
        <p:nvSpPr>
          <p:cNvPr id="449" name="Google Shape;449;p49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8585" lvl="0" indent="-1285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hr-HR" dirty="0"/>
              <a:t>Lista pokrenutih virtualnih poslužitelja</a:t>
            </a:r>
            <a:endParaRPr dirty="0"/>
          </a:p>
          <a:p>
            <a:pPr marL="128585" lvl="0" indent="-12858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00"/>
              <a:buChar char="•"/>
            </a:pPr>
            <a:r>
              <a:rPr lang="hr-HR" dirty="0" smtClean="0"/>
              <a:t>Informacije </a:t>
            </a:r>
            <a:r>
              <a:rPr lang="hr-HR" dirty="0"/>
              <a:t>virtualnih poslužitelja</a:t>
            </a:r>
            <a:endParaRPr dirty="0"/>
          </a:p>
          <a:p>
            <a:pPr marL="128585" lvl="0" indent="-4286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</a:pPr>
            <a:endParaRPr dirty="0"/>
          </a:p>
        </p:txBody>
      </p:sp>
      <p:pic>
        <p:nvPicPr>
          <p:cNvPr id="450" name="Google Shape;45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1" y="2072230"/>
            <a:ext cx="6533276" cy="214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2425" y="1013246"/>
            <a:ext cx="934800" cy="3202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Google Shape;452;p49"/>
          <p:cNvCxnSpPr>
            <a:endCxn id="451" idx="1"/>
          </p:cNvCxnSpPr>
          <p:nvPr/>
        </p:nvCxnSpPr>
        <p:spPr>
          <a:xfrm rot="10800000" flipH="1">
            <a:off x="7005925" y="2614696"/>
            <a:ext cx="526500" cy="9810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0"/>
          <p:cNvSpPr txBox="1"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hr-HR"/>
              <a:t>Pokretanje virtualnog poslužitelja</a:t>
            </a:r>
            <a:endParaRPr/>
          </a:p>
        </p:txBody>
      </p:sp>
      <p:sp>
        <p:nvSpPr>
          <p:cNvPr id="458" name="Google Shape;458;p50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8585" lvl="0" indent="-1285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hr-HR"/>
              <a:t>Naziv poslužitelja</a:t>
            </a:r>
            <a:endParaRPr/>
          </a:p>
          <a:p>
            <a:pPr marL="128585" lvl="0" indent="-12858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00"/>
              <a:buChar char="•"/>
            </a:pPr>
            <a:r>
              <a:rPr lang="hr-HR"/>
              <a:t>Opis poslužitelja</a:t>
            </a:r>
            <a:endParaRPr/>
          </a:p>
          <a:p>
            <a:pPr marL="128585" lvl="0" indent="-4286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pic>
        <p:nvPicPr>
          <p:cNvPr id="459" name="Google Shape;45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4777" y="1369219"/>
            <a:ext cx="3998721" cy="32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menovanje-Nekomercijalno-Bez prerada (CC BY-NC-ND)">
  <a:themeElements>
    <a:clrScheme name="Custom 1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rce - 4x3">
  <a:themeElements>
    <a:clrScheme name="Srce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700</Words>
  <Application>Microsoft Office PowerPoint</Application>
  <PresentationFormat>Prikaz na zaslonu (16:9)</PresentationFormat>
  <Paragraphs>162</Paragraphs>
  <Slides>23</Slides>
  <Notes>23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23</vt:i4>
      </vt:variant>
    </vt:vector>
  </HeadingPairs>
  <TitlesOfParts>
    <vt:vector size="27" baseType="lpstr">
      <vt:lpstr>Arial</vt:lpstr>
      <vt:lpstr>Calibri</vt:lpstr>
      <vt:lpstr>Imenovanje-Nekomercijalno-Bez prerada (CC BY-NC-ND)</vt:lpstr>
      <vt:lpstr>Srce - 4x3</vt:lpstr>
      <vt:lpstr>Zahtjevno računarstvo u oblaku HTC Cloud</vt:lpstr>
      <vt:lpstr>Zahtjevno računarstvo</vt:lpstr>
      <vt:lpstr>Računalni resursi</vt:lpstr>
      <vt:lpstr>Otvoreni sustavi HTC Clouda</vt:lpstr>
      <vt:lpstr>Prijava i pristup</vt:lpstr>
      <vt:lpstr>Upravljačka ploča - Horizon</vt:lpstr>
      <vt:lpstr>Izrada javnog i privatnog ključa</vt:lpstr>
      <vt:lpstr>Pokretanje virtualnog poslužitelja</vt:lpstr>
      <vt:lpstr>Pokretanje virtualnog poslužitelja</vt:lpstr>
      <vt:lpstr>Pokretanje virtualnog poslužitelja</vt:lpstr>
      <vt:lpstr>Računalni resursi virtualnog poslužitelja</vt:lpstr>
      <vt:lpstr>Mreža vitualnog poslužitelja</vt:lpstr>
      <vt:lpstr>SSH ključ ili lozinka</vt:lpstr>
      <vt:lpstr>Pristup virtualnom poslužitelju</vt:lpstr>
      <vt:lpstr>Pristup virtualnom poslužitelju</vt:lpstr>
      <vt:lpstr>Pristup virtualnom poslužitelju</vt:lpstr>
      <vt:lpstr>Pristup virtualnom poslužitelju</vt:lpstr>
      <vt:lpstr>Openstack CLI</vt:lpstr>
      <vt:lpstr>Openstack CLI</vt:lpstr>
      <vt:lpstr>JupyterLab servisi</vt:lpstr>
      <vt:lpstr>Elastic Cloud Computing Cluster (EC3)</vt:lpstr>
      <vt:lpstr>Hrvatski znanstveni i obrazovni oblak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Kristina Posavec</dc:creator>
  <cp:lastModifiedBy>Kristina Posavec</cp:lastModifiedBy>
  <cp:revision>36</cp:revision>
  <cp:lastPrinted>2021-04-29T10:53:01Z</cp:lastPrinted>
  <dcterms:modified xsi:type="dcterms:W3CDTF">2021-04-29T10:53:29Z</dcterms:modified>
</cp:coreProperties>
</file>