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6" roundtripDataSignature="AMtx7mh+O5CDuDSVyrpYZzr59WMtpeoI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OpenSans-regular.fntdata"/><Relationship Id="rId21" Type="http://schemas.openxmlformats.org/officeDocument/2006/relationships/slide" Target="slides/slide16.xml"/><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97d92ad164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97d92ad164_0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97d92ad164_0_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97d92ad164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97d92ad164_0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97d92ad164_0_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97d92ad164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97d92ad164_0_1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g97d92ad164_0_1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97d92ad164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97d92ad164_0_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97d92ad164_0_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97d92ad164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4" name="Google Shape;94;g97d92ad164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g97d92ad164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7d92ad16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7d92ad16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g97d92ad16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97d92ad164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97d92ad164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g97d92ad164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7d92ad164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7d92ad164_0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g97d92ad164_0_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7d92ad164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7d92ad164_0_1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97d92ad164_0_1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97d92ad164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97d92ad164_0_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97d92ad164_0_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7d92ad164_0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7d92ad164_0_1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97d92ad164_0_1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7d92ad164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7d92ad164_0_1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g97d92ad164_0_1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7"/>
          <p:cNvSpPr txBox="1"/>
          <p:nvPr>
            <p:ph type="ctrTitle"/>
          </p:nvPr>
        </p:nvSpPr>
        <p:spPr>
          <a:xfrm>
            <a:off x="1524000" y="1122363"/>
            <a:ext cx="5475316" cy="148783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7"/>
          <p:cNvSpPr txBox="1"/>
          <p:nvPr>
            <p:ph idx="1" type="subTitle"/>
          </p:nvPr>
        </p:nvSpPr>
        <p:spPr>
          <a:xfrm>
            <a:off x="1524000" y="3025833"/>
            <a:ext cx="5475316" cy="223196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7"/>
          <p:cNvSpPr txBox="1"/>
          <p:nvPr>
            <p:ph idx="11" type="ftr"/>
          </p:nvPr>
        </p:nvSpPr>
        <p:spPr>
          <a:xfrm>
            <a:off x="838199" y="6356350"/>
            <a:ext cx="1051428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6"/>
          <p:cNvSpPr txBox="1"/>
          <p:nvPr>
            <p:ph type="title"/>
          </p:nvPr>
        </p:nvSpPr>
        <p:spPr>
          <a:xfrm>
            <a:off x="838200" y="1254583"/>
            <a:ext cx="61943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6"/>
          <p:cNvSpPr txBox="1"/>
          <p:nvPr>
            <p:ph idx="1" type="body"/>
          </p:nvPr>
        </p:nvSpPr>
        <p:spPr>
          <a:xfrm rot="5400000">
            <a:off x="2339037" y="1317176"/>
            <a:ext cx="3192694" cy="619436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46"/>
          <p:cNvSpPr txBox="1"/>
          <p:nvPr>
            <p:ph idx="11" type="ftr"/>
          </p:nvPr>
        </p:nvSpPr>
        <p:spPr>
          <a:xfrm>
            <a:off x="838199" y="6356350"/>
            <a:ext cx="1051428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47"/>
          <p:cNvSpPr txBox="1"/>
          <p:nvPr>
            <p:ph idx="11" type="ftr"/>
          </p:nvPr>
        </p:nvSpPr>
        <p:spPr>
          <a:xfrm>
            <a:off x="838199" y="6356350"/>
            <a:ext cx="1051428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9" name="Shape 19"/>
        <p:cNvGrpSpPr/>
        <p:nvPr/>
      </p:nvGrpSpPr>
      <p:grpSpPr>
        <a:xfrm>
          <a:off x="0" y="0"/>
          <a:ext cx="0" cy="0"/>
          <a:chOff x="0" y="0"/>
          <a:chExt cx="0" cy="0"/>
        </a:xfrm>
      </p:grpSpPr>
      <p:sp>
        <p:nvSpPr>
          <p:cNvPr id="20" name="Google Shape;20;p38"/>
          <p:cNvSpPr txBox="1"/>
          <p:nvPr>
            <p:ph type="title"/>
          </p:nvPr>
        </p:nvSpPr>
        <p:spPr>
          <a:xfrm>
            <a:off x="0" y="-8954"/>
            <a:ext cx="12192000" cy="939979"/>
          </a:xfrm>
          <a:prstGeom prst="rect">
            <a:avLst/>
          </a:prstGeom>
          <a:solidFill>
            <a:srgbClr val="3776BB"/>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8"/>
          <p:cNvSpPr txBox="1"/>
          <p:nvPr>
            <p:ph idx="1" type="body"/>
          </p:nvPr>
        </p:nvSpPr>
        <p:spPr>
          <a:xfrm>
            <a:off x="838200" y="1205345"/>
            <a:ext cx="10514288" cy="4805362"/>
          </a:xfrm>
          <a:prstGeom prst="rect">
            <a:avLst/>
          </a:prstGeom>
          <a:noFill/>
          <a:ln>
            <a:noFill/>
          </a:ln>
        </p:spPr>
        <p:txBody>
          <a:bodyPr anchorCtr="0" anchor="t" bIns="45700" lIns="91425" spcFirstLastPara="1" rIns="91425" wrap="square" tIns="45700">
            <a:normAutofit/>
          </a:bodyPr>
          <a:lstStyle>
            <a:lvl1pPr indent="-353060" lvl="0" marL="457200" algn="l">
              <a:lnSpc>
                <a:spcPct val="90000"/>
              </a:lnSpc>
              <a:spcBef>
                <a:spcPts val="1000"/>
              </a:spcBef>
              <a:spcAft>
                <a:spcPts val="0"/>
              </a:spcAft>
              <a:buClr>
                <a:srgbClr val="3875BF"/>
              </a:buClr>
              <a:buSzPts val="1960"/>
              <a:buFont typeface="Noto Sans Symbols"/>
              <a:buChar char="❑"/>
              <a:defRPr>
                <a:solidFill>
                  <a:srgbClr val="193557"/>
                </a:solidFill>
              </a:defRPr>
            </a:lvl1pPr>
            <a:lvl2pPr indent="-335280" lvl="1" marL="914400" algn="l">
              <a:lnSpc>
                <a:spcPct val="90000"/>
              </a:lnSpc>
              <a:spcBef>
                <a:spcPts val="500"/>
              </a:spcBef>
              <a:spcAft>
                <a:spcPts val="0"/>
              </a:spcAft>
              <a:buClr>
                <a:srgbClr val="3875BF"/>
              </a:buClr>
              <a:buSzPts val="1680"/>
              <a:buFont typeface="Noto Sans Symbols"/>
              <a:buChar char="❑"/>
              <a:defRPr>
                <a:solidFill>
                  <a:srgbClr val="193557"/>
                </a:solidFill>
              </a:defRPr>
            </a:lvl2pPr>
            <a:lvl3pPr indent="-317500" lvl="2" marL="1371600" algn="l">
              <a:lnSpc>
                <a:spcPct val="90000"/>
              </a:lnSpc>
              <a:spcBef>
                <a:spcPts val="500"/>
              </a:spcBef>
              <a:spcAft>
                <a:spcPts val="0"/>
              </a:spcAft>
              <a:buClr>
                <a:srgbClr val="3875BF"/>
              </a:buClr>
              <a:buSzPts val="1400"/>
              <a:buFont typeface="Noto Sans Symbols"/>
              <a:buChar char="❑"/>
              <a:defRPr>
                <a:solidFill>
                  <a:srgbClr val="193557"/>
                </a:solidFill>
              </a:defRPr>
            </a:lvl3pPr>
            <a:lvl4pPr indent="-308610" lvl="3" marL="1828800" algn="l">
              <a:lnSpc>
                <a:spcPct val="90000"/>
              </a:lnSpc>
              <a:spcBef>
                <a:spcPts val="500"/>
              </a:spcBef>
              <a:spcAft>
                <a:spcPts val="0"/>
              </a:spcAft>
              <a:buClr>
                <a:srgbClr val="3875BF"/>
              </a:buClr>
              <a:buSzPts val="1260"/>
              <a:buFont typeface="Noto Sans Symbols"/>
              <a:buChar char="❑"/>
              <a:defRPr>
                <a:solidFill>
                  <a:srgbClr val="193557"/>
                </a:solidFill>
              </a:defRPr>
            </a:lvl4pPr>
            <a:lvl5pPr indent="-308610" lvl="4" marL="2286000" algn="l">
              <a:lnSpc>
                <a:spcPct val="90000"/>
              </a:lnSpc>
              <a:spcBef>
                <a:spcPts val="500"/>
              </a:spcBef>
              <a:spcAft>
                <a:spcPts val="0"/>
              </a:spcAft>
              <a:buClr>
                <a:srgbClr val="3875BF"/>
              </a:buClr>
              <a:buSzPts val="1260"/>
              <a:buFont typeface="Noto Sans Symbols"/>
              <a:buChar char="❑"/>
              <a:defRPr>
                <a:solidFill>
                  <a:srgbClr val="193557"/>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8"/>
          <p:cNvSpPr txBox="1"/>
          <p:nvPr>
            <p:ph idx="11" type="ftr"/>
          </p:nvPr>
        </p:nvSpPr>
        <p:spPr>
          <a:xfrm>
            <a:off x="838199" y="6356350"/>
            <a:ext cx="953608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23" name="Google Shape;23;p38"/>
          <p:cNvCxnSpPr/>
          <p:nvPr/>
        </p:nvCxnSpPr>
        <p:spPr>
          <a:xfrm>
            <a:off x="838199" y="6356350"/>
            <a:ext cx="10514289" cy="0"/>
          </a:xfrm>
          <a:prstGeom prst="straightConnector1">
            <a:avLst/>
          </a:prstGeom>
          <a:noFill/>
          <a:ln cap="rnd" cmpd="sng" w="25400">
            <a:solidFill>
              <a:srgbClr val="3875BF"/>
            </a:solidFill>
            <a:prstDash val="solid"/>
            <a:miter lim="800000"/>
            <a:headEnd len="sm" w="sm" type="none"/>
            <a:tailEnd len="sm" w="sm" type="none"/>
          </a:ln>
        </p:spPr>
      </p:cxnSp>
      <p:sp>
        <p:nvSpPr>
          <p:cNvPr id="24" name="Google Shape;24;p38"/>
          <p:cNvSpPr txBox="1"/>
          <p:nvPr>
            <p:ph idx="12" type="sldNum"/>
          </p:nvPr>
        </p:nvSpPr>
        <p:spPr>
          <a:xfrm>
            <a:off x="10374284" y="6356350"/>
            <a:ext cx="979516"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3875BF"/>
                </a:solidFill>
                <a:latin typeface="Calibri"/>
                <a:ea typeface="Calibri"/>
                <a:cs typeface="Calibri"/>
                <a:sym typeface="Calibri"/>
              </a:defRPr>
            </a:lvl1pPr>
            <a:lvl2pPr indent="0" lvl="1" marL="0" marR="0" rtl="0" algn="l">
              <a:spcBef>
                <a:spcPts val="0"/>
              </a:spcBef>
              <a:buNone/>
              <a:defRPr b="0" i="0" sz="1200" u="none" cap="none" strike="noStrike">
                <a:solidFill>
                  <a:srgbClr val="3875BF"/>
                </a:solidFill>
                <a:latin typeface="Calibri"/>
                <a:ea typeface="Calibri"/>
                <a:cs typeface="Calibri"/>
                <a:sym typeface="Calibri"/>
              </a:defRPr>
            </a:lvl2pPr>
            <a:lvl3pPr indent="0" lvl="2" marL="0" marR="0" rtl="0" algn="l">
              <a:spcBef>
                <a:spcPts val="0"/>
              </a:spcBef>
              <a:buNone/>
              <a:defRPr b="0" i="0" sz="1200" u="none" cap="none" strike="noStrike">
                <a:solidFill>
                  <a:srgbClr val="3875BF"/>
                </a:solidFill>
                <a:latin typeface="Calibri"/>
                <a:ea typeface="Calibri"/>
                <a:cs typeface="Calibri"/>
                <a:sym typeface="Calibri"/>
              </a:defRPr>
            </a:lvl3pPr>
            <a:lvl4pPr indent="0" lvl="3" marL="0" marR="0" rtl="0" algn="l">
              <a:spcBef>
                <a:spcPts val="0"/>
              </a:spcBef>
              <a:buNone/>
              <a:defRPr b="0" i="0" sz="1200" u="none" cap="none" strike="noStrike">
                <a:solidFill>
                  <a:srgbClr val="3875BF"/>
                </a:solidFill>
                <a:latin typeface="Calibri"/>
                <a:ea typeface="Calibri"/>
                <a:cs typeface="Calibri"/>
                <a:sym typeface="Calibri"/>
              </a:defRPr>
            </a:lvl4pPr>
            <a:lvl5pPr indent="0" lvl="4" marL="0" marR="0" rtl="0" algn="l">
              <a:spcBef>
                <a:spcPts val="0"/>
              </a:spcBef>
              <a:buNone/>
              <a:defRPr b="0" i="0" sz="1200" u="none" cap="none" strike="noStrike">
                <a:solidFill>
                  <a:srgbClr val="3875BF"/>
                </a:solidFill>
                <a:latin typeface="Calibri"/>
                <a:ea typeface="Calibri"/>
                <a:cs typeface="Calibri"/>
                <a:sym typeface="Calibri"/>
              </a:defRPr>
            </a:lvl5pPr>
            <a:lvl6pPr indent="0" lvl="5" marL="0" marR="0" rtl="0" algn="l">
              <a:spcBef>
                <a:spcPts val="0"/>
              </a:spcBef>
              <a:buNone/>
              <a:defRPr b="0" i="0" sz="1200" u="none" cap="none" strike="noStrike">
                <a:solidFill>
                  <a:srgbClr val="3875BF"/>
                </a:solidFill>
                <a:latin typeface="Calibri"/>
                <a:ea typeface="Calibri"/>
                <a:cs typeface="Calibri"/>
                <a:sym typeface="Calibri"/>
              </a:defRPr>
            </a:lvl6pPr>
            <a:lvl7pPr indent="0" lvl="6" marL="0" marR="0" rtl="0" algn="l">
              <a:spcBef>
                <a:spcPts val="0"/>
              </a:spcBef>
              <a:buNone/>
              <a:defRPr b="0" i="0" sz="1200" u="none" cap="none" strike="noStrike">
                <a:solidFill>
                  <a:srgbClr val="3875BF"/>
                </a:solidFill>
                <a:latin typeface="Calibri"/>
                <a:ea typeface="Calibri"/>
                <a:cs typeface="Calibri"/>
                <a:sym typeface="Calibri"/>
              </a:defRPr>
            </a:lvl7pPr>
            <a:lvl8pPr indent="0" lvl="7" marL="0" marR="0" rtl="0" algn="l">
              <a:spcBef>
                <a:spcPts val="0"/>
              </a:spcBef>
              <a:buNone/>
              <a:defRPr b="0" i="0" sz="1200" u="none" cap="none" strike="noStrike">
                <a:solidFill>
                  <a:srgbClr val="3875BF"/>
                </a:solidFill>
                <a:latin typeface="Calibri"/>
                <a:ea typeface="Calibri"/>
                <a:cs typeface="Calibri"/>
                <a:sym typeface="Calibri"/>
              </a:defRPr>
            </a:lvl8pPr>
            <a:lvl9pPr indent="0" lvl="8" marL="0" marR="0" rtl="0" algn="l">
              <a:spcBef>
                <a:spcPts val="0"/>
              </a:spcBef>
              <a:buNone/>
              <a:defRPr b="0" i="0" sz="1200" u="none" cap="none" strike="noStrike">
                <a:solidFill>
                  <a:srgbClr val="3875B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25" name="Google Shape;25;p38"/>
          <p:cNvPicPr preferRelativeResize="0"/>
          <p:nvPr/>
        </p:nvPicPr>
        <p:blipFill rotWithShape="1">
          <a:blip r:embed="rId2">
            <a:alphaModFix/>
          </a:blip>
          <a:srcRect b="0" l="0" r="0" t="0"/>
          <a:stretch/>
        </p:blipFill>
        <p:spPr>
          <a:xfrm>
            <a:off x="10933946" y="-8954"/>
            <a:ext cx="1258053" cy="939979"/>
          </a:xfrm>
          <a:prstGeom prst="rect">
            <a:avLst/>
          </a:prstGeom>
          <a:noFill/>
          <a:ln>
            <a:noFill/>
          </a:ln>
        </p:spPr>
      </p:pic>
      <p:cxnSp>
        <p:nvCxnSpPr>
          <p:cNvPr id="26" name="Google Shape;26;p38"/>
          <p:cNvCxnSpPr/>
          <p:nvPr/>
        </p:nvCxnSpPr>
        <p:spPr>
          <a:xfrm>
            <a:off x="0" y="931025"/>
            <a:ext cx="12192000" cy="0"/>
          </a:xfrm>
          <a:prstGeom prst="straightConnector1">
            <a:avLst/>
          </a:prstGeom>
          <a:noFill/>
          <a:ln cap="flat" cmpd="sng" w="25400">
            <a:solidFill>
              <a:srgbClr val="2E313A"/>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39"/>
          <p:cNvSpPr txBox="1"/>
          <p:nvPr>
            <p:ph idx="11" type="ftr"/>
          </p:nvPr>
        </p:nvSpPr>
        <p:spPr>
          <a:xfrm>
            <a:off x="838199" y="6356350"/>
            <a:ext cx="1051428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0"/>
          <p:cNvSpPr txBox="1"/>
          <p:nvPr>
            <p:ph type="title"/>
          </p:nvPr>
        </p:nvSpPr>
        <p:spPr>
          <a:xfrm>
            <a:off x="838200" y="1254583"/>
            <a:ext cx="61943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40"/>
          <p:cNvSpPr txBox="1"/>
          <p:nvPr>
            <p:ph idx="11" type="ftr"/>
          </p:nvPr>
        </p:nvSpPr>
        <p:spPr>
          <a:xfrm>
            <a:off x="838199" y="6356350"/>
            <a:ext cx="1051428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41"/>
          <p:cNvSpPr txBox="1"/>
          <p:nvPr>
            <p:ph idx="11" type="ftr"/>
          </p:nvPr>
        </p:nvSpPr>
        <p:spPr>
          <a:xfrm>
            <a:off x="838199" y="6356350"/>
            <a:ext cx="1051428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2"/>
          <p:cNvSpPr txBox="1"/>
          <p:nvPr>
            <p:ph type="title"/>
          </p:nvPr>
        </p:nvSpPr>
        <p:spPr>
          <a:xfrm>
            <a:off x="838200" y="1254583"/>
            <a:ext cx="61943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42"/>
          <p:cNvSpPr txBox="1"/>
          <p:nvPr>
            <p:ph idx="11" type="ftr"/>
          </p:nvPr>
        </p:nvSpPr>
        <p:spPr>
          <a:xfrm>
            <a:off x="838199" y="6356350"/>
            <a:ext cx="1051428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43"/>
          <p:cNvSpPr txBox="1"/>
          <p:nvPr>
            <p:ph idx="11" type="ftr"/>
          </p:nvPr>
        </p:nvSpPr>
        <p:spPr>
          <a:xfrm>
            <a:off x="838199" y="6356350"/>
            <a:ext cx="1051428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44"/>
          <p:cNvSpPr txBox="1"/>
          <p:nvPr>
            <p:ph idx="11" type="ftr"/>
          </p:nvPr>
        </p:nvSpPr>
        <p:spPr>
          <a:xfrm>
            <a:off x="838199" y="6356350"/>
            <a:ext cx="1051428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4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45"/>
          <p:cNvSpPr txBox="1"/>
          <p:nvPr>
            <p:ph idx="11" type="ftr"/>
          </p:nvPr>
        </p:nvSpPr>
        <p:spPr>
          <a:xfrm>
            <a:off x="838199" y="6356350"/>
            <a:ext cx="1051428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6"/>
          <p:cNvSpPr txBox="1"/>
          <p:nvPr>
            <p:ph type="title"/>
          </p:nvPr>
        </p:nvSpPr>
        <p:spPr>
          <a:xfrm>
            <a:off x="838200" y="1254583"/>
            <a:ext cx="6194367"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6"/>
          <p:cNvSpPr txBox="1"/>
          <p:nvPr>
            <p:ph idx="1" type="body"/>
          </p:nvPr>
        </p:nvSpPr>
        <p:spPr>
          <a:xfrm>
            <a:off x="838200" y="2818013"/>
            <a:ext cx="6194367" cy="319269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6"/>
          <p:cNvSpPr txBox="1"/>
          <p:nvPr>
            <p:ph idx="11" type="ftr"/>
          </p:nvPr>
        </p:nvSpPr>
        <p:spPr>
          <a:xfrm>
            <a:off x="838199" y="6356350"/>
            <a:ext cx="10514289"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3875B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3" name="Google Shape;13;p36"/>
          <p:cNvPicPr preferRelativeResize="0"/>
          <p:nvPr/>
        </p:nvPicPr>
        <p:blipFill rotWithShape="1">
          <a:blip r:embed="rId1">
            <a:alphaModFix/>
          </a:blip>
          <a:srcRect b="0" l="0" r="0" t="0"/>
          <a:stretch/>
        </p:blipFill>
        <p:spPr>
          <a:xfrm>
            <a:off x="7544830" y="1836976"/>
            <a:ext cx="3807658" cy="2876339"/>
          </a:xfrm>
          <a:prstGeom prst="rect">
            <a:avLst/>
          </a:prstGeom>
          <a:noFill/>
          <a:ln>
            <a:noFill/>
          </a:ln>
        </p:spPr>
      </p:pic>
      <p:cxnSp>
        <p:nvCxnSpPr>
          <p:cNvPr id="14" name="Google Shape;14;p36"/>
          <p:cNvCxnSpPr/>
          <p:nvPr/>
        </p:nvCxnSpPr>
        <p:spPr>
          <a:xfrm>
            <a:off x="838199" y="6356350"/>
            <a:ext cx="10514289" cy="0"/>
          </a:xfrm>
          <a:prstGeom prst="straightConnector1">
            <a:avLst/>
          </a:prstGeom>
          <a:noFill/>
          <a:ln cap="rnd" cmpd="sng" w="25400">
            <a:solidFill>
              <a:srgbClr val="3875BF"/>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doi.org/10.1158%2F1078-0432.ccr-18-0227" TargetMode="Externa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re3data.org/" TargetMode="External"/><Relationship Id="rId4" Type="http://schemas.openxmlformats.org/officeDocument/2006/relationships/hyperlink" Target="https://www.zenodo.org" TargetMode="External"/><Relationship Id="rId5" Type="http://schemas.openxmlformats.org/officeDocument/2006/relationships/hyperlink" Target="http://www.openaire.eu" TargetMode="External"/><Relationship Id="rId6" Type="http://schemas.openxmlformats.org/officeDocument/2006/relationships/hyperlink" Target="https://dabar.srce.hr" TargetMode="External"/><Relationship Id="rId7" Type="http://schemas.openxmlformats.org/officeDocument/2006/relationships/hyperlink" Target="http://fulir.irb.hr" TargetMode="External"/><Relationship Id="rId8"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2.jpg"/><Relationship Id="rId5" Type="http://schemas.openxmlformats.org/officeDocument/2006/relationships/hyperlink" Target="https://ni4os.eu/survey-result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5.png"/></Relationships>
</file>

<file path=ppt/slides/_rels/slide14.xml.rels><?xml version="1.0" encoding="UTF-8" standalone="yes"?><Relationships xmlns="http://schemas.openxmlformats.org/package/2006/relationships"><Relationship Id="rId40" Type="http://schemas.openxmlformats.org/officeDocument/2006/relationships/image" Target="../media/image43.png"/><Relationship Id="rId20" Type="http://schemas.openxmlformats.org/officeDocument/2006/relationships/image" Target="../media/image24.jpg"/><Relationship Id="rId42" Type="http://schemas.openxmlformats.org/officeDocument/2006/relationships/image" Target="../media/image46.png"/><Relationship Id="rId41" Type="http://schemas.openxmlformats.org/officeDocument/2006/relationships/image" Target="../media/image48.png"/><Relationship Id="rId22" Type="http://schemas.openxmlformats.org/officeDocument/2006/relationships/image" Target="../media/image37.png"/><Relationship Id="rId44" Type="http://schemas.openxmlformats.org/officeDocument/2006/relationships/image" Target="../media/image2.jpg"/><Relationship Id="rId21" Type="http://schemas.openxmlformats.org/officeDocument/2006/relationships/image" Target="../media/image31.png"/><Relationship Id="rId43" Type="http://schemas.openxmlformats.org/officeDocument/2006/relationships/image" Target="../media/image49.png"/><Relationship Id="rId24" Type="http://schemas.openxmlformats.org/officeDocument/2006/relationships/image" Target="../media/image35.png"/><Relationship Id="rId23"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image" Target="../media/image17.png"/><Relationship Id="rId9" Type="http://schemas.openxmlformats.org/officeDocument/2006/relationships/image" Target="../media/image22.jpg"/><Relationship Id="rId26" Type="http://schemas.openxmlformats.org/officeDocument/2006/relationships/image" Target="../media/image32.jpg"/><Relationship Id="rId25" Type="http://schemas.openxmlformats.org/officeDocument/2006/relationships/image" Target="../media/image34.png"/><Relationship Id="rId28" Type="http://schemas.openxmlformats.org/officeDocument/2006/relationships/image" Target="../media/image38.png"/><Relationship Id="rId27" Type="http://schemas.openxmlformats.org/officeDocument/2006/relationships/image" Target="../media/image33.jpg"/><Relationship Id="rId5" Type="http://schemas.openxmlformats.org/officeDocument/2006/relationships/image" Target="../media/image15.png"/><Relationship Id="rId6" Type="http://schemas.openxmlformats.org/officeDocument/2006/relationships/image" Target="../media/image14.png"/><Relationship Id="rId29" Type="http://schemas.openxmlformats.org/officeDocument/2006/relationships/image" Target="../media/image36.png"/><Relationship Id="rId7" Type="http://schemas.openxmlformats.org/officeDocument/2006/relationships/image" Target="../media/image8.png"/><Relationship Id="rId8" Type="http://schemas.openxmlformats.org/officeDocument/2006/relationships/image" Target="../media/image19.png"/><Relationship Id="rId31" Type="http://schemas.openxmlformats.org/officeDocument/2006/relationships/image" Target="../media/image47.png"/><Relationship Id="rId30" Type="http://schemas.openxmlformats.org/officeDocument/2006/relationships/image" Target="../media/image39.jpg"/><Relationship Id="rId11" Type="http://schemas.openxmlformats.org/officeDocument/2006/relationships/image" Target="../media/image18.png"/><Relationship Id="rId33" Type="http://schemas.openxmlformats.org/officeDocument/2006/relationships/image" Target="../media/image26.png"/><Relationship Id="rId10" Type="http://schemas.openxmlformats.org/officeDocument/2006/relationships/image" Target="../media/image6.png"/><Relationship Id="rId32" Type="http://schemas.openxmlformats.org/officeDocument/2006/relationships/image" Target="../media/image30.png"/><Relationship Id="rId13" Type="http://schemas.openxmlformats.org/officeDocument/2006/relationships/image" Target="../media/image4.png"/><Relationship Id="rId35" Type="http://schemas.openxmlformats.org/officeDocument/2006/relationships/image" Target="../media/image40.png"/><Relationship Id="rId12" Type="http://schemas.openxmlformats.org/officeDocument/2006/relationships/image" Target="../media/image10.png"/><Relationship Id="rId34" Type="http://schemas.openxmlformats.org/officeDocument/2006/relationships/image" Target="../media/image29.png"/><Relationship Id="rId15" Type="http://schemas.openxmlformats.org/officeDocument/2006/relationships/image" Target="../media/image21.png"/><Relationship Id="rId37" Type="http://schemas.openxmlformats.org/officeDocument/2006/relationships/image" Target="../media/image42.png"/><Relationship Id="rId14" Type="http://schemas.openxmlformats.org/officeDocument/2006/relationships/image" Target="../media/image13.png"/><Relationship Id="rId36" Type="http://schemas.openxmlformats.org/officeDocument/2006/relationships/image" Target="../media/image28.png"/><Relationship Id="rId17" Type="http://schemas.openxmlformats.org/officeDocument/2006/relationships/image" Target="../media/image16.png"/><Relationship Id="rId39" Type="http://schemas.openxmlformats.org/officeDocument/2006/relationships/image" Target="../media/image44.png"/><Relationship Id="rId16" Type="http://schemas.openxmlformats.org/officeDocument/2006/relationships/image" Target="../media/image7.png"/><Relationship Id="rId38" Type="http://schemas.openxmlformats.org/officeDocument/2006/relationships/image" Target="../media/image41.png"/><Relationship Id="rId19" Type="http://schemas.openxmlformats.org/officeDocument/2006/relationships/image" Target="../media/image27.png"/><Relationship Id="rId18"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hyperlink" Target="https://www.facebook.com/NI4OS/" TargetMode="External"/><Relationship Id="rId9" Type="http://schemas.openxmlformats.org/officeDocument/2006/relationships/image" Target="../media/image52.jpg"/><Relationship Id="rId5" Type="http://schemas.openxmlformats.org/officeDocument/2006/relationships/image" Target="../media/image50.png"/><Relationship Id="rId6" Type="http://schemas.openxmlformats.org/officeDocument/2006/relationships/hyperlink" Target="https://twitter.com/NI4OS_eu" TargetMode="External"/><Relationship Id="rId7" Type="http://schemas.openxmlformats.org/officeDocument/2006/relationships/hyperlink" Target="https://www.facebook.com/NI4OS" TargetMode="External"/><Relationship Id="rId8" Type="http://schemas.openxmlformats.org/officeDocument/2006/relationships/image" Target="../media/image45.png"/><Relationship Id="rId11" Type="http://schemas.openxmlformats.org/officeDocument/2006/relationships/image" Target="../media/image51.png"/><Relationship Id="rId10" Type="http://schemas.openxmlformats.org/officeDocument/2006/relationships/hyperlink" Target="https://twitter.com/NI4OS_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doi.org/10.1177%2F0162243988013001-206"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hyperlink" Target="http://www.genome.gov/10001772" TargetMode="External"/><Relationship Id="rId6" Type="http://schemas.openxmlformats.org/officeDocument/2006/relationships/hyperlink" Target="http://unlockinglifescode.org/timeline?tid=4" TargetMode="External"/><Relationship Id="rId7" Type="http://schemas.openxmlformats.org/officeDocument/2006/relationships/hyperlink" Target="ftp://ftp.ensembl.org/pub/release-77/fasta/homo_sapiens/dn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force11.org/group/fairgroup/fairprinciples%E2%80%8B" TargetMode="External"/><Relationship Id="rId4" Type="http://schemas.openxmlformats.org/officeDocument/2006/relationships/hyperlink" Target="https://doi.org/10.1038/sdata.2016.18%E2%80%8B" TargetMode="External"/><Relationship Id="rId5" Type="http://schemas.openxmlformats.org/officeDocument/2006/relationships/hyperlink" Target="https://www.researchgate.net/publication/298345883_The_FAIR_Guiding_Principles_for_scientific_data_management_and_stewardship%E2%80%8B" TargetMode="External"/><Relationship Id="rId6"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1384146" y="760563"/>
            <a:ext cx="5475300" cy="10611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93557"/>
              </a:buClr>
              <a:buSzPts val="3200"/>
              <a:buFont typeface="Calibri"/>
              <a:buNone/>
            </a:pPr>
            <a:r>
              <a:rPr lang="en-US" sz="2800">
                <a:solidFill>
                  <a:srgbClr val="193557"/>
                </a:solidFill>
                <a:latin typeface="Calibri"/>
                <a:ea typeface="Calibri"/>
                <a:cs typeface="Calibri"/>
                <a:sym typeface="Calibri"/>
              </a:rPr>
              <a:t>National Initiatives for Open Science in Europe</a:t>
            </a:r>
            <a:endParaRPr sz="3200"/>
          </a:p>
        </p:txBody>
      </p:sp>
      <p:sp>
        <p:nvSpPr>
          <p:cNvPr id="90" name="Google Shape;90;p1"/>
          <p:cNvSpPr txBox="1"/>
          <p:nvPr>
            <p:ph idx="1" type="subTitle"/>
          </p:nvPr>
        </p:nvSpPr>
        <p:spPr>
          <a:xfrm>
            <a:off x="838200" y="2178900"/>
            <a:ext cx="6775800" cy="22320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None/>
            </a:pPr>
            <a:r>
              <a:rPr lang="en-US" sz="2800">
                <a:solidFill>
                  <a:srgbClr val="193557"/>
                </a:solidFill>
              </a:rPr>
              <a:t>National Capacity Building NI4OS Training</a:t>
            </a:r>
            <a:endParaRPr sz="2800">
              <a:solidFill>
                <a:srgbClr val="193557"/>
              </a:solidFill>
            </a:endParaRPr>
          </a:p>
          <a:p>
            <a:pPr indent="0" lvl="0" marL="0" rtl="0" algn="ctr">
              <a:lnSpc>
                <a:spcPct val="100000"/>
              </a:lnSpc>
              <a:spcBef>
                <a:spcPts val="0"/>
              </a:spcBef>
              <a:spcAft>
                <a:spcPts val="0"/>
              </a:spcAft>
              <a:buClr>
                <a:schemeClr val="dk1"/>
              </a:buClr>
              <a:buSzPts val="1100"/>
              <a:buFont typeface="Arial"/>
              <a:buNone/>
            </a:pPr>
            <a:br>
              <a:rPr b="1" lang="en-US" sz="2800">
                <a:solidFill>
                  <a:srgbClr val="2D3292"/>
                </a:solidFill>
                <a:latin typeface="Open Sans"/>
                <a:ea typeface="Open Sans"/>
                <a:cs typeface="Open Sans"/>
                <a:sym typeface="Open Sans"/>
              </a:rPr>
            </a:br>
            <a:r>
              <a:rPr b="1" lang="en-US" sz="3000">
                <a:solidFill>
                  <a:srgbClr val="2D3292"/>
                </a:solidFill>
                <a:latin typeface="Open Sans"/>
                <a:ea typeface="Open Sans"/>
                <a:cs typeface="Open Sans"/>
                <a:sym typeface="Open Sans"/>
              </a:rPr>
              <a:t>“Fair play” in the scientific playground</a:t>
            </a:r>
            <a:endParaRPr b="1" sz="3000">
              <a:solidFill>
                <a:srgbClr val="2D3292"/>
              </a:solidFill>
              <a:latin typeface="Open Sans"/>
              <a:ea typeface="Open Sans"/>
              <a:cs typeface="Open Sans"/>
              <a:sym typeface="Open Sans"/>
            </a:endParaRPr>
          </a:p>
          <a:p>
            <a:pPr indent="0" lvl="0" marL="0" rtl="0" algn="ctr">
              <a:lnSpc>
                <a:spcPct val="100000"/>
              </a:lnSpc>
              <a:spcBef>
                <a:spcPts val="0"/>
              </a:spcBef>
              <a:spcAft>
                <a:spcPts val="0"/>
              </a:spcAft>
              <a:buNone/>
            </a:pPr>
            <a:r>
              <a:t/>
            </a:r>
            <a:endParaRPr>
              <a:solidFill>
                <a:srgbClr val="193557"/>
              </a:solidFill>
            </a:endParaRPr>
          </a:p>
          <a:p>
            <a:pPr indent="0" lvl="0" marL="0" rtl="0" algn="ctr">
              <a:lnSpc>
                <a:spcPct val="100000"/>
              </a:lnSpc>
              <a:spcBef>
                <a:spcPts val="0"/>
              </a:spcBef>
              <a:spcAft>
                <a:spcPts val="0"/>
              </a:spcAft>
              <a:buNone/>
            </a:pPr>
            <a:r>
              <a:rPr lang="en-US">
                <a:solidFill>
                  <a:srgbClr val="193557"/>
                </a:solidFill>
              </a:rPr>
              <a:t>- HR -</a:t>
            </a:r>
            <a:endParaRPr>
              <a:solidFill>
                <a:srgbClr val="193557"/>
              </a:solidFill>
            </a:endParaRPr>
          </a:p>
          <a:p>
            <a:pPr indent="0" lvl="0" marL="0" rtl="0" algn="ctr">
              <a:lnSpc>
                <a:spcPct val="100000"/>
              </a:lnSpc>
              <a:spcBef>
                <a:spcPts val="0"/>
              </a:spcBef>
              <a:spcAft>
                <a:spcPts val="0"/>
              </a:spcAft>
              <a:buNone/>
            </a:pPr>
            <a:r>
              <a:rPr lang="en-US">
                <a:solidFill>
                  <a:srgbClr val="193557"/>
                </a:solidFill>
              </a:rPr>
              <a:t>16 September 2020</a:t>
            </a:r>
            <a:endParaRPr>
              <a:solidFill>
                <a:srgbClr val="193557"/>
              </a:solidFill>
            </a:endParaRPr>
          </a:p>
          <a:p>
            <a:pPr indent="0" lvl="0" marL="0" rtl="0" algn="ctr">
              <a:lnSpc>
                <a:spcPct val="90000"/>
              </a:lnSpc>
              <a:spcBef>
                <a:spcPts val="0"/>
              </a:spcBef>
              <a:spcAft>
                <a:spcPts val="0"/>
              </a:spcAft>
              <a:buClr>
                <a:schemeClr val="dk1"/>
              </a:buClr>
              <a:buSzPts val="2400"/>
              <a:buNone/>
            </a:pPr>
            <a:r>
              <a:t/>
            </a:r>
            <a:endParaRPr>
              <a:solidFill>
                <a:srgbClr val="193557"/>
              </a:solidFill>
            </a:endParaRPr>
          </a:p>
          <a:p>
            <a:pPr indent="0" lvl="0" marL="0" rtl="0" algn="ctr">
              <a:lnSpc>
                <a:spcPct val="90000"/>
              </a:lnSpc>
              <a:spcBef>
                <a:spcPts val="0"/>
              </a:spcBef>
              <a:spcAft>
                <a:spcPts val="0"/>
              </a:spcAft>
              <a:buClr>
                <a:srgbClr val="193557"/>
              </a:buClr>
              <a:buSzPts val="2400"/>
              <a:buNone/>
            </a:pPr>
            <a:r>
              <a:rPr lang="en-US">
                <a:solidFill>
                  <a:srgbClr val="193557"/>
                </a:solidFill>
              </a:rPr>
              <a:t>Alen Vodopijevec</a:t>
            </a:r>
            <a:br>
              <a:rPr lang="en-US">
                <a:solidFill>
                  <a:srgbClr val="193557"/>
                </a:solidFill>
              </a:rPr>
            </a:br>
            <a:r>
              <a:rPr lang="en-US">
                <a:solidFill>
                  <a:srgbClr val="193557"/>
                </a:solidFill>
              </a:rPr>
              <a:t>Rudjer Boskovic Institute</a:t>
            </a:r>
            <a:endParaRPr/>
          </a:p>
        </p:txBody>
      </p:sp>
      <p:sp>
        <p:nvSpPr>
          <p:cNvPr id="91" name="Google Shape;91;p1"/>
          <p:cNvSpPr txBox="1"/>
          <p:nvPr>
            <p:ph idx="11" type="ftr"/>
          </p:nvPr>
        </p:nvSpPr>
        <p:spPr>
          <a:xfrm>
            <a:off x="838199" y="6356350"/>
            <a:ext cx="10514289"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National Initiatives for Open Science in Europe – H2020 Research and Innovation action – contract no. 857645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97d92ad164_0_54"/>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457200" lvl="0" marL="0" rtl="0" algn="l">
              <a:spcBef>
                <a:spcPts val="0"/>
              </a:spcBef>
              <a:spcAft>
                <a:spcPts val="0"/>
              </a:spcAft>
              <a:buNone/>
            </a:pPr>
            <a:r>
              <a:rPr lang="en-US"/>
              <a:t>In the long run … 2018..</a:t>
            </a:r>
            <a:endParaRPr/>
          </a:p>
        </p:txBody>
      </p:sp>
      <p:sp>
        <p:nvSpPr>
          <p:cNvPr id="183" name="Google Shape;183;g97d92ad164_0_54"/>
          <p:cNvSpPr txBox="1"/>
          <p:nvPr>
            <p:ph idx="1" type="body"/>
          </p:nvPr>
        </p:nvSpPr>
        <p:spPr>
          <a:xfrm>
            <a:off x="838200" y="1205345"/>
            <a:ext cx="10514400" cy="4805400"/>
          </a:xfrm>
          <a:prstGeom prst="rect">
            <a:avLst/>
          </a:prstGeom>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rgbClr val="000000"/>
              </a:buClr>
              <a:buSzPts val="2200"/>
              <a:buFont typeface="Arial"/>
              <a:buChar char="●"/>
            </a:pPr>
            <a:r>
              <a:rPr lang="en-US" sz="2200">
                <a:solidFill>
                  <a:srgbClr val="000000"/>
                </a:solidFill>
                <a:latin typeface="Arial"/>
                <a:ea typeface="Arial"/>
                <a:cs typeface="Arial"/>
                <a:sym typeface="Arial"/>
              </a:rPr>
              <a:t>Changes in </a:t>
            </a:r>
            <a:r>
              <a:rPr b="1" lang="en-US" sz="2200">
                <a:solidFill>
                  <a:srgbClr val="000000"/>
                </a:solidFill>
                <a:latin typeface="Arial"/>
                <a:ea typeface="Arial"/>
                <a:cs typeface="Arial"/>
                <a:sym typeface="Arial"/>
              </a:rPr>
              <a:t>rewarding</a:t>
            </a:r>
            <a:r>
              <a:rPr lang="en-US" sz="2200">
                <a:solidFill>
                  <a:srgbClr val="000000"/>
                </a:solidFill>
                <a:latin typeface="Arial"/>
                <a:ea typeface="Arial"/>
                <a:cs typeface="Arial"/>
                <a:sym typeface="Arial"/>
              </a:rPr>
              <a:t> and </a:t>
            </a:r>
            <a:r>
              <a:rPr b="1" lang="en-US" sz="2200">
                <a:solidFill>
                  <a:srgbClr val="000000"/>
                </a:solidFill>
                <a:latin typeface="Arial"/>
                <a:ea typeface="Arial"/>
                <a:cs typeface="Arial"/>
                <a:sym typeface="Arial"/>
              </a:rPr>
              <a:t>advancement</a:t>
            </a:r>
            <a:r>
              <a:rPr lang="en-US" sz="2200">
                <a:solidFill>
                  <a:srgbClr val="000000"/>
                </a:solidFill>
                <a:latin typeface="Arial"/>
                <a:ea typeface="Arial"/>
                <a:cs typeface="Arial"/>
                <a:sym typeface="Arial"/>
              </a:rPr>
              <a:t> systems in science</a:t>
            </a:r>
            <a:endParaRPr sz="2200">
              <a:solidFill>
                <a:srgbClr val="000000"/>
              </a:solidFill>
              <a:latin typeface="Arial"/>
              <a:ea typeface="Arial"/>
              <a:cs typeface="Arial"/>
              <a:sym typeface="Arial"/>
            </a:endParaRPr>
          </a:p>
          <a:p>
            <a:pPr indent="-368300" lvl="0" marL="457200" rtl="0" algn="l">
              <a:lnSpc>
                <a:spcPct val="115000"/>
              </a:lnSpc>
              <a:spcBef>
                <a:spcPts val="0"/>
              </a:spcBef>
              <a:spcAft>
                <a:spcPts val="0"/>
              </a:spcAft>
              <a:buClr>
                <a:srgbClr val="000000"/>
              </a:buClr>
              <a:buSzPts val="2200"/>
              <a:buFont typeface="Arial"/>
              <a:buChar char="●"/>
            </a:pPr>
            <a:r>
              <a:rPr b="1" lang="en-US" sz="2200">
                <a:solidFill>
                  <a:srgbClr val="000000"/>
                </a:solidFill>
                <a:latin typeface="Arial"/>
                <a:ea typeface="Arial"/>
                <a:cs typeface="Arial"/>
                <a:sym typeface="Arial"/>
              </a:rPr>
              <a:t>Encourage </a:t>
            </a:r>
            <a:r>
              <a:rPr lang="en-US" sz="2200">
                <a:solidFill>
                  <a:srgbClr val="000000"/>
                </a:solidFill>
                <a:latin typeface="Arial"/>
                <a:ea typeface="Arial"/>
                <a:cs typeface="Arial"/>
                <a:sym typeface="Arial"/>
              </a:rPr>
              <a:t>publishing of “negative results”</a:t>
            </a:r>
            <a:endParaRPr sz="2200">
              <a:solidFill>
                <a:srgbClr val="000000"/>
              </a:solidFill>
              <a:latin typeface="Arial"/>
              <a:ea typeface="Arial"/>
              <a:cs typeface="Arial"/>
              <a:sym typeface="Arial"/>
            </a:endParaRPr>
          </a:p>
          <a:p>
            <a:pPr indent="-368300" lvl="0" marL="457200" rtl="0" algn="l">
              <a:lnSpc>
                <a:spcPct val="115000"/>
              </a:lnSpc>
              <a:spcBef>
                <a:spcPts val="0"/>
              </a:spcBef>
              <a:spcAft>
                <a:spcPts val="0"/>
              </a:spcAft>
              <a:buClr>
                <a:srgbClr val="000000"/>
              </a:buClr>
              <a:buSzPts val="2200"/>
              <a:buFont typeface="Arial"/>
              <a:buChar char="●"/>
            </a:pPr>
            <a:r>
              <a:rPr b="1" lang="en-US" sz="2200">
                <a:solidFill>
                  <a:srgbClr val="000000"/>
                </a:solidFill>
                <a:latin typeface="Arial"/>
                <a:ea typeface="Arial"/>
                <a:cs typeface="Arial"/>
                <a:sym typeface="Arial"/>
              </a:rPr>
              <a:t>Promoting </a:t>
            </a:r>
            <a:r>
              <a:rPr lang="en-US" sz="2200">
                <a:solidFill>
                  <a:srgbClr val="000000"/>
                </a:solidFill>
                <a:latin typeface="Arial"/>
                <a:ea typeface="Arial"/>
                <a:cs typeface="Arial"/>
                <a:sym typeface="Arial"/>
              </a:rPr>
              <a:t>Open Science principles and raising the awareness on the benefits of sharing research data (especially among young researchers)</a:t>
            </a:r>
            <a:endParaRPr sz="2200">
              <a:solidFill>
                <a:srgbClr val="000000"/>
              </a:solidFill>
              <a:latin typeface="Arial"/>
              <a:ea typeface="Arial"/>
              <a:cs typeface="Arial"/>
              <a:sym typeface="Arial"/>
            </a:endParaRPr>
          </a:p>
          <a:p>
            <a:pPr indent="-368300" lvl="0" marL="457200" rtl="0" algn="l">
              <a:lnSpc>
                <a:spcPct val="115000"/>
              </a:lnSpc>
              <a:spcBef>
                <a:spcPts val="0"/>
              </a:spcBef>
              <a:spcAft>
                <a:spcPts val="0"/>
              </a:spcAft>
              <a:buClr>
                <a:srgbClr val="000000"/>
              </a:buClr>
              <a:buSzPts val="2200"/>
              <a:buFont typeface="Arial"/>
              <a:buChar char="●"/>
            </a:pPr>
            <a:r>
              <a:rPr lang="en-US" sz="2200">
                <a:solidFill>
                  <a:srgbClr val="000000"/>
                </a:solidFill>
                <a:latin typeface="Arial"/>
                <a:ea typeface="Arial"/>
                <a:cs typeface="Arial"/>
                <a:sym typeface="Arial"/>
              </a:rPr>
              <a:t>formal vs. </a:t>
            </a:r>
            <a:r>
              <a:rPr b="1" lang="en-US" sz="2200">
                <a:solidFill>
                  <a:srgbClr val="000000"/>
                </a:solidFill>
                <a:latin typeface="Arial"/>
                <a:ea typeface="Arial"/>
                <a:cs typeface="Arial"/>
                <a:sym typeface="Arial"/>
              </a:rPr>
              <a:t>unformal data citation</a:t>
            </a:r>
            <a:endParaRPr b="1" sz="2200">
              <a:solidFill>
                <a:srgbClr val="000000"/>
              </a:solidFill>
              <a:latin typeface="Arial"/>
              <a:ea typeface="Arial"/>
              <a:cs typeface="Arial"/>
              <a:sym typeface="Arial"/>
            </a:endParaRPr>
          </a:p>
          <a:p>
            <a:pPr indent="-368300" lvl="0" marL="457200" rtl="0" algn="l">
              <a:lnSpc>
                <a:spcPct val="115000"/>
              </a:lnSpc>
              <a:spcBef>
                <a:spcPts val="0"/>
              </a:spcBef>
              <a:spcAft>
                <a:spcPts val="0"/>
              </a:spcAft>
              <a:buClr>
                <a:srgbClr val="000000"/>
              </a:buClr>
              <a:buSzPts val="2200"/>
              <a:buFont typeface="Arial"/>
              <a:buChar char="●"/>
            </a:pPr>
            <a:r>
              <a:rPr lang="en-US" sz="2200">
                <a:solidFill>
                  <a:srgbClr val="000000"/>
                </a:solidFill>
                <a:latin typeface="Arial"/>
                <a:ea typeface="Arial"/>
                <a:cs typeface="Arial"/>
                <a:sym typeface="Arial"/>
              </a:rPr>
              <a:t>Funders</a:t>
            </a:r>
            <a:r>
              <a:rPr b="1" lang="en-US" sz="2200">
                <a:solidFill>
                  <a:srgbClr val="000000"/>
                </a:solidFill>
                <a:latin typeface="Arial"/>
                <a:ea typeface="Arial"/>
                <a:cs typeface="Arial"/>
                <a:sym typeface="Arial"/>
              </a:rPr>
              <a:t> policies</a:t>
            </a:r>
            <a:endParaRPr b="1" sz="2200">
              <a:solidFill>
                <a:srgbClr val="000000"/>
              </a:solidFill>
              <a:latin typeface="Arial"/>
              <a:ea typeface="Arial"/>
              <a:cs typeface="Arial"/>
              <a:sym typeface="Arial"/>
            </a:endParaRPr>
          </a:p>
          <a:p>
            <a:pPr indent="0" lvl="0" marL="0" rtl="0" algn="l">
              <a:lnSpc>
                <a:spcPct val="115000"/>
              </a:lnSpc>
              <a:spcBef>
                <a:spcPts val="1600"/>
              </a:spcBef>
              <a:spcAft>
                <a:spcPts val="0"/>
              </a:spcAft>
              <a:buNone/>
            </a:pPr>
            <a:r>
              <a:rPr lang="en-US" sz="1600">
                <a:solidFill>
                  <a:srgbClr val="000000"/>
                </a:solidFill>
                <a:latin typeface="Arial"/>
                <a:ea typeface="Arial"/>
                <a:cs typeface="Arial"/>
                <a:sym typeface="Arial"/>
              </a:rPr>
              <a:t>Boulbes, D. R. et al. A Survey on Data Reproducibility and the Effect of Publication Process on the Ethical Reporting of Laboratory Research. Clin Cancer Res 24, 3447–3455 (2018). </a:t>
            </a:r>
            <a:r>
              <a:rPr lang="en-US" sz="1600" u="sng">
                <a:solidFill>
                  <a:srgbClr val="000000"/>
                </a:solidFill>
                <a:latin typeface="Arial"/>
                <a:ea typeface="Arial"/>
                <a:cs typeface="Arial"/>
                <a:sym typeface="Arial"/>
                <a:hlinkClick r:id="rId3">
                  <a:extLst>
                    <a:ext uri="{A12FA001-AC4F-418D-AE19-62706E023703}">
                      <ahyp:hlinkClr val="tx"/>
                    </a:ext>
                  </a:extLst>
                </a:hlinkClick>
              </a:rPr>
              <a:t>https://doi.org/10.1158%2F1078-0432.ccr-18-0227</a:t>
            </a:r>
            <a:r>
              <a:rPr lang="en-US" sz="1600">
                <a:solidFill>
                  <a:srgbClr val="000000"/>
                </a:solidFill>
                <a:latin typeface="Arial"/>
                <a:ea typeface="Arial"/>
                <a:cs typeface="Arial"/>
                <a:sym typeface="Arial"/>
              </a:rPr>
              <a:t> </a:t>
            </a:r>
            <a:endParaRPr sz="1600">
              <a:solidFill>
                <a:srgbClr val="000000"/>
              </a:solidFill>
              <a:latin typeface="Arial"/>
              <a:ea typeface="Arial"/>
              <a:cs typeface="Arial"/>
              <a:sym typeface="Arial"/>
            </a:endParaRPr>
          </a:p>
          <a:p>
            <a:pPr indent="0" lvl="0" marL="0" rtl="0" algn="l">
              <a:lnSpc>
                <a:spcPct val="115000"/>
              </a:lnSpc>
              <a:spcBef>
                <a:spcPts val="1600"/>
              </a:spcBef>
              <a:spcAft>
                <a:spcPts val="0"/>
              </a:spcAft>
              <a:buNone/>
            </a:pPr>
            <a:r>
              <a:rPr lang="en-US" sz="1600">
                <a:solidFill>
                  <a:srgbClr val="000000"/>
                </a:solidFill>
                <a:latin typeface="Arial"/>
                <a:ea typeface="Arial"/>
                <a:cs typeface="Arial"/>
                <a:sym typeface="Arial"/>
              </a:rPr>
              <a:t>Park, H., You, S. &amp; Wolfram, D. Informal data citation for data sharing and reuse is more common than formal data citation in biomedical fields. Journal of the Association for Information Science and Technology 69, 1346–1354 (2018).</a:t>
            </a:r>
            <a:endParaRPr b="1" sz="2200">
              <a:solidFill>
                <a:srgbClr val="000000"/>
              </a:solidFill>
              <a:latin typeface="Arial"/>
              <a:ea typeface="Arial"/>
              <a:cs typeface="Arial"/>
              <a:sym typeface="Arial"/>
            </a:endParaRPr>
          </a:p>
          <a:p>
            <a:pPr indent="0" lvl="0" marL="0" rtl="0" algn="l">
              <a:spcBef>
                <a:spcPts val="1600"/>
              </a:spcBef>
              <a:spcAft>
                <a:spcPts val="0"/>
              </a:spcAft>
              <a:buNone/>
            </a:pPr>
            <a:r>
              <a:t/>
            </a:r>
            <a:endParaRPr sz="3200"/>
          </a:p>
        </p:txBody>
      </p:sp>
      <p:sp>
        <p:nvSpPr>
          <p:cNvPr id="184" name="Google Shape;184;g97d92ad164_0_54"/>
          <p:cNvSpPr txBox="1"/>
          <p:nvPr>
            <p:ph idx="12" type="sldNum"/>
          </p:nvPr>
        </p:nvSpPr>
        <p:spPr>
          <a:xfrm>
            <a:off x="10374284" y="6356350"/>
            <a:ext cx="979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85" name="Google Shape;185;g97d92ad164_0_54"/>
          <p:cNvSpPr txBox="1"/>
          <p:nvPr>
            <p:ph idx="11" type="ftr"/>
          </p:nvPr>
        </p:nvSpPr>
        <p:spPr>
          <a:xfrm>
            <a:off x="838199" y="6356350"/>
            <a:ext cx="9536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en-US"/>
              <a:t>National Capacity Building NI4OS Training - HR - 16 September 2020</a:t>
            </a:r>
            <a:endParaRPr/>
          </a:p>
          <a:p>
            <a:pPr indent="0" lvl="0" marL="0" rtl="0" algn="ctr">
              <a:spcBef>
                <a:spcPts val="0"/>
              </a:spcBef>
              <a:spcAft>
                <a:spcPts val="0"/>
              </a:spcAft>
              <a:buNone/>
            </a:pPr>
            <a:r>
              <a:t/>
            </a:r>
            <a:endParaRPr/>
          </a:p>
        </p:txBody>
      </p:sp>
      <p:pic>
        <p:nvPicPr>
          <p:cNvPr id="186" name="Google Shape;186;g97d92ad164_0_54"/>
          <p:cNvPicPr preferRelativeResize="0"/>
          <p:nvPr/>
        </p:nvPicPr>
        <p:blipFill rotWithShape="1">
          <a:blip r:embed="rId4">
            <a:alphaModFix/>
          </a:blip>
          <a:srcRect b="0" l="0" r="0" t="0"/>
          <a:stretch/>
        </p:blipFill>
        <p:spPr>
          <a:xfrm>
            <a:off x="10933946" y="-8954"/>
            <a:ext cx="1258053" cy="9399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97d92ad164_0_62"/>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457200" lvl="0" marL="0" rtl="0" algn="l">
              <a:spcBef>
                <a:spcPts val="0"/>
              </a:spcBef>
              <a:spcAft>
                <a:spcPts val="0"/>
              </a:spcAft>
              <a:buNone/>
            </a:pPr>
            <a:r>
              <a:rPr lang="en-US"/>
              <a:t>Infrastructure</a:t>
            </a:r>
            <a:endParaRPr/>
          </a:p>
        </p:txBody>
      </p:sp>
      <p:sp>
        <p:nvSpPr>
          <p:cNvPr id="193" name="Google Shape;193;g97d92ad164_0_62"/>
          <p:cNvSpPr txBox="1"/>
          <p:nvPr>
            <p:ph idx="1" type="body"/>
          </p:nvPr>
        </p:nvSpPr>
        <p:spPr>
          <a:xfrm>
            <a:off x="838200" y="1205345"/>
            <a:ext cx="10514400" cy="48054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2400">
                <a:solidFill>
                  <a:srgbClr val="000000"/>
                </a:solidFill>
                <a:latin typeface="Arial"/>
                <a:ea typeface="Arial"/>
                <a:cs typeface="Arial"/>
                <a:sym typeface="Arial"/>
              </a:rPr>
              <a:t>Technical (FAI</a:t>
            </a:r>
            <a:r>
              <a:rPr b="1" lang="en-US" sz="1600">
                <a:solidFill>
                  <a:srgbClr val="000000"/>
                </a:solidFill>
                <a:latin typeface="Arial"/>
                <a:ea typeface="Arial"/>
                <a:cs typeface="Arial"/>
                <a:sym typeface="Arial"/>
              </a:rPr>
              <a:t>R</a:t>
            </a:r>
            <a:r>
              <a:rPr b="1" lang="en-US" sz="2400">
                <a:solidFill>
                  <a:srgbClr val="000000"/>
                </a:solidFill>
                <a:latin typeface="Arial"/>
                <a:ea typeface="Arial"/>
                <a:cs typeface="Arial"/>
                <a:sym typeface="Arial"/>
              </a:rPr>
              <a:t>)</a:t>
            </a:r>
            <a:endParaRPr b="1" sz="2400">
              <a:solidFill>
                <a:srgbClr val="000000"/>
              </a:solidFill>
              <a:latin typeface="Arial"/>
              <a:ea typeface="Arial"/>
              <a:cs typeface="Arial"/>
              <a:sym typeface="Arial"/>
            </a:endParaRPr>
          </a:p>
          <a:p>
            <a:pPr indent="-381000" lvl="0" marL="457200" rtl="0" algn="l">
              <a:lnSpc>
                <a:spcPct val="115000"/>
              </a:lnSpc>
              <a:spcBef>
                <a:spcPts val="1600"/>
              </a:spcBef>
              <a:spcAft>
                <a:spcPts val="0"/>
              </a:spcAft>
              <a:buClr>
                <a:srgbClr val="000000"/>
              </a:buClr>
              <a:buSzPts val="2400"/>
              <a:buFont typeface="Arial"/>
              <a:buChar char="●"/>
            </a:pPr>
            <a:r>
              <a:rPr lang="en-US" sz="2400">
                <a:solidFill>
                  <a:srgbClr val="000000"/>
                </a:solidFill>
                <a:latin typeface="Arial"/>
                <a:ea typeface="Arial"/>
                <a:cs typeface="Arial"/>
                <a:sym typeface="Arial"/>
              </a:rPr>
              <a:t>Subject and disciplinary repositories </a:t>
            </a:r>
            <a:r>
              <a:rPr lang="en-US" sz="2400" u="sng">
                <a:solidFill>
                  <a:srgbClr val="0097A7"/>
                </a:solidFill>
                <a:latin typeface="Arial"/>
                <a:ea typeface="Arial"/>
                <a:cs typeface="Arial"/>
                <a:sym typeface="Arial"/>
                <a:hlinkClick r:id="rId3">
                  <a:extLst>
                    <a:ext uri="{A12FA001-AC4F-418D-AE19-62706E023703}">
                      <ahyp:hlinkClr val="tx"/>
                    </a:ext>
                  </a:extLst>
                </a:hlinkClick>
              </a:rPr>
              <a:t>https://www.re3data.org/</a:t>
            </a:r>
            <a:r>
              <a:rPr lang="en-US" sz="2400">
                <a:solidFill>
                  <a:srgbClr val="000000"/>
                </a:solidFill>
                <a:latin typeface="Arial"/>
                <a:ea typeface="Arial"/>
                <a:cs typeface="Arial"/>
                <a:sym typeface="Arial"/>
              </a:rPr>
              <a:t> </a:t>
            </a:r>
            <a:endParaRPr sz="2400">
              <a:solidFill>
                <a:srgbClr val="000000"/>
              </a:solidFill>
              <a:latin typeface="Arial"/>
              <a:ea typeface="Arial"/>
              <a:cs typeface="Arial"/>
              <a:sym typeface="Arial"/>
            </a:endParaRPr>
          </a:p>
          <a:p>
            <a:pPr indent="-381000" lvl="0" marL="457200" rtl="0" algn="l">
              <a:lnSpc>
                <a:spcPct val="115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Zenodo platform (OpenAIRE) </a:t>
            </a:r>
            <a:r>
              <a:rPr lang="en-US" sz="2400" u="sng">
                <a:solidFill>
                  <a:srgbClr val="0097A7"/>
                </a:solidFill>
                <a:latin typeface="Arial"/>
                <a:ea typeface="Arial"/>
                <a:cs typeface="Arial"/>
                <a:sym typeface="Arial"/>
                <a:hlinkClick r:id="rId4">
                  <a:extLst>
                    <a:ext uri="{A12FA001-AC4F-418D-AE19-62706E023703}">
                      <ahyp:hlinkClr val="tx"/>
                    </a:ext>
                  </a:extLst>
                </a:hlinkClick>
              </a:rPr>
              <a:t>https://www.zenodo.org</a:t>
            </a:r>
            <a:r>
              <a:rPr lang="en-US" sz="2400">
                <a:solidFill>
                  <a:srgbClr val="000000"/>
                </a:solidFill>
                <a:latin typeface="Arial"/>
                <a:ea typeface="Arial"/>
                <a:cs typeface="Arial"/>
                <a:sym typeface="Arial"/>
              </a:rPr>
              <a:t> </a:t>
            </a:r>
            <a:endParaRPr sz="2400">
              <a:solidFill>
                <a:srgbClr val="000000"/>
              </a:solidFill>
              <a:latin typeface="Arial"/>
              <a:ea typeface="Arial"/>
              <a:cs typeface="Arial"/>
              <a:sym typeface="Arial"/>
            </a:endParaRPr>
          </a:p>
          <a:p>
            <a:pPr indent="-355600" lvl="1" marL="914400" rtl="0" algn="l">
              <a:lnSpc>
                <a:spcPct val="115000"/>
              </a:lnSpc>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OpenAIRE portal: </a:t>
            </a:r>
            <a:r>
              <a:rPr lang="en-US" sz="2000" u="sng">
                <a:solidFill>
                  <a:srgbClr val="0097A7"/>
                </a:solidFill>
                <a:latin typeface="Arial"/>
                <a:ea typeface="Arial"/>
                <a:cs typeface="Arial"/>
                <a:sym typeface="Arial"/>
                <a:hlinkClick r:id="rId5">
                  <a:extLst>
                    <a:ext uri="{A12FA001-AC4F-418D-AE19-62706E023703}">
                      <ahyp:hlinkClr val="tx"/>
                    </a:ext>
                  </a:extLst>
                </a:hlinkClick>
              </a:rPr>
              <a:t>http://www.openaire.eu</a:t>
            </a:r>
            <a:r>
              <a:rPr lang="en-US" sz="2000">
                <a:solidFill>
                  <a:srgbClr val="000000"/>
                </a:solidFill>
                <a:latin typeface="Arial"/>
                <a:ea typeface="Arial"/>
                <a:cs typeface="Arial"/>
                <a:sym typeface="Arial"/>
              </a:rPr>
              <a:t> </a:t>
            </a:r>
            <a:endParaRPr sz="2000">
              <a:solidFill>
                <a:srgbClr val="000000"/>
              </a:solidFill>
              <a:latin typeface="Arial"/>
              <a:ea typeface="Arial"/>
              <a:cs typeface="Arial"/>
              <a:sym typeface="Arial"/>
            </a:endParaRPr>
          </a:p>
          <a:p>
            <a:pPr indent="-381000" lvl="0" marL="457200" rtl="0" algn="l">
              <a:lnSpc>
                <a:spcPct val="115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Institutional repositories</a:t>
            </a:r>
            <a:endParaRPr sz="2400">
              <a:solidFill>
                <a:srgbClr val="000000"/>
              </a:solidFill>
              <a:latin typeface="Arial"/>
              <a:ea typeface="Arial"/>
              <a:cs typeface="Arial"/>
              <a:sym typeface="Arial"/>
            </a:endParaRPr>
          </a:p>
          <a:p>
            <a:pPr indent="-355600" lvl="1" marL="914400" rtl="0" algn="l">
              <a:lnSpc>
                <a:spcPct val="115000"/>
              </a:lnSpc>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DABAR </a:t>
            </a:r>
            <a:r>
              <a:rPr lang="en-US" sz="2000" u="sng">
                <a:solidFill>
                  <a:srgbClr val="0097A7"/>
                </a:solidFill>
                <a:latin typeface="Arial"/>
                <a:ea typeface="Arial"/>
                <a:cs typeface="Arial"/>
                <a:sym typeface="Arial"/>
                <a:hlinkClick r:id="rId6">
                  <a:extLst>
                    <a:ext uri="{A12FA001-AC4F-418D-AE19-62706E023703}">
                      <ahyp:hlinkClr val="tx"/>
                    </a:ext>
                  </a:extLst>
                </a:hlinkClick>
              </a:rPr>
              <a:t>https://dabar.srce.hr</a:t>
            </a:r>
            <a:endParaRPr sz="2000">
              <a:solidFill>
                <a:srgbClr val="000000"/>
              </a:solidFill>
              <a:latin typeface="Arial"/>
              <a:ea typeface="Arial"/>
              <a:cs typeface="Arial"/>
              <a:sym typeface="Arial"/>
            </a:endParaRPr>
          </a:p>
          <a:p>
            <a:pPr indent="-355600" lvl="2" marL="1371600" rtl="0" algn="l">
              <a:lnSpc>
                <a:spcPct val="115000"/>
              </a:lnSpc>
              <a:spcBef>
                <a:spcPts val="0"/>
              </a:spcBef>
              <a:spcAft>
                <a:spcPts val="0"/>
              </a:spcAft>
              <a:buClr>
                <a:srgbClr val="000000"/>
              </a:buClr>
              <a:buSzPts val="2000"/>
              <a:buFont typeface="Arial"/>
              <a:buChar char="■"/>
            </a:pPr>
            <a:r>
              <a:rPr lang="en-US">
                <a:solidFill>
                  <a:srgbClr val="000000"/>
                </a:solidFill>
                <a:latin typeface="Arial"/>
                <a:ea typeface="Arial"/>
                <a:cs typeface="Arial"/>
                <a:sym typeface="Arial"/>
              </a:rPr>
              <a:t>FULIR RBI </a:t>
            </a:r>
            <a:r>
              <a:rPr lang="en-US" u="sng">
                <a:solidFill>
                  <a:srgbClr val="0097A7"/>
                </a:solidFill>
                <a:latin typeface="Arial"/>
                <a:ea typeface="Arial"/>
                <a:cs typeface="Arial"/>
                <a:sym typeface="Arial"/>
                <a:hlinkClick r:id="rId7">
                  <a:extLst>
                    <a:ext uri="{A12FA001-AC4F-418D-AE19-62706E023703}">
                      <ahyp:hlinkClr val="tx"/>
                    </a:ext>
                  </a:extLst>
                </a:hlinkClick>
              </a:rPr>
              <a:t>http://fulir.irb.hr</a:t>
            </a:r>
            <a:endParaRPr>
              <a:solidFill>
                <a:srgbClr val="000000"/>
              </a:solidFill>
              <a:latin typeface="Arial"/>
              <a:ea typeface="Arial"/>
              <a:cs typeface="Arial"/>
              <a:sym typeface="Arial"/>
            </a:endParaRPr>
          </a:p>
          <a:p>
            <a:pPr indent="0" lvl="0" marL="0" rtl="0" algn="l">
              <a:lnSpc>
                <a:spcPct val="115000"/>
              </a:lnSpc>
              <a:spcBef>
                <a:spcPts val="1600"/>
              </a:spcBef>
              <a:spcAft>
                <a:spcPts val="0"/>
              </a:spcAft>
              <a:buNone/>
            </a:pPr>
            <a:r>
              <a:rPr b="1" lang="en-US" sz="2400">
                <a:solidFill>
                  <a:srgbClr val="000000"/>
                </a:solidFill>
                <a:latin typeface="Arial"/>
                <a:ea typeface="Arial"/>
                <a:cs typeface="Arial"/>
                <a:sym typeface="Arial"/>
              </a:rPr>
              <a:t>Organizational (</a:t>
            </a:r>
            <a:r>
              <a:rPr b="1" lang="en-US" sz="1600">
                <a:solidFill>
                  <a:srgbClr val="000000"/>
                </a:solidFill>
                <a:latin typeface="Arial"/>
                <a:ea typeface="Arial"/>
                <a:cs typeface="Arial"/>
                <a:sym typeface="Arial"/>
              </a:rPr>
              <a:t>FAI</a:t>
            </a:r>
            <a:r>
              <a:rPr b="1" lang="en-US" sz="2400">
                <a:solidFill>
                  <a:srgbClr val="000000"/>
                </a:solidFill>
                <a:latin typeface="Arial"/>
                <a:ea typeface="Arial"/>
                <a:cs typeface="Arial"/>
                <a:sym typeface="Arial"/>
              </a:rPr>
              <a:t>R)</a:t>
            </a:r>
            <a:endParaRPr b="1" sz="2400">
              <a:solidFill>
                <a:srgbClr val="000000"/>
              </a:solidFill>
              <a:latin typeface="Arial"/>
              <a:ea typeface="Arial"/>
              <a:cs typeface="Arial"/>
              <a:sym typeface="Arial"/>
            </a:endParaRPr>
          </a:p>
          <a:p>
            <a:pPr indent="-381000" lvl="0" marL="457200" rtl="0" algn="l">
              <a:lnSpc>
                <a:spcPct val="115000"/>
              </a:lnSpc>
              <a:spcBef>
                <a:spcPts val="1600"/>
              </a:spcBef>
              <a:spcAft>
                <a:spcPts val="0"/>
              </a:spcAft>
              <a:buClr>
                <a:srgbClr val="000000"/>
              </a:buClr>
              <a:buSzPts val="2400"/>
              <a:buFont typeface="Arial"/>
              <a:buChar char="●"/>
            </a:pPr>
            <a:r>
              <a:rPr lang="en-US" sz="2400">
                <a:solidFill>
                  <a:srgbClr val="000000"/>
                </a:solidFill>
                <a:latin typeface="Arial"/>
                <a:ea typeface="Arial"/>
                <a:cs typeface="Arial"/>
                <a:sym typeface="Arial"/>
              </a:rPr>
              <a:t>Data services, Libraries</a:t>
            </a:r>
            <a:endParaRPr sz="2400">
              <a:solidFill>
                <a:srgbClr val="000000"/>
              </a:solidFill>
              <a:latin typeface="Arial"/>
              <a:ea typeface="Arial"/>
              <a:cs typeface="Arial"/>
              <a:sym typeface="Arial"/>
            </a:endParaRPr>
          </a:p>
          <a:p>
            <a:pPr indent="-349250" lvl="1" marL="914400" rtl="0" algn="l">
              <a:lnSpc>
                <a:spcPct val="115000"/>
              </a:lnSpc>
              <a:spcBef>
                <a:spcPts val="0"/>
              </a:spcBef>
              <a:spcAft>
                <a:spcPts val="0"/>
              </a:spcAft>
              <a:buClr>
                <a:srgbClr val="000000"/>
              </a:buClr>
              <a:buSzPts val="1900"/>
              <a:buFont typeface="Arial"/>
              <a:buChar char="○"/>
            </a:pPr>
            <a:r>
              <a:rPr lang="en-US" sz="2000">
                <a:solidFill>
                  <a:schemeClr val="dk1"/>
                </a:solidFill>
                <a:latin typeface="Arial"/>
                <a:ea typeface="Arial"/>
                <a:cs typeface="Arial"/>
                <a:sym typeface="Arial"/>
              </a:rPr>
              <a:t>acquiring</a:t>
            </a:r>
            <a:r>
              <a:rPr b="1" lang="en-US" sz="2000">
                <a:solidFill>
                  <a:schemeClr val="dk1"/>
                </a:solidFill>
                <a:latin typeface="Arial"/>
                <a:ea typeface="Arial"/>
                <a:cs typeface="Arial"/>
                <a:sym typeface="Arial"/>
              </a:rPr>
              <a:t> new skills and competences </a:t>
            </a:r>
            <a:r>
              <a:rPr lang="en-US" sz="2000">
                <a:solidFill>
                  <a:schemeClr val="dk1"/>
                </a:solidFill>
                <a:latin typeface="Arial"/>
                <a:ea typeface="Arial"/>
                <a:cs typeface="Arial"/>
                <a:sym typeface="Arial"/>
              </a:rPr>
              <a:t>to be able to manage data</a:t>
            </a:r>
            <a:r>
              <a:rPr b="1" lang="en-US" sz="20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having</a:t>
            </a:r>
            <a:r>
              <a:rPr b="1" lang="en-US" sz="2000">
                <a:solidFill>
                  <a:schemeClr val="dk1"/>
                </a:solidFill>
                <a:latin typeface="Arial"/>
                <a:ea typeface="Arial"/>
                <a:cs typeface="Arial"/>
                <a:sym typeface="Arial"/>
              </a:rPr>
              <a:t> FAIR</a:t>
            </a:r>
            <a:r>
              <a:rPr lang="en-US" sz="2000">
                <a:solidFill>
                  <a:schemeClr val="dk1"/>
                </a:solidFill>
                <a:latin typeface="Arial"/>
                <a:ea typeface="Arial"/>
                <a:cs typeface="Arial"/>
                <a:sym typeface="Arial"/>
              </a:rPr>
              <a:t> principles in mind.</a:t>
            </a:r>
            <a:endParaRPr sz="1900">
              <a:solidFill>
                <a:srgbClr val="000000"/>
              </a:solidFill>
              <a:latin typeface="Arial"/>
              <a:ea typeface="Arial"/>
              <a:cs typeface="Arial"/>
              <a:sym typeface="Arial"/>
            </a:endParaRPr>
          </a:p>
          <a:p>
            <a:pPr indent="0" lvl="0" marL="0" rtl="0" algn="l">
              <a:spcBef>
                <a:spcPts val="1600"/>
              </a:spcBef>
              <a:spcAft>
                <a:spcPts val="0"/>
              </a:spcAft>
              <a:buNone/>
            </a:pPr>
            <a:r>
              <a:t/>
            </a:r>
            <a:endParaRPr/>
          </a:p>
        </p:txBody>
      </p:sp>
      <p:sp>
        <p:nvSpPr>
          <p:cNvPr id="194" name="Google Shape;194;g97d92ad164_0_62"/>
          <p:cNvSpPr txBox="1"/>
          <p:nvPr>
            <p:ph idx="12" type="sldNum"/>
          </p:nvPr>
        </p:nvSpPr>
        <p:spPr>
          <a:xfrm>
            <a:off x="10374284" y="6356350"/>
            <a:ext cx="979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95" name="Google Shape;195;g97d92ad164_0_62"/>
          <p:cNvSpPr txBox="1"/>
          <p:nvPr>
            <p:ph idx="11" type="ftr"/>
          </p:nvPr>
        </p:nvSpPr>
        <p:spPr>
          <a:xfrm>
            <a:off x="838199" y="6356350"/>
            <a:ext cx="9536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en-US"/>
              <a:t>National Capacity Building NI4OS Training - HR - 16 September 2020</a:t>
            </a:r>
            <a:endParaRPr/>
          </a:p>
          <a:p>
            <a:pPr indent="0" lvl="0" marL="0" rtl="0" algn="ctr">
              <a:spcBef>
                <a:spcPts val="0"/>
              </a:spcBef>
              <a:spcAft>
                <a:spcPts val="0"/>
              </a:spcAft>
              <a:buNone/>
            </a:pPr>
            <a:r>
              <a:t/>
            </a:r>
            <a:endParaRPr/>
          </a:p>
        </p:txBody>
      </p:sp>
      <p:pic>
        <p:nvPicPr>
          <p:cNvPr id="196" name="Google Shape;196;g97d92ad164_0_62"/>
          <p:cNvPicPr preferRelativeResize="0"/>
          <p:nvPr/>
        </p:nvPicPr>
        <p:blipFill rotWithShape="1">
          <a:blip r:embed="rId8">
            <a:alphaModFix/>
          </a:blip>
          <a:srcRect b="0" l="0" r="0" t="0"/>
          <a:stretch/>
        </p:blipFill>
        <p:spPr>
          <a:xfrm>
            <a:off x="10933946" y="-8954"/>
            <a:ext cx="1258053" cy="9399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97d92ad164_0_110"/>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457200" lvl="0" marL="0" rtl="0" algn="l">
              <a:spcBef>
                <a:spcPts val="0"/>
              </a:spcBef>
              <a:spcAft>
                <a:spcPts val="0"/>
              </a:spcAft>
              <a:buNone/>
            </a:pPr>
            <a:r>
              <a:rPr lang="en-US"/>
              <a:t>NI4OS Landscape study</a:t>
            </a:r>
            <a:endParaRPr/>
          </a:p>
        </p:txBody>
      </p:sp>
      <p:sp>
        <p:nvSpPr>
          <p:cNvPr id="203" name="Google Shape;203;g97d92ad164_0_110"/>
          <p:cNvSpPr txBox="1"/>
          <p:nvPr>
            <p:ph idx="1" type="body"/>
          </p:nvPr>
        </p:nvSpPr>
        <p:spPr>
          <a:xfrm>
            <a:off x="838200" y="1205345"/>
            <a:ext cx="10514400" cy="48054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2000">
                <a:solidFill>
                  <a:srgbClr val="000000"/>
                </a:solidFill>
                <a:latin typeface="Arial"/>
                <a:ea typeface="Arial"/>
                <a:cs typeface="Arial"/>
                <a:sym typeface="Arial"/>
              </a:rPr>
              <a:t>How familiar are you with the concept of FAIR regarding data?</a:t>
            </a:r>
            <a:endParaRPr b="1" sz="2000">
              <a:solidFill>
                <a:srgbClr val="000000"/>
              </a:solidFill>
              <a:latin typeface="Arial"/>
              <a:ea typeface="Arial"/>
              <a:cs typeface="Arial"/>
              <a:sym typeface="Arial"/>
            </a:endParaRPr>
          </a:p>
          <a:p>
            <a:pPr indent="0" lvl="0" marL="0" rtl="0" algn="l">
              <a:spcBef>
                <a:spcPts val="1600"/>
              </a:spcBef>
              <a:spcAft>
                <a:spcPts val="0"/>
              </a:spcAft>
              <a:buNone/>
            </a:pPr>
            <a:r>
              <a:t/>
            </a:r>
            <a:endParaRPr sz="3000"/>
          </a:p>
        </p:txBody>
      </p:sp>
      <p:sp>
        <p:nvSpPr>
          <p:cNvPr id="204" name="Google Shape;204;g97d92ad164_0_110"/>
          <p:cNvSpPr txBox="1"/>
          <p:nvPr>
            <p:ph idx="12" type="sldNum"/>
          </p:nvPr>
        </p:nvSpPr>
        <p:spPr>
          <a:xfrm>
            <a:off x="10374284" y="6356350"/>
            <a:ext cx="979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05" name="Google Shape;205;g97d92ad164_0_110"/>
          <p:cNvSpPr txBox="1"/>
          <p:nvPr>
            <p:ph idx="11" type="ftr"/>
          </p:nvPr>
        </p:nvSpPr>
        <p:spPr>
          <a:xfrm>
            <a:off x="838199" y="6356350"/>
            <a:ext cx="9536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en-US"/>
              <a:t>National Capacity Building NI4OS Training - HR - 16 September 2020</a:t>
            </a:r>
            <a:endParaRPr/>
          </a:p>
          <a:p>
            <a:pPr indent="0" lvl="0" marL="0" rtl="0" algn="ctr">
              <a:spcBef>
                <a:spcPts val="0"/>
              </a:spcBef>
              <a:spcAft>
                <a:spcPts val="0"/>
              </a:spcAft>
              <a:buNone/>
            </a:pPr>
            <a:r>
              <a:t/>
            </a:r>
            <a:endParaRPr/>
          </a:p>
        </p:txBody>
      </p:sp>
      <p:pic>
        <p:nvPicPr>
          <p:cNvPr id="206" name="Google Shape;206;g97d92ad164_0_110"/>
          <p:cNvPicPr preferRelativeResize="0"/>
          <p:nvPr/>
        </p:nvPicPr>
        <p:blipFill>
          <a:blip r:embed="rId3">
            <a:alphaModFix/>
          </a:blip>
          <a:stretch>
            <a:fillRect/>
          </a:stretch>
        </p:blipFill>
        <p:spPr>
          <a:xfrm>
            <a:off x="2241413" y="2067097"/>
            <a:ext cx="7709174" cy="4164999"/>
          </a:xfrm>
          <a:prstGeom prst="rect">
            <a:avLst/>
          </a:prstGeom>
          <a:noFill/>
          <a:ln>
            <a:noFill/>
          </a:ln>
        </p:spPr>
      </p:pic>
      <p:pic>
        <p:nvPicPr>
          <p:cNvPr id="207" name="Google Shape;207;g97d92ad164_0_110"/>
          <p:cNvPicPr preferRelativeResize="0"/>
          <p:nvPr/>
        </p:nvPicPr>
        <p:blipFill rotWithShape="1">
          <a:blip r:embed="rId4">
            <a:alphaModFix/>
          </a:blip>
          <a:srcRect b="0" l="0" r="0" t="0"/>
          <a:stretch/>
        </p:blipFill>
        <p:spPr>
          <a:xfrm>
            <a:off x="10933946" y="-8954"/>
            <a:ext cx="1258053" cy="939979"/>
          </a:xfrm>
          <a:prstGeom prst="rect">
            <a:avLst/>
          </a:prstGeom>
          <a:noFill/>
          <a:ln>
            <a:noFill/>
          </a:ln>
        </p:spPr>
      </p:pic>
      <p:sp>
        <p:nvSpPr>
          <p:cNvPr id="208" name="Google Shape;208;g97d92ad164_0_110"/>
          <p:cNvSpPr txBox="1"/>
          <p:nvPr/>
        </p:nvSpPr>
        <p:spPr>
          <a:xfrm>
            <a:off x="743775" y="5751550"/>
            <a:ext cx="3380400" cy="6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00" u="sng">
                <a:solidFill>
                  <a:schemeClr val="hlink"/>
                </a:solidFill>
                <a:latin typeface="Calibri"/>
                <a:ea typeface="Calibri"/>
                <a:cs typeface="Calibri"/>
                <a:sym typeface="Calibri"/>
                <a:hlinkClick r:id="rId5"/>
              </a:rPr>
              <a:t>https://ni4os.eu/survey-results/</a:t>
            </a:r>
            <a:r>
              <a:rPr lang="en-US" sz="1900">
                <a:latin typeface="Calibri"/>
                <a:ea typeface="Calibri"/>
                <a:cs typeface="Calibri"/>
                <a:sym typeface="Calibri"/>
              </a:rPr>
              <a:t> </a:t>
            </a:r>
            <a:endParaRPr sz="19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6"/>
          <p:cNvSpPr txBox="1"/>
          <p:nvPr>
            <p:ph type="title"/>
          </p:nvPr>
        </p:nvSpPr>
        <p:spPr>
          <a:xfrm>
            <a:off x="0" y="-8954"/>
            <a:ext cx="12192000" cy="939979"/>
          </a:xfrm>
          <a:prstGeom prst="rect">
            <a:avLst/>
          </a:prstGeom>
          <a:solidFill>
            <a:srgbClr val="3776BB"/>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n-US"/>
              <a:t>	Mission</a:t>
            </a:r>
            <a:endParaRPr/>
          </a:p>
        </p:txBody>
      </p:sp>
      <p:sp>
        <p:nvSpPr>
          <p:cNvPr id="215" name="Google Shape;215;p6"/>
          <p:cNvSpPr txBox="1"/>
          <p:nvPr>
            <p:ph idx="12" type="sldNum"/>
          </p:nvPr>
        </p:nvSpPr>
        <p:spPr>
          <a:xfrm>
            <a:off x="10374284" y="6356350"/>
            <a:ext cx="97951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216" name="Google Shape;216;p6"/>
          <p:cNvPicPr preferRelativeResize="0"/>
          <p:nvPr/>
        </p:nvPicPr>
        <p:blipFill rotWithShape="1">
          <a:blip r:embed="rId3">
            <a:alphaModFix/>
          </a:blip>
          <a:srcRect b="0" l="0" r="0" t="0"/>
          <a:stretch/>
        </p:blipFill>
        <p:spPr>
          <a:xfrm>
            <a:off x="10933946" y="-8954"/>
            <a:ext cx="1258053" cy="939979"/>
          </a:xfrm>
          <a:prstGeom prst="rect">
            <a:avLst/>
          </a:prstGeom>
          <a:noFill/>
          <a:ln>
            <a:noFill/>
          </a:ln>
        </p:spPr>
      </p:pic>
      <p:grpSp>
        <p:nvGrpSpPr>
          <p:cNvPr id="217" name="Google Shape;217;p6"/>
          <p:cNvGrpSpPr/>
          <p:nvPr/>
        </p:nvGrpSpPr>
        <p:grpSpPr>
          <a:xfrm>
            <a:off x="570169" y="1597312"/>
            <a:ext cx="10549599" cy="3640403"/>
            <a:chOff x="570169" y="1211146"/>
            <a:chExt cx="10549599" cy="3640403"/>
          </a:xfrm>
        </p:grpSpPr>
        <p:grpSp>
          <p:nvGrpSpPr>
            <p:cNvPr id="218" name="Google Shape;218;p6"/>
            <p:cNvGrpSpPr/>
            <p:nvPr/>
          </p:nvGrpSpPr>
          <p:grpSpPr>
            <a:xfrm>
              <a:off x="570169" y="1211146"/>
              <a:ext cx="10549599" cy="3640403"/>
              <a:chOff x="0" y="1095869"/>
              <a:chExt cx="10549599" cy="3640403"/>
            </a:xfrm>
          </p:grpSpPr>
          <p:sp>
            <p:nvSpPr>
              <p:cNvPr id="219" name="Google Shape;219;p6"/>
              <p:cNvSpPr/>
              <p:nvPr/>
            </p:nvSpPr>
            <p:spPr>
              <a:xfrm>
                <a:off x="435244" y="1632538"/>
                <a:ext cx="2626089" cy="3103734"/>
              </a:xfrm>
              <a:prstGeom prst="rect">
                <a:avLst/>
              </a:prstGeom>
              <a:solidFill>
                <a:srgbClr val="CCDCE5">
                  <a:alpha val="89803"/>
                </a:srgbClr>
              </a:solidFill>
              <a:ln cap="flat" cmpd="sng" w="12700">
                <a:solidFill>
                  <a:srgbClr val="CCDCE5">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6"/>
              <p:cNvSpPr txBox="1"/>
              <p:nvPr/>
            </p:nvSpPr>
            <p:spPr>
              <a:xfrm>
                <a:off x="855418" y="1632538"/>
                <a:ext cx="2205915" cy="3103734"/>
              </a:xfrm>
              <a:prstGeom prst="rect">
                <a:avLst/>
              </a:prstGeom>
              <a:noFill/>
              <a:ln>
                <a:noFill/>
              </a:ln>
            </p:spPr>
            <p:txBody>
              <a:bodyPr anchorCtr="0" anchor="ctr" bIns="113775" lIns="0" spcFirstLastPara="1" rIns="113775" wrap="square" tIns="113775">
                <a:noAutofit/>
              </a:bodyPr>
              <a:lstStyle/>
              <a:p>
                <a:pPr indent="0" lvl="0" marL="0" marR="0" rtl="0" algn="l">
                  <a:lnSpc>
                    <a:spcPct val="90000"/>
                  </a:lnSpc>
                  <a:spcBef>
                    <a:spcPts val="0"/>
                  </a:spcBef>
                  <a:spcAft>
                    <a:spcPts val="0"/>
                  </a:spcAft>
                  <a:buClr>
                    <a:schemeClr val="dk1"/>
                  </a:buClr>
                  <a:buSzPts val="1600"/>
                  <a:buFont typeface="Calibri"/>
                  <a:buNone/>
                </a:pPr>
                <a:r>
                  <a:rPr b="1" i="0" lang="en-US" sz="1600" u="none" cap="none" strike="noStrike">
                    <a:solidFill>
                      <a:schemeClr val="dk1"/>
                    </a:solidFill>
                    <a:latin typeface="Calibri"/>
                    <a:ea typeface="Calibri"/>
                    <a:cs typeface="Calibri"/>
                    <a:sym typeface="Calibri"/>
                  </a:rPr>
                  <a:t>Support</a:t>
                </a:r>
                <a:r>
                  <a:rPr b="0" i="0" lang="en-US" sz="1600" u="none" cap="none" strike="noStrike">
                    <a:solidFill>
                      <a:schemeClr val="dk1"/>
                    </a:solidFill>
                    <a:latin typeface="Calibri"/>
                    <a:ea typeface="Calibri"/>
                    <a:cs typeface="Calibri"/>
                    <a:sym typeface="Calibri"/>
                  </a:rPr>
                  <a:t> the </a:t>
                </a:r>
                <a:r>
                  <a:rPr b="0" i="0" lang="en-US" sz="1600" u="none" cap="none" strike="noStrike">
                    <a:solidFill>
                      <a:srgbClr val="0070C0"/>
                    </a:solidFill>
                    <a:latin typeface="Calibri"/>
                    <a:ea typeface="Calibri"/>
                    <a:cs typeface="Calibri"/>
                    <a:sym typeface="Calibri"/>
                  </a:rPr>
                  <a:t>development and inclusion</a:t>
                </a:r>
                <a:r>
                  <a:rPr b="0" i="0" lang="en-US" sz="1600" u="none" cap="none" strike="noStrike">
                    <a:solidFill>
                      <a:schemeClr val="dk1"/>
                    </a:solidFill>
                    <a:latin typeface="Calibri"/>
                    <a:ea typeface="Calibri"/>
                    <a:cs typeface="Calibri"/>
                    <a:sym typeface="Calibri"/>
                  </a:rPr>
                  <a:t> of the national Open Science Cloud (OSC) initiatives in 15 Member States and Associated Countries in the overall scheme of EOSC governance</a:t>
                </a:r>
                <a:endParaRPr b="0" i="0" sz="1600" u="none" cap="none" strike="noStrike">
                  <a:solidFill>
                    <a:schemeClr val="dk1"/>
                  </a:solidFill>
                  <a:latin typeface="Calibri"/>
                  <a:ea typeface="Calibri"/>
                  <a:cs typeface="Calibri"/>
                  <a:sym typeface="Calibri"/>
                </a:endParaRPr>
              </a:p>
            </p:txBody>
          </p:sp>
          <p:sp>
            <p:nvSpPr>
              <p:cNvPr id="221" name="Google Shape;221;p6"/>
              <p:cNvSpPr/>
              <p:nvPr/>
            </p:nvSpPr>
            <p:spPr>
              <a:xfrm>
                <a:off x="0" y="1095869"/>
                <a:ext cx="1118043" cy="1118043"/>
              </a:xfrm>
              <a:prstGeom prst="ellipse">
                <a:avLst/>
              </a:prstGeom>
              <a:solidFill>
                <a:srgbClr val="3194B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6"/>
              <p:cNvSpPr txBox="1"/>
              <p:nvPr/>
            </p:nvSpPr>
            <p:spPr>
              <a:xfrm>
                <a:off x="163734" y="1259603"/>
                <a:ext cx="790575" cy="7905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5600"/>
                  <a:buFont typeface="Calibri"/>
                  <a:buNone/>
                </a:pPr>
                <a:r>
                  <a:rPr b="0" i="0" lang="en-US" sz="5600" u="none" cap="none" strike="noStrike">
                    <a:solidFill>
                      <a:schemeClr val="lt1"/>
                    </a:solidFill>
                    <a:latin typeface="Calibri"/>
                    <a:ea typeface="Calibri"/>
                    <a:cs typeface="Calibri"/>
                    <a:sym typeface="Calibri"/>
                  </a:rPr>
                  <a:t> </a:t>
                </a:r>
                <a:r>
                  <a:rPr b="0" i="0" lang="en-US" sz="5600" u="none" cap="none" strike="noStrike">
                    <a:solidFill>
                      <a:srgbClr val="010000"/>
                    </a:solidFill>
                    <a:latin typeface="Calibri"/>
                    <a:ea typeface="Calibri"/>
                    <a:cs typeface="Calibri"/>
                    <a:sym typeface="Calibri"/>
                  </a:rPr>
                  <a:t> </a:t>
                </a:r>
                <a:endParaRPr b="0" i="0" sz="5600" u="none" cap="none" strike="noStrike">
                  <a:solidFill>
                    <a:schemeClr val="lt1"/>
                  </a:solidFill>
                  <a:latin typeface="Calibri"/>
                  <a:ea typeface="Calibri"/>
                  <a:cs typeface="Calibri"/>
                  <a:sym typeface="Calibri"/>
                </a:endParaRPr>
              </a:p>
            </p:txBody>
          </p:sp>
          <p:sp>
            <p:nvSpPr>
              <p:cNvPr id="223" name="Google Shape;223;p6"/>
              <p:cNvSpPr/>
              <p:nvPr/>
            </p:nvSpPr>
            <p:spPr>
              <a:xfrm>
                <a:off x="4179377" y="1632538"/>
                <a:ext cx="2626089" cy="3103734"/>
              </a:xfrm>
              <a:prstGeom prst="rect">
                <a:avLst/>
              </a:prstGeom>
              <a:solidFill>
                <a:srgbClr val="CCDCE5">
                  <a:alpha val="89803"/>
                </a:srgbClr>
              </a:solidFill>
              <a:ln cap="flat" cmpd="sng" w="12700">
                <a:solidFill>
                  <a:srgbClr val="CCDCE5">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6"/>
              <p:cNvSpPr txBox="1"/>
              <p:nvPr/>
            </p:nvSpPr>
            <p:spPr>
              <a:xfrm>
                <a:off x="4599551" y="1632538"/>
                <a:ext cx="2205915" cy="3103734"/>
              </a:xfrm>
              <a:prstGeom prst="rect">
                <a:avLst/>
              </a:prstGeom>
              <a:noFill/>
              <a:ln>
                <a:noFill/>
              </a:ln>
            </p:spPr>
            <p:txBody>
              <a:bodyPr anchorCtr="0" anchor="ctr" bIns="113775" lIns="0" spcFirstLastPara="1" rIns="113775" wrap="square" tIns="113775">
                <a:noAutofit/>
              </a:bodyPr>
              <a:lstStyle/>
              <a:p>
                <a:pPr indent="0" lvl="0" marL="0" marR="0" rtl="0" algn="l">
                  <a:lnSpc>
                    <a:spcPct val="90000"/>
                  </a:lnSpc>
                  <a:spcBef>
                    <a:spcPts val="0"/>
                  </a:spcBef>
                  <a:spcAft>
                    <a:spcPts val="0"/>
                  </a:spcAft>
                  <a:buClr>
                    <a:schemeClr val="dk1"/>
                  </a:buClr>
                  <a:buSzPts val="1600"/>
                  <a:buFont typeface="Calibri"/>
                  <a:buNone/>
                </a:pPr>
                <a:r>
                  <a:rPr b="1" i="0" lang="en-US" sz="1600" u="none" cap="none" strike="noStrike">
                    <a:solidFill>
                      <a:schemeClr val="dk1"/>
                    </a:solidFill>
                    <a:latin typeface="Calibri"/>
                    <a:ea typeface="Calibri"/>
                    <a:cs typeface="Calibri"/>
                    <a:sym typeface="Calibri"/>
                  </a:rPr>
                  <a:t>Spread</a:t>
                </a:r>
                <a:r>
                  <a:rPr b="0" i="0" lang="en-US" sz="1600" u="none" cap="none" strike="noStrike">
                    <a:solidFill>
                      <a:schemeClr val="dk1"/>
                    </a:solidFill>
                    <a:latin typeface="Calibri"/>
                    <a:ea typeface="Calibri"/>
                    <a:cs typeface="Calibri"/>
                    <a:sym typeface="Calibri"/>
                  </a:rPr>
                  <a:t> the </a:t>
                </a:r>
                <a:r>
                  <a:rPr b="0" i="0" lang="en-US" sz="1600" u="none" cap="none" strike="noStrike">
                    <a:solidFill>
                      <a:srgbClr val="0070C0"/>
                    </a:solidFill>
                    <a:latin typeface="Calibri"/>
                    <a:ea typeface="Calibri"/>
                    <a:cs typeface="Calibri"/>
                    <a:sym typeface="Calibri"/>
                  </a:rPr>
                  <a:t>EOSC and FAIR principles</a:t>
                </a:r>
                <a:r>
                  <a:rPr b="0" i="0" lang="en-US" sz="1600" u="none" cap="none" strike="noStrike">
                    <a:solidFill>
                      <a:schemeClr val="dk1"/>
                    </a:solidFill>
                    <a:latin typeface="Calibri"/>
                    <a:ea typeface="Calibri"/>
                    <a:cs typeface="Calibri"/>
                    <a:sym typeface="Calibri"/>
                  </a:rPr>
                  <a:t> in the community and train it</a:t>
                </a:r>
                <a:endParaRPr b="0" i="0" sz="1600" u="none" cap="none" strike="noStrike">
                  <a:solidFill>
                    <a:schemeClr val="dk1"/>
                  </a:solidFill>
                  <a:latin typeface="Calibri"/>
                  <a:ea typeface="Calibri"/>
                  <a:cs typeface="Calibri"/>
                  <a:sym typeface="Calibri"/>
                </a:endParaRPr>
              </a:p>
            </p:txBody>
          </p:sp>
          <p:sp>
            <p:nvSpPr>
              <p:cNvPr id="225" name="Google Shape;225;p6"/>
              <p:cNvSpPr/>
              <p:nvPr/>
            </p:nvSpPr>
            <p:spPr>
              <a:xfrm>
                <a:off x="3674344" y="1095869"/>
                <a:ext cx="1118043" cy="1118043"/>
              </a:xfrm>
              <a:prstGeom prst="ellipse">
                <a:avLst/>
              </a:prstGeom>
              <a:solidFill>
                <a:srgbClr val="3194B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6"/>
              <p:cNvSpPr txBox="1"/>
              <p:nvPr/>
            </p:nvSpPr>
            <p:spPr>
              <a:xfrm>
                <a:off x="3838078" y="1259603"/>
                <a:ext cx="790575" cy="7905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5600"/>
                  <a:buFont typeface="Calibri"/>
                  <a:buNone/>
                </a:pPr>
                <a:r>
                  <a:rPr b="0" i="0" lang="en-US" sz="5600" u="none" cap="none" strike="noStrike">
                    <a:solidFill>
                      <a:schemeClr val="lt1"/>
                    </a:solidFill>
                    <a:latin typeface="Calibri"/>
                    <a:ea typeface="Calibri"/>
                    <a:cs typeface="Calibri"/>
                    <a:sym typeface="Calibri"/>
                  </a:rPr>
                  <a:t> </a:t>
                </a:r>
                <a:endParaRPr b="0" i="0" sz="5600" u="none" cap="none" strike="noStrike">
                  <a:solidFill>
                    <a:schemeClr val="lt1"/>
                  </a:solidFill>
                  <a:latin typeface="Calibri"/>
                  <a:ea typeface="Calibri"/>
                  <a:cs typeface="Calibri"/>
                  <a:sym typeface="Calibri"/>
                </a:endParaRPr>
              </a:p>
            </p:txBody>
          </p:sp>
          <p:sp>
            <p:nvSpPr>
              <p:cNvPr id="227" name="Google Shape;227;p6"/>
              <p:cNvSpPr/>
              <p:nvPr/>
            </p:nvSpPr>
            <p:spPr>
              <a:xfrm>
                <a:off x="7923510" y="1632538"/>
                <a:ext cx="2626089" cy="3103734"/>
              </a:xfrm>
              <a:prstGeom prst="rect">
                <a:avLst/>
              </a:prstGeom>
              <a:solidFill>
                <a:srgbClr val="CCDCE5">
                  <a:alpha val="89803"/>
                </a:srgbClr>
              </a:solidFill>
              <a:ln cap="flat" cmpd="sng" w="12700">
                <a:solidFill>
                  <a:srgbClr val="CCDCE5">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6"/>
              <p:cNvSpPr txBox="1"/>
              <p:nvPr/>
            </p:nvSpPr>
            <p:spPr>
              <a:xfrm>
                <a:off x="8343684" y="1632538"/>
                <a:ext cx="2205915" cy="3103734"/>
              </a:xfrm>
              <a:prstGeom prst="rect">
                <a:avLst/>
              </a:prstGeom>
              <a:noFill/>
              <a:ln>
                <a:noFill/>
              </a:ln>
            </p:spPr>
            <p:txBody>
              <a:bodyPr anchorCtr="0" anchor="ctr" bIns="113775" lIns="0" spcFirstLastPara="1" rIns="113775" wrap="square" tIns="113775">
                <a:noAutofit/>
              </a:bodyPr>
              <a:lstStyle/>
              <a:p>
                <a:pPr indent="0" lvl="0" marL="0" marR="0" rtl="0" algn="l">
                  <a:lnSpc>
                    <a:spcPct val="90000"/>
                  </a:lnSpc>
                  <a:spcBef>
                    <a:spcPts val="0"/>
                  </a:spcBef>
                  <a:spcAft>
                    <a:spcPts val="0"/>
                  </a:spcAft>
                  <a:buClr>
                    <a:schemeClr val="dk1"/>
                  </a:buClr>
                  <a:buSzPts val="1600"/>
                  <a:buFont typeface="Calibri"/>
                  <a:buNone/>
                </a:pPr>
                <a:r>
                  <a:rPr b="1" i="0" lang="en-US" sz="1600" u="none" cap="none" strike="noStrike">
                    <a:solidFill>
                      <a:schemeClr val="dk1"/>
                    </a:solidFill>
                    <a:latin typeface="Calibri"/>
                    <a:ea typeface="Calibri"/>
                    <a:cs typeface="Calibri"/>
                    <a:sym typeface="Calibri"/>
                  </a:rPr>
                  <a:t>Provide</a:t>
                </a:r>
                <a:r>
                  <a:rPr b="0" i="0" lang="en-US" sz="1600" u="none" cap="none" strike="noStrike">
                    <a:solidFill>
                      <a:schemeClr val="dk1"/>
                    </a:solidFill>
                    <a:latin typeface="Calibri"/>
                    <a:ea typeface="Calibri"/>
                    <a:cs typeface="Calibri"/>
                    <a:sym typeface="Calibri"/>
                  </a:rPr>
                  <a:t> </a:t>
                </a:r>
                <a:r>
                  <a:rPr b="0" i="0" lang="en-US" sz="1600" u="none" cap="none" strike="noStrike">
                    <a:solidFill>
                      <a:srgbClr val="0070C0"/>
                    </a:solidFill>
                    <a:latin typeface="Calibri"/>
                    <a:ea typeface="Calibri"/>
                    <a:cs typeface="Calibri"/>
                    <a:sym typeface="Calibri"/>
                  </a:rPr>
                  <a:t>technical and policy support</a:t>
                </a:r>
                <a:r>
                  <a:rPr b="0" i="0" lang="en-US" sz="1600" u="none" cap="none" strike="noStrike">
                    <a:solidFill>
                      <a:schemeClr val="dk1"/>
                    </a:solidFill>
                    <a:latin typeface="Calibri"/>
                    <a:ea typeface="Calibri"/>
                    <a:cs typeface="Calibri"/>
                    <a:sym typeface="Calibri"/>
                  </a:rPr>
                  <a:t> in on-boarding of the existing and future service providers into EOSC</a:t>
                </a:r>
                <a:endParaRPr b="0" i="0" sz="1600" u="none" cap="none" strike="noStrike">
                  <a:solidFill>
                    <a:schemeClr val="dk1"/>
                  </a:solidFill>
                  <a:latin typeface="Calibri"/>
                  <a:ea typeface="Calibri"/>
                  <a:cs typeface="Calibri"/>
                  <a:sym typeface="Calibri"/>
                </a:endParaRPr>
              </a:p>
            </p:txBody>
          </p:sp>
          <p:sp>
            <p:nvSpPr>
              <p:cNvPr id="229" name="Google Shape;229;p6"/>
              <p:cNvSpPr/>
              <p:nvPr/>
            </p:nvSpPr>
            <p:spPr>
              <a:xfrm>
                <a:off x="7418756" y="1095869"/>
                <a:ext cx="1118043" cy="1118043"/>
              </a:xfrm>
              <a:prstGeom prst="ellipse">
                <a:avLst/>
              </a:prstGeom>
              <a:solidFill>
                <a:srgbClr val="3194B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6"/>
              <p:cNvSpPr txBox="1"/>
              <p:nvPr/>
            </p:nvSpPr>
            <p:spPr>
              <a:xfrm>
                <a:off x="7582490" y="1259603"/>
                <a:ext cx="790575" cy="7905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5600"/>
                  <a:buFont typeface="Calibri"/>
                  <a:buNone/>
                </a:pPr>
                <a:r>
                  <a:rPr b="0" i="0" lang="en-US" sz="5600" u="none" cap="none" strike="noStrike">
                    <a:solidFill>
                      <a:schemeClr val="lt1"/>
                    </a:solidFill>
                    <a:latin typeface="Calibri"/>
                    <a:ea typeface="Calibri"/>
                    <a:cs typeface="Calibri"/>
                    <a:sym typeface="Calibri"/>
                  </a:rPr>
                  <a:t> </a:t>
                </a:r>
                <a:endParaRPr/>
              </a:p>
            </p:txBody>
          </p:sp>
        </p:grpSp>
        <p:pic>
          <p:nvPicPr>
            <p:cNvPr descr="Handshake" id="231" name="Google Shape;231;p6"/>
            <p:cNvPicPr preferRelativeResize="0"/>
            <p:nvPr/>
          </p:nvPicPr>
          <p:blipFill rotWithShape="1">
            <a:blip r:embed="rId4">
              <a:alphaModFix/>
            </a:blip>
            <a:srcRect b="0" l="0" r="0" t="0"/>
            <a:stretch/>
          </p:blipFill>
          <p:spPr>
            <a:xfrm>
              <a:off x="8096914" y="1357749"/>
              <a:ext cx="914400" cy="914400"/>
            </a:xfrm>
            <a:prstGeom prst="rect">
              <a:avLst/>
            </a:prstGeom>
            <a:noFill/>
            <a:ln>
              <a:noFill/>
            </a:ln>
          </p:spPr>
        </p:pic>
        <p:pic>
          <p:nvPicPr>
            <p:cNvPr descr="Cloud" id="232" name="Google Shape;232;p6"/>
            <p:cNvPicPr preferRelativeResize="0"/>
            <p:nvPr/>
          </p:nvPicPr>
          <p:blipFill rotWithShape="1">
            <a:blip r:embed="rId5">
              <a:alphaModFix/>
            </a:blip>
            <a:srcRect b="0" l="0" r="0" t="0"/>
            <a:stretch/>
          </p:blipFill>
          <p:spPr>
            <a:xfrm>
              <a:off x="4369159" y="1289364"/>
              <a:ext cx="914400" cy="914400"/>
            </a:xfrm>
            <a:prstGeom prst="rect">
              <a:avLst/>
            </a:prstGeom>
            <a:noFill/>
            <a:ln>
              <a:noFill/>
            </a:ln>
          </p:spPr>
        </p:pic>
        <p:pic>
          <p:nvPicPr>
            <p:cNvPr descr="Users" id="233" name="Google Shape;233;p6"/>
            <p:cNvPicPr preferRelativeResize="0"/>
            <p:nvPr/>
          </p:nvPicPr>
          <p:blipFill rotWithShape="1">
            <a:blip r:embed="rId6">
              <a:alphaModFix/>
            </a:blip>
            <a:srcRect b="0" l="0" r="0" t="0"/>
            <a:stretch/>
          </p:blipFill>
          <p:spPr>
            <a:xfrm>
              <a:off x="679413" y="1317072"/>
              <a:ext cx="914400" cy="914400"/>
            </a:xfrm>
            <a:prstGeom prst="rect">
              <a:avLst/>
            </a:prstGeom>
            <a:noFill/>
            <a:ln>
              <a:noFill/>
            </a:ln>
          </p:spPr>
        </p:pic>
      </p:grpSp>
      <p:sp>
        <p:nvSpPr>
          <p:cNvPr id="234" name="Google Shape;234;p6"/>
          <p:cNvSpPr txBox="1"/>
          <p:nvPr>
            <p:ph idx="11" type="ftr"/>
          </p:nvPr>
        </p:nvSpPr>
        <p:spPr>
          <a:xfrm>
            <a:off x="838199" y="6356350"/>
            <a:ext cx="9536085"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a:t>National Capacity Building NI4OS Training - HR - 16 September 2020</a:t>
            </a:r>
            <a:endParaRPr/>
          </a:p>
          <a:p>
            <a:pPr indent="0" lvl="0" marL="0" rtl="0" algn="ctr">
              <a:spcBef>
                <a:spcPts val="0"/>
              </a:spcBef>
              <a:spcAft>
                <a:spcPts val="0"/>
              </a:spcAft>
              <a:buNone/>
            </a:pPr>
            <a:r>
              <a:t/>
            </a:r>
            <a:endParaRPr/>
          </a:p>
        </p:txBody>
      </p:sp>
      <p:sp>
        <p:nvSpPr>
          <p:cNvPr id="235" name="Google Shape;235;p6"/>
          <p:cNvSpPr/>
          <p:nvPr/>
        </p:nvSpPr>
        <p:spPr>
          <a:xfrm>
            <a:off x="4667300" y="2839250"/>
            <a:ext cx="2739900" cy="26994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5"/>
          <p:cNvSpPr txBox="1"/>
          <p:nvPr>
            <p:ph type="title"/>
          </p:nvPr>
        </p:nvSpPr>
        <p:spPr>
          <a:xfrm>
            <a:off x="0" y="-8954"/>
            <a:ext cx="12192000" cy="939979"/>
          </a:xfrm>
          <a:prstGeom prst="rect">
            <a:avLst/>
          </a:prstGeom>
          <a:solidFill>
            <a:srgbClr val="3776BB"/>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n-US"/>
              <a:t>	ORDM / FAIR tools and certification schemes (WP4)</a:t>
            </a:r>
            <a:endParaRPr/>
          </a:p>
        </p:txBody>
      </p:sp>
      <p:sp>
        <p:nvSpPr>
          <p:cNvPr id="241" name="Google Shape;241;p25"/>
          <p:cNvSpPr txBox="1"/>
          <p:nvPr>
            <p:ph idx="1" type="body"/>
          </p:nvPr>
        </p:nvSpPr>
        <p:spPr>
          <a:xfrm>
            <a:off x="177822" y="1531938"/>
            <a:ext cx="4763831" cy="45223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875BF"/>
              </a:buClr>
              <a:buSzPts val="1680"/>
              <a:buFont typeface="Noto Sans Symbols"/>
              <a:buChar char="❑"/>
            </a:pPr>
            <a:r>
              <a:rPr lang="en-US" sz="2400"/>
              <a:t>Implementation and adoption of </a:t>
            </a:r>
            <a:r>
              <a:rPr b="1" lang="en-US" sz="2400"/>
              <a:t>tools</a:t>
            </a:r>
            <a:r>
              <a:rPr lang="en-US" sz="2400"/>
              <a:t>, </a:t>
            </a:r>
            <a:r>
              <a:rPr b="1" lang="en-US" sz="2400"/>
              <a:t>standards</a:t>
            </a:r>
            <a:r>
              <a:rPr lang="en-US" sz="2400"/>
              <a:t> and </a:t>
            </a:r>
            <a:r>
              <a:rPr b="1" lang="en-US" sz="2400"/>
              <a:t>guidelines</a:t>
            </a:r>
            <a:endParaRPr b="1"/>
          </a:p>
          <a:p>
            <a:pPr indent="-228600" lvl="0" marL="228600" rtl="0" algn="l">
              <a:lnSpc>
                <a:spcPct val="90000"/>
              </a:lnSpc>
              <a:spcBef>
                <a:spcPts val="1000"/>
              </a:spcBef>
              <a:spcAft>
                <a:spcPts val="0"/>
              </a:spcAft>
              <a:buClr>
                <a:srgbClr val="3875BF"/>
              </a:buClr>
              <a:buSzPts val="1680"/>
              <a:buFont typeface="Noto Sans Symbols"/>
              <a:buChar char="❑"/>
            </a:pPr>
            <a:r>
              <a:rPr b="1" lang="en-US" sz="2400"/>
              <a:t>Selection</a:t>
            </a:r>
            <a:r>
              <a:rPr lang="en-US" sz="2400"/>
              <a:t> and </a:t>
            </a:r>
            <a:r>
              <a:rPr b="1" lang="en-US" sz="2400"/>
              <a:t>delivery</a:t>
            </a:r>
            <a:r>
              <a:rPr lang="en-US" sz="2400"/>
              <a:t> of tools</a:t>
            </a:r>
            <a:endParaRPr/>
          </a:p>
          <a:p>
            <a:pPr indent="-228600" lvl="0" marL="228600" rtl="0" algn="l">
              <a:lnSpc>
                <a:spcPct val="90000"/>
              </a:lnSpc>
              <a:spcBef>
                <a:spcPts val="1000"/>
              </a:spcBef>
              <a:spcAft>
                <a:spcPts val="0"/>
              </a:spcAft>
              <a:buClr>
                <a:srgbClr val="3875BF"/>
              </a:buClr>
              <a:buSzPts val="1680"/>
              <a:buFont typeface="Noto Sans Symbols"/>
              <a:buChar char="❑"/>
            </a:pPr>
            <a:r>
              <a:rPr b="1" lang="en-US" sz="2400"/>
              <a:t>Harmonisation</a:t>
            </a:r>
            <a:r>
              <a:rPr lang="en-US" sz="2400"/>
              <a:t> and </a:t>
            </a:r>
            <a:r>
              <a:rPr b="1" lang="en-US" sz="2400"/>
              <a:t>interoperability</a:t>
            </a:r>
            <a:r>
              <a:rPr lang="en-US" sz="2400"/>
              <a:t> within and across communities and with core initiatives</a:t>
            </a:r>
            <a:endParaRPr sz="2400"/>
          </a:p>
          <a:p>
            <a:pPr indent="-228600" lvl="0" marL="228600" rtl="0" algn="l">
              <a:lnSpc>
                <a:spcPct val="90000"/>
              </a:lnSpc>
              <a:spcBef>
                <a:spcPts val="1000"/>
              </a:spcBef>
              <a:spcAft>
                <a:spcPts val="0"/>
              </a:spcAft>
              <a:buClr>
                <a:srgbClr val="3875BF"/>
              </a:buClr>
              <a:buSzPts val="1680"/>
              <a:buFont typeface="Noto Sans Symbols"/>
              <a:buChar char="❑"/>
            </a:pPr>
            <a:r>
              <a:rPr lang="en-US" sz="2400"/>
              <a:t>Development and application of </a:t>
            </a:r>
            <a:r>
              <a:rPr b="1" lang="en-US" sz="2400"/>
              <a:t>certification</a:t>
            </a:r>
            <a:r>
              <a:rPr lang="en-US" sz="2400"/>
              <a:t> </a:t>
            </a:r>
            <a:r>
              <a:rPr b="1" lang="en-US" sz="2400"/>
              <a:t>schemes</a:t>
            </a:r>
            <a:endParaRPr b="1"/>
          </a:p>
          <a:p>
            <a:pPr indent="-228600" lvl="0" marL="228600" rtl="0" algn="l">
              <a:lnSpc>
                <a:spcPct val="90000"/>
              </a:lnSpc>
              <a:spcBef>
                <a:spcPts val="1000"/>
              </a:spcBef>
              <a:spcAft>
                <a:spcPts val="0"/>
              </a:spcAft>
              <a:buClr>
                <a:srgbClr val="3875BF"/>
              </a:buClr>
              <a:buSzPts val="1680"/>
              <a:buFont typeface="Noto Sans Symbols"/>
              <a:buChar char="❑"/>
            </a:pPr>
            <a:r>
              <a:rPr lang="en-US" sz="2400"/>
              <a:t>Elaboration of </a:t>
            </a:r>
            <a:r>
              <a:rPr b="1" lang="en-US" sz="2400"/>
              <a:t>incentives</a:t>
            </a:r>
            <a:r>
              <a:rPr lang="en-US" sz="2400"/>
              <a:t> to support ORDM and FAIR</a:t>
            </a:r>
            <a:endParaRPr/>
          </a:p>
        </p:txBody>
      </p:sp>
      <p:sp>
        <p:nvSpPr>
          <p:cNvPr descr="data:image/svg+xml;base64,PHN2ZyB2aWV3Qm94PSIwIDAgMTA0IDEzNy42IiB4bWxucz0iaHR0cDovL3d3dy53My5vcmcvMjAwMC9zdmciIGZpbGw9IiMzMzMiPjxwYXRoIGQ9Ik00LjcgNDguNmM1LjgtNy45IDE1LjUtMTAuOCAyNC41LTEzLjMgNC42LTEuMyA4LjQtMi4xIDEzLjMtMi4xIDQuMiAwIDguNCAxIDEyLjUgMS44IDQuMi44IDguNCAxLjUgMTIuMSAzLjcgMi40IDEuNCA1LjIgMi4yIDcuNSAzLjcuOC41IDMuNiAxLjIgMy4yIDIuNC0uNSAxLjctNC43LjEtNiAuOC0xLjQuNy0zLjMgMi4xLTQuOSAxLjYtMS42LS40LTItMi4zLTMuNy0yLjUtMi43LS4zLTMuMiAyLjYtNS45IDIuNC0yLS4yLTQuMy0yLjctNi40LTIuNS0xLjkuMS00IDIuMi01LjQgMy4zLTIuNiAxLjktMy44LS44LTYtMS43LTEuMy0uNS0xLjktLjctMy4zLS43LTMuNyAwLTUuOSAxLjYtOCA0LjYuNy0xLTQtMy4yLTQuNC0zLjMtMi0uNS00LTEuNC02LTEuNC01LjEtLjItOC43IDAtMTMuMSAzLjJNNDIuOSA2Yy0xLTEuMy0yLjItLjgtMy44LS43LS44IDIuNC0uMSA0LjQuNCA2LjQuNSAyLjIuOSA0LjUgMS4zIDYuNi40IDIuMi42IDQuNS43IDYuOS4xIDEuMi4xIDIuNS0uMSAzLjctLjIgMS0uOSAxLjctMS4xIDIuNyAyLS4xIDQuMiAwIDYuMi0uMSAwLTEtLjctMi0uOS0zLS4zLTEuMS0uMS0yLjItLjItMy4zLS4yLTEuOS0uNy0zLjctLjktNS43LS42LTQuNS0xLjMtOC45LTEuNi0xMy41bS0zMSAxMTUuN2M0LjkgOSAxOC44IDEwLjkgMjcuOSAxMS4yIDMuNS4xIDctLjEgMTAuNC0uNiAxLjgtLjIgMy42LS44IDUuNS0xLjMgMy4yLS45IDYuNS0xLjkgOS42LTMuNCAyLjctMS4zIDYuNi0yLjYgNy40LTYuMS0xLjUgMi40LTEzLjQgMS0xNS4yLjItMS4xLS41LTEtLjctMS45LjItMi44IDIuOC03LjkgMy42LTExLjYgMy0zLS42LTcuMS0yLjktOS41LTQuOC0uOS0uNy0uNS0xLjEtMS44LS41LTIuOSAxLjQtNSAzLjItOC4zIDMuNy0zLjUuNi02LjctLjEtMTAuNi0xLjgtMS0uNC0xLjQtLjUtMi40LTEuMnoiIC8+PHBhdGggZD0iTTQ1LjggMTIzLjdjLTEuMiAwLTIuNC0uMi0zLjUtLjUtMS43LS41LTMuNC0xLjItNS4zLTIuNC0uMy0uMi0yLTEuNy0zLTIuNWwtLjQtLjRjLTEuMS41LTIuMSAxLjItMy4xIDEuOS0yIDEuNC00LjEgMi44LTYuOCAyLjktMi4zLjEtNC43LS4zLTcuNS0xLjEtLjItLjEtLjgtLjMtMS43LS43LTEtLjQtMi41LS45LTMtMS4xIDAgMC0uMi0uMS0uMy0uM3MtLjEtLjUgMC0uNmMxLjgtMS40IDMuNi0zLjEgNS4zLTQuNyAxLjEtMS4xIDIuMy0yLjIgMy41LTMuMi40LS40LjgtLjcgMS4yLTEuMmwuNi0uOGMzLjItNC4zIDQuNS0xMS4zIDUuMi0xNi41LjctNC45LjMtOS45LS4xLTE0LjItLjctOC0zLjMtMTMuOC03LjgtMTcuOC0yLjEtMS44LTQuNS0zLjMtNi43LTQuN2wtMS0uNmMtMi4zLTEuNC00LjYtMi44LTYuOC00LjUtLjItLjItLjMtLjUtLjMtLjguNC0xLjQgNi4zLTMuMyA2LjQtMy4zIDEuMS0uMiAyLjItLjMgMy41LS4zIDEuNSAwIDMgLjEgNC40LjIgMy40LjMgNS42IDEuOCA3LjkgMy40LjguNiAxLjcgMS4yIDIuNiAxLjdsLjEtLjFjLjMtLjQuNS0uOC43LTEuMi4zLS42LjYtMS4zIDEuMi0xLjggMS4zLTEuMyAyLjktMS42IDQuMS0xLjguNS0uMS45LS4xIDEuMy0uMSAyLjMgMCAzLjcuOSA1LjUgMi4xbC45LjZjLjcuNSAxLjQuNyAxLjkuNy45IDAgMS40LS42IDIuMS0xLjcuOC0xLjEgMS44LTIuNCAzLjUtMi42IDEuOC0uMiAzLjMuNyA0LjYgMS41IDEgLjYgMS45IDEuMiAyLjggMS4yLjcgMCAxLjUtLjQgMi4zLTEuMiAxLTEgMS45LTEuNyAyLjktMS43LjcgMCAxLjQuNCAyLjMgMS4ybC4yLjJjMS44IDEuNyAyLjMgMi4yIDQuNSAxIDEuNy0uOSAzLjktMS41IDUuNy0xLjUgMy4xIDAgNSAxLjYgNS4xIDQuM2wtLjMuMS0uNS4yYy0uMi4xLS4zLjEtLjUuMi0yLjUuOC05LjcgNC44LTEwLjQgNS40LTIuNCAxLjgtNC43IDQuMi02LjQgNi42LTYuNiA5LjQtNi41IDIyLjgtNC4zIDMxLjUgMS4xIDQuNSAyLjYgOS44IDUuMyAxNC44IDEuMiAyLjIgMi42IDQuMiA0LjEgNi4xbC4yLjJjMy43IDQuNCA0LjUgNC42IDQuNyA0LjguMS4xLjIuMi4zLjQgMCAuMy0uMy41LS41LjYtLjMuMi0uNy4zLTEgLjRzLS42LjEtMSAuMi0uOC4xLTEuMS4xYy0xLjcuMS0zLjMuMi01IDAtMS0uMS0yLjEtLjItMy4xLS40LTEuMi0uMi0zLjgtLjgtNS4zLTEuNmwtMSAuNWMtMS41IDEtNC4yIDIuMi00LjYgMi4zLTEuNi4zLTMuMS42LTQuNi42em0tMTEuNS02LjVjLjkuOCAzIDIuNSAzLjIgMi43IDEuOCAxLjEgMy40IDEuOSA1IDIuMyAyLjQuNiA1IC41IDcuNC0uMy4zLS4xIDMuMi0xLjMgNC41LTIuMmwtLjMtLjZjLTEuMS0yLjItMi42LTUuMS0zLjMtNy4zLS4yLS41LS4zLS45LS41LTEuMy0uOC0yLjMtMS41LTQuMi0xLjUtNy40di0yLjhsNi41IDE3LjRjLjIuMy4zLjcuNCAxIC41LjcgMy4yIDEuNSA1LjUgMS45IDMuOC43IDcuMy43IDEwIDAtLjgtLjctMi4xLTItNC4yLTQuNWwtLjItLjJjLTEuNi0xLjktMy00LTQuMi02LjItMi43LTUtNC4yLTEwLjQtNS40LTE1LTIuMi04LjgtMi4zLTIyLjYgNC41LTMyLjMgMS44LTIuNSA0LjEtNSA2LjYtNi44LjYtLjUgOC43LTQuOSAxMS4xLTUuNS0uNC0yLjMtMi4zLTIuOC0zLjktMi44cy0zLjYuNS01LjIgMS4zYy0yLjggMS41LTMuOC42LTUuNy0xLjFsLS4yLS4yYy0uNi0uNi0xLjEtLjktMS42LS45LS42IDAtMS4zLjYtMi4yIDEuNC0xIDEtMiAxLjQtMyAxLjQtMS4yIDAtMi4zLS43LTMuNC0xLjQtMS4yLS44LTIuNC0xLjYtMy45LTEuNC0xLjQuMi0yLjEgMS4xLTIuOSAyLjItLjggMS0xLjYgMi4xLTIuOSAyLjEtLjcgMC0xLjUtLjMtMi40LS45bC0uOS0uNmMtMS44LTEuMi0zLTItNC45LTItLjQgMC0uNyAwLTEuMS4xLTEuNi4yLTIuNy43LTMuNSAxLjUtLjQuNC0uNyAxLTEgMS41LS4yLjQtLjQuOC0uNiAxLjEgMi4yIDMuNiAzLjUgNy44IDMuOSAxMC40LjcgNC41LS40IDctMS41IDkuNGwtLjggMS44TDI5IDUyLjdjLTEuMS0uNi0yLjEtMS4zLTMtMi0yLjItMS42LTQuMy0zLTcuNC0zLjMtMS40LS4xLTIuOC0uMi00LjMtLjItMS4zIDAtMi40LjEtMy40LjItLjYuMS00LjcgMS43LTUuNSAyLjUgMiAxLjYgNC4zIDMgNi41IDQuM2wxIC42YzIuMyAxLjQgNC43IDIuOSA2LjggNC44IDQuNyA0LjEgNy40IDEwLjIgOC4yIDE4LjUuNCA0LjQuOCA5LjUuMSAxNC41LS43IDQuNi0xLjcgOS45LTMuNyAxNC4xbDUuMS00LjZjLjUtLjUgMS4yLTEgMS43LTEuNGwyLjctMi4yLTMuNiA1LjRjLS44LjctMS40IDEuMy0yLjEgMi4zcy0xLjcgMS44LTIuNSAyLjQtMS44IDEtMy4xIDEuMWMtLjYuOC0xLjIgMS41LTEuOSAyLjEtMS4yIDEtMi4zIDIuMS0zLjUgMy4yLTEuNSAxLjQtMyAyLjktNC42IDQuMi41LjIgMS4yLjUgMi4zLjkuNy4zIDEuNC42IDEuNi42IDIuNy44IDUgMS4yIDcuMiAxLjEgMi40LS4xIDQuMy0xLjQgNi4yLTIuNyAxLjEtLjggMi4yLTEuNSAzLjUtMi4xbDUuNi0yMS4ydjMuOWMwIDMuOC0uMyA1LjUtLjYgNy40LS4yIDEuMi0uOCAyLjctMS4zIDQuMS0uMy43LS42IDEuNC0uNyAyLS4zIDEtLjYgMS43LTEuMSAyLjUtLjMuMy0uNi44LS45IDEuNXptMTYtMTAuMWMuMyAxLjEuNiAyIDEgMy4yLjIuNC4zLjkuNSAxLjMuNCAxLjIgMSAyLjYgMS43IDR6bS0xMi42LTIuOWwtMS43IDYuNXYtLjFjLjUtMS4zIDEuMS0yLjggMS4zLTMuOS4yLS44LjMtMS42LjQtMi41em0tOS41LjNsLTQuMSAzLjdjLjQtLjEuNy0uMyAxLS41LjctLjYgMS43LTEuMyAyLjMtMi4xLjItLjQuNS0uNy44LTEuMXptMi01MC43TDMyLjMgNzBjLjgtMS45IDEuMy00LjEuOC03LjUtLjMtMi4yLTEuMi01LjYtMi45LTguN3ptMjYuNyA1OC44Yy0uNC0uOS0uNi0xLjgtLjgtMi43bC0uMi0uNy0uMy0xLjJjMC0uMS0uMS0uMi0uMS0uMy0uMy0uOC0uNy0xLjUtMS0yLjEtLjQtLjgtLjktMS42LTEuMi0yLjUtMS4yLTMuNy0yLTYuOC0yLTEwLjR2LTMuNmw1LjMgMTguOGMuMS4zLjIuNy4zIDFsLjkgMy4zek00NSA3OS45bDIuOC02LjJjLjMtMSAuNS0yLjMuNy0zLjYuMi0xLjQuNC0yLjcuNy0zLjUuOS0yLjQgMy0zLjkgNC45LTUuMyAxLS43IDEuOS0xLjQgMi43LTIuMmwyLjYtMi41TDQ5LjUgNzRjLS40IDEuMy0yLjIgNC44LTMuMyA1LjN6bTEwLjQtMTguMmMtLjIuMi0uNS4zLS43LjUtMS45IDEuNC0zLjcgMi43LTQuNiA0LjktLjMuNy0uNSAyLS43IDMuMy0uMS45LS4zIDEuOC0uNSAyLjZ6bTMuMi0yLjZsLjctMi4zYy42LTEuOCAyLjMtNi4xIDUuNS02LjNsMS4yLS4xem00LjctNi45Yy0uNi40LTEuMiAxLjEtMS43IDEuOXptMTUuMi0zNy45Yy01LjUuMS0xMS41LjQtMTYuNiAzLjItMi40IDEuMy00LjEgMy02LjMgNC42LTEuMS44LTIuMyAxLjYtMy42IDIuMi0xLjMuNy0yLjkuOC00LjEgMS41bC42IDEuNWMxLjctLjUgMi0uNyAzLjctLjhzMy4zLS40IDUuMS0uMmMxLjcuMiAzLjcuMSA1LjQuNiAxLjkuNSA0LjQuNSA2LjMuNyAzLjkuMyA4LjctLjYgMTIuNi0xLjQgMi44LS42IDYuNi0xLjggOC43LTMuOS45LS45IDEuNC0xLjggMi41LTIuOCAxLTEgMi42LTIuOSAzLjQtNHMxLjQtMS44IDIuMi0zYy42LTEgMS44LTMuMiAxLjgtNC41LTUuMyA1LjktMTQuNSA2LjItMjEuNyA2LjN6Ii8+PC9zdmc+Cg==" id="242" name="Google Shape;242;p2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data:image/svg+xml;base64,PHN2ZyB2aWV3Qm94PSIwIDAgMTA0IDEzNy42IiB4bWxucz0iaHR0cDovL3d3dy53My5vcmcvMjAwMC9zdmciIGZpbGw9IiMzMzMiPjxwYXRoIGQ9Ik00LjcgNDguNmM1LjgtNy45IDE1LjUtMTAuOCAyNC41LTEzLjMgNC42LTEuMyA4LjQtMi4xIDEzLjMtMi4xIDQuMiAwIDguNCAxIDEyLjUgMS44IDQuMi44IDguNCAxLjUgMTIuMSAzLjcgMi40IDEuNCA1LjIgMi4yIDcuNSAzLjcuOC41IDMuNiAxLjIgMy4yIDIuNC0uNSAxLjctNC43LjEtNiAuOC0xLjQuNy0zLjMgMi4xLTQuOSAxLjYtMS42LS40LTItMi4zLTMuNy0yLjUtMi43LS4zLTMuMiAyLjYtNS45IDIuNC0yLS4yLTQuMy0yLjctNi40LTIuNS0xLjkuMS00IDIuMi01LjQgMy4zLTIuNiAxLjktMy44LS44LTYtMS43LTEuMy0uNS0xLjktLjctMy4zLS43LTMuNyAwLTUuOSAxLjYtOCA0LjYuNy0xLTQtMy4yLTQuNC0zLjMtMi0uNS00LTEuNC02LTEuNC01LjEtLjItOC43IDAtMTMuMSAzLjJNNDIuOSA2Yy0xLTEuMy0yLjItLjgtMy44LS43LS44IDIuNC0uMSA0LjQuNCA2LjQuNSAyLjIuOSA0LjUgMS4zIDYuNi40IDIuMi42IDQuNS43IDYuOS4xIDEuMi4xIDIuNS0uMSAzLjctLjIgMS0uOSAxLjctMS4xIDIuNyAyLS4xIDQuMiAwIDYuMi0uMSAwLTEtLjctMi0uOS0zLS4zLTEuMS0uMS0yLjItLjItMy4zLS4yLTEuOS0uNy0zLjctLjktNS43LS42LTQuNS0xLjMtOC45LTEuNi0xMy41bS0zMSAxMTUuN2M0LjkgOSAxOC44IDEwLjkgMjcuOSAxMS4yIDMuNS4xIDctLjEgMTAuNC0uNiAxLjgtLjIgMy42LS44IDUuNS0xLjMgMy4yLS45IDYuNS0xLjkgOS42LTMuNCAyLjctMS4zIDYuNi0yLjYgNy40LTYuMS0xLjUgMi40LTEzLjQgMS0xNS4yLjItMS4xLS41LTEtLjctMS45LjItMi44IDIuOC03LjkgMy42LTExLjYgMy0zLS42LTcuMS0yLjktOS41LTQuOC0uOS0uNy0uNS0xLjEtMS44LS41LTIuOSAxLjQtNSAzLjItOC4zIDMuNy0zLjUuNi02LjctLjEtMTAuNi0xLjgtMS0uNC0xLjQtLjUtMi40LTEuMnoiIC8+PHBhdGggZD0iTTQ1LjggMTIzLjdjLTEuMiAwLTIuNC0uMi0zLjUtLjUtMS43LS41LTMuNC0xLjItNS4zLTIuNC0uMy0uMi0yLTEuNy0zLTIuNWwtLjQtLjRjLTEuMS41LTIuMSAxLjItMy4xIDEuOS0yIDEuNC00LjEgMi44LTYuOCAyLjktMi4zLjEtNC43LS4zLTcuNS0xLjEtLjItLjEtLjgtLjMtMS43LS43LTEtLjQtMi41LS45LTMtMS4xIDAgMC0uMi0uMS0uMy0uM3MtLjEtLjUgMC0uNmMxLjgtMS40IDMuNi0zLjEgNS4zLTQuNyAxLjEtMS4xIDIuMy0yLjIgMy41LTMuMi40LS40LjgtLjcgMS4yLTEuMmwuNi0uOGMzLjItNC4zIDQuNS0xMS4zIDUuMi0xNi41LjctNC45LjMtOS45LS4xLTE0LjItLjctOC0zLjMtMTMuOC03LjgtMTcuOC0yLjEtMS44LTQuNS0zLjMtNi43LTQuN2wtMS0uNmMtMi4zLTEuNC00LjYtMi44LTYuOC00LjUtLjItLjItLjMtLjUtLjMtLjguNC0xLjQgNi4zLTMuMyA2LjQtMy4zIDEuMS0uMiAyLjItLjMgMy41LS4zIDEuNSAwIDMgLjEgNC40LjIgMy40LjMgNS42IDEuOCA3LjkgMy40LjguNiAxLjcgMS4yIDIuNiAxLjdsLjEtLjFjLjMtLjQuNS0uOC43LTEuMi4zLS42LjYtMS4zIDEuMi0xLjggMS4zLTEuMyAyLjktMS42IDQuMS0xLjguNS0uMS45LS4xIDEuMy0uMSAyLjMgMCAzLjcuOSA1LjUgMi4xbC45LjZjLjcuNSAxLjQuNyAxLjkuNy45IDAgMS40LS42IDIuMS0xLjcuOC0xLjEgMS44LTIuNCAzLjUtMi42IDEuOC0uMiAzLjMuNyA0LjYgMS41IDEgLjYgMS45IDEuMiAyLjggMS4yLjcgMCAxLjUtLjQgMi4zLTEuMiAxLTEgMS45LTEuNyAyLjktMS43LjcgMCAxLjQuNCAyLjMgMS4ybC4yLjJjMS44IDEuNyAyLjMgMi4yIDQuNSAxIDEuNy0uOSAzLjktMS41IDUuNy0xLjUgMy4xIDAgNSAxLjYgNS4xIDQuM2wtLjMuMS0uNS4yYy0uMi4xLS4zLjEtLjUuMi0yLjUuOC05LjcgNC44LTEwLjQgNS40LTIuNCAxLjgtNC43IDQuMi02LjQgNi42LTYuNiA5LjQtNi41IDIyLjgtNC4zIDMxLjUgMS4xIDQuNSAyLjYgOS44IDUuMyAxNC44IDEuMiAyLjIgMi42IDQuMiA0LjEgNi4xbC4yLjJjMy43IDQuNCA0LjUgNC42IDQuNyA0LjguMS4xLjIuMi4zLjQgMCAuMy0uMy41LS41LjYtLjMuMi0uNy4zLTEgLjRzLS42LjEtMSAuMi0uOC4xLTEuMS4xYy0xLjcuMS0zLjMuMi01IDAtMS0uMS0yLjEtLjItMy4xLS40LTEuMi0uMi0zLjgtLjgtNS4zLTEuNmwtMSAuNWMtMS41IDEtNC4yIDIuMi00LjYgMi4zLTEuNi4zLTMuMS42LTQuNi42em0tMTEuNS02LjVjLjkuOCAzIDIuNSAzLjIgMi43IDEuOCAxLjEgMy40IDEuOSA1IDIuMyAyLjQuNiA1IC41IDcuNC0uMy4zLS4xIDMuMi0xLjMgNC41LTIuMmwtLjMtLjZjLTEuMS0yLjItMi42LTUuMS0zLjMtNy4zLS4yLS41LS4zLS45LS41LTEuMy0uOC0yLjMtMS41LTQuMi0xLjUtNy40di0yLjhsNi41IDE3LjRjLjIuMy4zLjcuNCAxIC41LjcgMy4yIDEuNSA1LjUgMS45IDMuOC43IDcuMy43IDEwIDAtLjgtLjctMi4xLTItNC4yLTQuNWwtLjItLjJjLTEuNi0xLjktMy00LTQuMi02LjItMi43LTUtNC4yLTEwLjQtNS40LTE1LTIuMi04LjgtMi4zLTIyLjYgNC41LTMyLjMgMS44LTIuNSA0LjEtNSA2LjYtNi44LjYtLjUgOC43LTQuOSAxMS4xLTUuNS0uNC0yLjMtMi4zLTIuOC0zLjktMi44cy0zLjYuNS01LjIgMS4zYy0yLjggMS41LTMuOC42LTUuNy0xLjFsLS4yLS4yYy0uNi0uNi0xLjEtLjktMS42LS45LS42IDAtMS4zLjYtMi4yIDEuNC0xIDEtMiAxLjQtMyAxLjQtMS4yIDAtMi4zLS43LTMuNC0xLjQtMS4yLS44LTIuNC0xLjYtMy45LTEuNC0xLjQuMi0yLjEgMS4xLTIuOSAyLjItLjggMS0xLjYgMi4xLTIuOSAyLjEtLjcgMC0xLjUtLjMtMi40LS45bC0uOS0uNmMtMS44LTEuMi0zLTItNC45LTItLjQgMC0uNyAwLTEuMS4xLTEuNi4yLTIuNy43LTMuNSAxLjUtLjQuNC0uNyAxLTEgMS41LS4yLjQtLjQuOC0uNiAxLjEgMi4yIDMuNiAzLjUgNy44IDMuOSAxMC40LjcgNC41LS40IDctMS41IDkuNGwtLjggMS44TDI5IDUyLjdjLTEuMS0uNi0yLjEtMS4zLTMtMi0yLjItMS42LTQuMy0zLTcuNC0zLjMtMS40LS4xLTIuOC0uMi00LjMtLjItMS4zIDAtMi40LjEtMy40LjItLjYuMS00LjcgMS43LTUuNSAyLjUgMiAxLjYgNC4zIDMgNi41IDQuM2wxIC42YzIuMyAxLjQgNC43IDIuOSA2LjggNC44IDQuNyA0LjEgNy40IDEwLjIgOC4yIDE4LjUuNCA0LjQuOCA5LjUuMSAxNC41LS43IDQuNi0xLjcgOS45LTMuNyAxNC4xbDUuMS00LjZjLjUtLjUgMS4yLTEgMS43LTEuNGwyLjctMi4yLTMuNiA1LjRjLS44LjctMS40IDEuMy0yLjEgMi4zcy0xLjcgMS44LTIuNSAyLjQtMS44IDEtMy4xIDEuMWMtLjYuOC0xLjIgMS41LTEuOSAyLjEtMS4yIDEtMi4zIDIuMS0zLjUgMy4yLTEuNSAxLjQtMyAyLjktNC42IDQuMi41LjIgMS4yLjUgMi4zLjkuNy4zIDEuNC42IDEuNi42IDIuNy44IDUgMS4yIDcuMiAxLjEgMi40LS4xIDQuMy0xLjQgNi4yLTIuNyAxLjEtLjggMi4yLTEuNSAzLjUtMi4xbDUuNi0yMS4ydjMuOWMwIDMuOC0uMyA1LjUtLjYgNy40LS4yIDEuMi0uOCAyLjctMS4zIDQuMS0uMy43LS42IDEuNC0uNyAyLS4zIDEtLjYgMS43LTEuMSAyLjUtLjMuMy0uNi44LS45IDEuNXptMTYtMTAuMWMuMyAxLjEuNiAyIDEgMy4yLjIuNC4zLjkuNSAxLjMuNCAxLjIgMSAyLjYgMS43IDR6bS0xMi42LTIuOWwtMS43IDYuNXYtLjFjLjUtMS4zIDEuMS0yLjggMS4zLTMuOS4yLS44LjMtMS42LjQtMi41em0tOS41LjNsLTQuMSAzLjdjLjQtLjEuNy0uMyAxLS41LjctLjYgMS43LTEuMyAyLjMtMi4xLjItLjQuNS0uNy44LTEuMXptMi01MC43TDMyLjMgNzBjLjgtMS45IDEuMy00LjEuOC03LjUtLjMtMi4yLTEuMi01LjYtMi45LTguN3ptMjYuNyA1OC44Yy0uNC0uOS0uNi0xLjgtLjgtMi43bC0uMi0uNy0uMy0xLjJjMC0uMS0uMS0uMi0uMS0uMy0uMy0uOC0uNy0xLjUtMS0yLjEtLjQtLjgtLjktMS42LTEuMi0yLjUtMS4yLTMuNy0yLTYuOC0yLTEwLjR2LTMuNmw1LjMgMTguOGMuMS4zLjIuNy4zIDFsLjkgMy4zek00NSA3OS45bDIuOC02LjJjLjMtMSAuNS0yLjMuNy0zLjYuMi0xLjQuNC0yLjcuNy0zLjUuOS0yLjQgMy0zLjkgNC45LTUuMyAxLS43IDEuOS0xLjQgMi43LTIuMmwyLjYtMi41TDQ5LjUgNzRjLS40IDEuMy0yLjIgNC44LTMuMyA1LjN6bTEwLjQtMTguMmMtLjIuMi0uNS4zLS43LjUtMS45IDEuNC0zLjcgMi43LTQuNiA0LjktLjMuNy0uNSAyLS43IDMuMy0uMS45LS4zIDEuOC0uNSAyLjZ6bTMuMi0yLjZsLjctMi4zYy42LTEuOCAyLjMtNi4xIDUuNS02LjNsMS4yLS4xem00LjctNi45Yy0uNi40LTEuMiAxLjEtMS43IDEuOXptMTUuMi0zNy45Yy01LjUuMS0xMS41LjQtMTYuNiAzLjItMi40IDEuMy00LjEgMy02LjMgNC42LTEuMS44LTIuMyAxLjYtMy42IDIuMi0xLjMuNy0yLjkuOC00LjEgMS41bC42IDEuNWMxLjctLjUgMi0uNyAzLjctLjhzMy4zLS40IDUuMS0uMmMxLjcuMiAzLjcuMSA1LjQuNiAxLjkuNSA0LjQuNSA2LjMuNyAzLjkuMyA4LjctLjYgMTIuNi0xLjQgMi44LS42IDYuNi0xLjggOC43LTMuOS45LS45IDEuNC0xLjggMi41LTIuOCAxLTEgMi42LTIuOSAzLjQtNHMxLjQtMS44IDIuMi0zYy42LTEgMS44LTMuMiAxLjgtNC41LTUuMyA1LjktMTQuNSA2LjItMjEuNyA2LjN6Ii8+PC9zdmc+Cg==" id="243" name="Google Shape;243;p25"/>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Crossref logo" id="244" name="Google Shape;244;p25"/>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Crossref logo" id="245" name="Google Shape;245;p25"/>
          <p:cNvSpPr/>
          <p:nvPr/>
        </p:nvSpPr>
        <p:spPr>
          <a:xfrm>
            <a:off x="612775" y="3127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Crossref logo" id="246" name="Google Shape;246;p25"/>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Crossref logo" id="247" name="Google Shape;247;p25"/>
          <p:cNvSpPr/>
          <p:nvPr/>
        </p:nvSpPr>
        <p:spPr>
          <a:xfrm>
            <a:off x="917575" y="6175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eduGAIN" id="248" name="Google Shape;248;p25"/>
          <p:cNvSpPr/>
          <p:nvPr/>
        </p:nvSpPr>
        <p:spPr>
          <a:xfrm>
            <a:off x="1069975" y="769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TIND IR" id="249" name="Google Shape;249;p25"/>
          <p:cNvSpPr/>
          <p:nvPr/>
        </p:nvSpPr>
        <p:spPr>
          <a:xfrm>
            <a:off x="1222375" y="922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EPrints" id="250" name="Google Shape;250;p25"/>
          <p:cNvSpPr/>
          <p:nvPr/>
        </p:nvSpPr>
        <p:spPr>
          <a:xfrm>
            <a:off x="1374775" y="10747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EPrints" id="251" name="Google Shape;251;p25"/>
          <p:cNvSpPr/>
          <p:nvPr/>
        </p:nvSpPr>
        <p:spPr>
          <a:xfrm>
            <a:off x="1527175" y="12271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Zenodo" id="252" name="Google Shape;252;p25"/>
          <p:cNvSpPr/>
          <p:nvPr/>
        </p:nvSpPr>
        <p:spPr>
          <a:xfrm>
            <a:off x="1679575" y="13795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Zenodo" id="253" name="Google Shape;253;p25"/>
          <p:cNvSpPr/>
          <p:nvPr/>
        </p:nvSpPr>
        <p:spPr>
          <a:xfrm>
            <a:off x="1831975" y="1531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25"/>
          <p:cNvSpPr txBox="1"/>
          <p:nvPr>
            <p:ph idx="11" type="ftr"/>
          </p:nvPr>
        </p:nvSpPr>
        <p:spPr>
          <a:xfrm>
            <a:off x="838199" y="6356350"/>
            <a:ext cx="9536085"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a:t>National Capacity Building NI4OS Training - HR - 16 September 2020</a:t>
            </a:r>
            <a:endParaRPr/>
          </a:p>
          <a:p>
            <a:pPr indent="0" lvl="0" marL="0" rtl="0" algn="ctr">
              <a:spcBef>
                <a:spcPts val="0"/>
              </a:spcBef>
              <a:spcAft>
                <a:spcPts val="0"/>
              </a:spcAft>
              <a:buNone/>
            </a:pPr>
            <a:r>
              <a:t/>
            </a:r>
            <a:endParaRPr/>
          </a:p>
        </p:txBody>
      </p:sp>
      <p:pic>
        <p:nvPicPr>
          <p:cNvPr descr="https://www.rd-alliance.org/sites/default/files/CoreTrustSeal.jpg" id="255" name="Google Shape;255;p25"/>
          <p:cNvPicPr preferRelativeResize="0"/>
          <p:nvPr/>
        </p:nvPicPr>
        <p:blipFill rotWithShape="1">
          <a:blip r:embed="rId3">
            <a:alphaModFix/>
          </a:blip>
          <a:srcRect b="12975" l="26694" r="22151" t="6282"/>
          <a:stretch/>
        </p:blipFill>
        <p:spPr>
          <a:xfrm>
            <a:off x="6125595" y="1687995"/>
            <a:ext cx="702455" cy="665253"/>
          </a:xfrm>
          <a:prstGeom prst="rect">
            <a:avLst/>
          </a:prstGeom>
          <a:noFill/>
          <a:ln>
            <a:noFill/>
          </a:ln>
        </p:spPr>
      </p:pic>
      <p:pic>
        <p:nvPicPr>
          <p:cNvPr descr="https://eudat.eu/sites/default/files/B2ACCESS_Cube.png" id="256" name="Google Shape;256;p25"/>
          <p:cNvPicPr preferRelativeResize="0"/>
          <p:nvPr/>
        </p:nvPicPr>
        <p:blipFill rotWithShape="1">
          <a:blip r:embed="rId4">
            <a:alphaModFix/>
          </a:blip>
          <a:srcRect b="0" l="0" r="0" t="0"/>
          <a:stretch/>
        </p:blipFill>
        <p:spPr>
          <a:xfrm>
            <a:off x="6583701" y="1055057"/>
            <a:ext cx="524932" cy="605691"/>
          </a:xfrm>
          <a:prstGeom prst="rect">
            <a:avLst/>
          </a:prstGeom>
          <a:noFill/>
          <a:ln>
            <a:noFill/>
          </a:ln>
        </p:spPr>
      </p:pic>
      <p:pic>
        <p:nvPicPr>
          <p:cNvPr id="257" name="Google Shape;257;p25"/>
          <p:cNvPicPr preferRelativeResize="0"/>
          <p:nvPr/>
        </p:nvPicPr>
        <p:blipFill rotWithShape="1">
          <a:blip r:embed="rId5">
            <a:alphaModFix/>
          </a:blip>
          <a:srcRect b="0" l="0" r="0" t="0"/>
          <a:stretch/>
        </p:blipFill>
        <p:spPr>
          <a:xfrm>
            <a:off x="4917943" y="1815547"/>
            <a:ext cx="1013452" cy="402983"/>
          </a:xfrm>
          <a:prstGeom prst="rect">
            <a:avLst/>
          </a:prstGeom>
          <a:noFill/>
          <a:ln>
            <a:noFill/>
          </a:ln>
        </p:spPr>
      </p:pic>
      <p:pic>
        <p:nvPicPr>
          <p:cNvPr descr="BASE" id="258" name="Google Shape;258;p25"/>
          <p:cNvPicPr preferRelativeResize="0"/>
          <p:nvPr/>
        </p:nvPicPr>
        <p:blipFill rotWithShape="1">
          <a:blip r:embed="rId6">
            <a:alphaModFix/>
          </a:blip>
          <a:srcRect b="0" l="0" r="0" t="0"/>
          <a:stretch/>
        </p:blipFill>
        <p:spPr>
          <a:xfrm>
            <a:off x="8399010" y="1127205"/>
            <a:ext cx="1278679" cy="505761"/>
          </a:xfrm>
          <a:prstGeom prst="rect">
            <a:avLst/>
          </a:prstGeom>
          <a:noFill/>
          <a:ln>
            <a:noFill/>
          </a:ln>
        </p:spPr>
      </p:pic>
      <p:pic>
        <p:nvPicPr>
          <p:cNvPr id="259" name="Google Shape;259;p25"/>
          <p:cNvPicPr preferRelativeResize="0"/>
          <p:nvPr/>
        </p:nvPicPr>
        <p:blipFill rotWithShape="1">
          <a:blip r:embed="rId7">
            <a:alphaModFix/>
          </a:blip>
          <a:srcRect b="0" l="0" r="0" t="0"/>
          <a:stretch/>
        </p:blipFill>
        <p:spPr>
          <a:xfrm>
            <a:off x="7030616" y="1758874"/>
            <a:ext cx="953893" cy="594374"/>
          </a:xfrm>
          <a:prstGeom prst="rect">
            <a:avLst/>
          </a:prstGeom>
          <a:noFill/>
          <a:ln>
            <a:noFill/>
          </a:ln>
        </p:spPr>
      </p:pic>
      <p:pic>
        <p:nvPicPr>
          <p:cNvPr id="260" name="Google Shape;260;p25"/>
          <p:cNvPicPr preferRelativeResize="0"/>
          <p:nvPr/>
        </p:nvPicPr>
        <p:blipFill rotWithShape="1">
          <a:blip r:embed="rId8">
            <a:alphaModFix/>
          </a:blip>
          <a:srcRect b="0" l="0" r="0" t="0"/>
          <a:stretch/>
        </p:blipFill>
        <p:spPr>
          <a:xfrm>
            <a:off x="4961233" y="2540630"/>
            <a:ext cx="1349001" cy="376904"/>
          </a:xfrm>
          <a:prstGeom prst="rect">
            <a:avLst/>
          </a:prstGeom>
          <a:noFill/>
          <a:ln>
            <a:noFill/>
          </a:ln>
        </p:spPr>
      </p:pic>
      <p:pic>
        <p:nvPicPr>
          <p:cNvPr descr="Directory of Open Access Journals" id="261" name="Google Shape;261;p25"/>
          <p:cNvPicPr preferRelativeResize="0"/>
          <p:nvPr/>
        </p:nvPicPr>
        <p:blipFill rotWithShape="1">
          <a:blip r:embed="rId9">
            <a:alphaModFix/>
          </a:blip>
          <a:srcRect b="0" l="0" r="0" t="0"/>
          <a:stretch/>
        </p:blipFill>
        <p:spPr>
          <a:xfrm>
            <a:off x="6428483" y="2579712"/>
            <a:ext cx="1658877" cy="304692"/>
          </a:xfrm>
          <a:prstGeom prst="rect">
            <a:avLst/>
          </a:prstGeom>
          <a:noFill/>
          <a:ln>
            <a:noFill/>
          </a:ln>
        </p:spPr>
      </p:pic>
      <p:pic>
        <p:nvPicPr>
          <p:cNvPr id="262" name="Google Shape;262;p25"/>
          <p:cNvPicPr preferRelativeResize="0"/>
          <p:nvPr/>
        </p:nvPicPr>
        <p:blipFill rotWithShape="1">
          <a:blip r:embed="rId10">
            <a:alphaModFix/>
          </a:blip>
          <a:srcRect b="0" l="0" r="0" t="0"/>
          <a:stretch/>
        </p:blipFill>
        <p:spPr>
          <a:xfrm>
            <a:off x="8967330" y="3083667"/>
            <a:ext cx="1417887" cy="349122"/>
          </a:xfrm>
          <a:prstGeom prst="rect">
            <a:avLst/>
          </a:prstGeom>
          <a:noFill/>
          <a:ln>
            <a:noFill/>
          </a:ln>
        </p:spPr>
      </p:pic>
      <p:pic>
        <p:nvPicPr>
          <p:cNvPr descr="Dryad logo" id="263" name="Google Shape;263;p25"/>
          <p:cNvPicPr preferRelativeResize="0"/>
          <p:nvPr/>
        </p:nvPicPr>
        <p:blipFill rotWithShape="1">
          <a:blip r:embed="rId11">
            <a:alphaModFix/>
          </a:blip>
          <a:srcRect b="0" l="0" r="0" t="0"/>
          <a:stretch/>
        </p:blipFill>
        <p:spPr>
          <a:xfrm>
            <a:off x="10423145" y="2568152"/>
            <a:ext cx="1576196" cy="262222"/>
          </a:xfrm>
          <a:prstGeom prst="rect">
            <a:avLst/>
          </a:prstGeom>
          <a:noFill/>
          <a:ln>
            <a:noFill/>
          </a:ln>
        </p:spPr>
      </p:pic>
      <p:pic>
        <p:nvPicPr>
          <p:cNvPr id="264" name="Google Shape;264;p25"/>
          <p:cNvPicPr preferRelativeResize="0"/>
          <p:nvPr/>
        </p:nvPicPr>
        <p:blipFill rotWithShape="1">
          <a:blip r:embed="rId12">
            <a:alphaModFix/>
          </a:blip>
          <a:srcRect b="0" l="0" r="0" t="0"/>
          <a:stretch/>
        </p:blipFill>
        <p:spPr>
          <a:xfrm>
            <a:off x="10865025" y="3030668"/>
            <a:ext cx="1117363" cy="468373"/>
          </a:xfrm>
          <a:prstGeom prst="rect">
            <a:avLst/>
          </a:prstGeom>
          <a:noFill/>
          <a:ln>
            <a:noFill/>
          </a:ln>
        </p:spPr>
      </p:pic>
      <p:pic>
        <p:nvPicPr>
          <p:cNvPr descr="https://www.dariah.eu/wp-content/uploads/2017/02/logo.png" id="265" name="Google Shape;265;p25"/>
          <p:cNvPicPr preferRelativeResize="0"/>
          <p:nvPr/>
        </p:nvPicPr>
        <p:blipFill rotWithShape="1">
          <a:blip r:embed="rId13">
            <a:alphaModFix/>
          </a:blip>
          <a:srcRect b="0" l="0" r="0" t="0"/>
          <a:stretch/>
        </p:blipFill>
        <p:spPr>
          <a:xfrm>
            <a:off x="8146086" y="1727602"/>
            <a:ext cx="1737009" cy="557398"/>
          </a:xfrm>
          <a:prstGeom prst="rect">
            <a:avLst/>
          </a:prstGeom>
          <a:noFill/>
          <a:ln>
            <a:noFill/>
          </a:ln>
        </p:spPr>
      </p:pic>
      <p:pic>
        <p:nvPicPr>
          <p:cNvPr descr="OpenAIRE" id="266" name="Google Shape;266;p25"/>
          <p:cNvPicPr preferRelativeResize="0"/>
          <p:nvPr/>
        </p:nvPicPr>
        <p:blipFill rotWithShape="1">
          <a:blip r:embed="rId14">
            <a:alphaModFix/>
          </a:blip>
          <a:srcRect b="0" l="0" r="0" t="0"/>
          <a:stretch/>
        </p:blipFill>
        <p:spPr>
          <a:xfrm>
            <a:off x="6574548" y="3526807"/>
            <a:ext cx="1214933" cy="360000"/>
          </a:xfrm>
          <a:prstGeom prst="rect">
            <a:avLst/>
          </a:prstGeom>
          <a:noFill/>
          <a:ln>
            <a:noFill/>
          </a:ln>
        </p:spPr>
      </p:pic>
      <p:pic>
        <p:nvPicPr>
          <p:cNvPr descr="OpenAIRE" id="267" name="Google Shape;267;p25"/>
          <p:cNvPicPr preferRelativeResize="0"/>
          <p:nvPr/>
        </p:nvPicPr>
        <p:blipFill rotWithShape="1">
          <a:blip r:embed="rId15">
            <a:alphaModFix/>
          </a:blip>
          <a:srcRect b="0" l="0" r="0" t="0"/>
          <a:stretch/>
        </p:blipFill>
        <p:spPr>
          <a:xfrm>
            <a:off x="6568833" y="3846323"/>
            <a:ext cx="1246504" cy="275195"/>
          </a:xfrm>
          <a:prstGeom prst="rect">
            <a:avLst/>
          </a:prstGeom>
          <a:noFill/>
          <a:ln>
            <a:noFill/>
          </a:ln>
        </p:spPr>
      </p:pic>
      <p:pic>
        <p:nvPicPr>
          <p:cNvPr descr="OpenAIRE" id="268" name="Google Shape;268;p25"/>
          <p:cNvPicPr preferRelativeResize="0"/>
          <p:nvPr/>
        </p:nvPicPr>
        <p:blipFill rotWithShape="1">
          <a:blip r:embed="rId16">
            <a:alphaModFix/>
          </a:blip>
          <a:srcRect b="0" l="0" r="0" t="0"/>
          <a:stretch/>
        </p:blipFill>
        <p:spPr>
          <a:xfrm>
            <a:off x="6570737" y="4106278"/>
            <a:ext cx="1214933" cy="310218"/>
          </a:xfrm>
          <a:prstGeom prst="rect">
            <a:avLst/>
          </a:prstGeom>
          <a:noFill/>
          <a:ln>
            <a:noFill/>
          </a:ln>
        </p:spPr>
      </p:pic>
      <p:pic>
        <p:nvPicPr>
          <p:cNvPr descr="Image result for eduGAIN" id="269" name="Google Shape;269;p25"/>
          <p:cNvPicPr preferRelativeResize="0"/>
          <p:nvPr/>
        </p:nvPicPr>
        <p:blipFill rotWithShape="1">
          <a:blip r:embed="rId17">
            <a:alphaModFix/>
          </a:blip>
          <a:srcRect b="0" l="0" r="0" t="0"/>
          <a:stretch/>
        </p:blipFill>
        <p:spPr>
          <a:xfrm>
            <a:off x="7223362" y="3083667"/>
            <a:ext cx="1275681" cy="331866"/>
          </a:xfrm>
          <a:prstGeom prst="rect">
            <a:avLst/>
          </a:prstGeom>
          <a:noFill/>
          <a:ln>
            <a:noFill/>
          </a:ln>
        </p:spPr>
      </p:pic>
      <p:pic>
        <p:nvPicPr>
          <p:cNvPr descr="re3data logo" id="270" name="Google Shape;270;p25"/>
          <p:cNvPicPr preferRelativeResize="0"/>
          <p:nvPr/>
        </p:nvPicPr>
        <p:blipFill rotWithShape="1">
          <a:blip r:embed="rId18">
            <a:alphaModFix/>
          </a:blip>
          <a:srcRect b="21195" l="0" r="0" t="0"/>
          <a:stretch/>
        </p:blipFill>
        <p:spPr>
          <a:xfrm>
            <a:off x="8988627" y="3632051"/>
            <a:ext cx="1449750" cy="336799"/>
          </a:xfrm>
          <a:prstGeom prst="rect">
            <a:avLst/>
          </a:prstGeom>
          <a:noFill/>
          <a:ln>
            <a:noFill/>
          </a:ln>
        </p:spPr>
      </p:pic>
      <p:pic>
        <p:nvPicPr>
          <p:cNvPr descr="Image result for ROAR Registry of Open Access Repositories" id="271" name="Google Shape;271;p25"/>
          <p:cNvPicPr preferRelativeResize="0"/>
          <p:nvPr/>
        </p:nvPicPr>
        <p:blipFill rotWithShape="1">
          <a:blip r:embed="rId19">
            <a:alphaModFix/>
          </a:blip>
          <a:srcRect b="0" l="0" r="0" t="0"/>
          <a:stretch/>
        </p:blipFill>
        <p:spPr>
          <a:xfrm>
            <a:off x="9039473" y="4041887"/>
            <a:ext cx="1247911" cy="379348"/>
          </a:xfrm>
          <a:prstGeom prst="rect">
            <a:avLst/>
          </a:prstGeom>
          <a:noFill/>
          <a:ln>
            <a:noFill/>
          </a:ln>
        </p:spPr>
      </p:pic>
      <p:pic>
        <p:nvPicPr>
          <p:cNvPr descr="Related image" id="272" name="Google Shape;272;p25"/>
          <p:cNvPicPr preferRelativeResize="0"/>
          <p:nvPr/>
        </p:nvPicPr>
        <p:blipFill rotWithShape="1">
          <a:blip r:embed="rId20">
            <a:alphaModFix/>
          </a:blip>
          <a:srcRect b="0" l="0" r="0" t="0"/>
          <a:stretch/>
        </p:blipFill>
        <p:spPr>
          <a:xfrm>
            <a:off x="4961094" y="3736816"/>
            <a:ext cx="1481358" cy="530327"/>
          </a:xfrm>
          <a:prstGeom prst="rect">
            <a:avLst/>
          </a:prstGeom>
          <a:noFill/>
          <a:ln>
            <a:noFill/>
          </a:ln>
        </p:spPr>
      </p:pic>
      <p:pic>
        <p:nvPicPr>
          <p:cNvPr descr="Image result for TIND IR" id="273" name="Google Shape;273;p25"/>
          <p:cNvPicPr preferRelativeResize="0"/>
          <p:nvPr/>
        </p:nvPicPr>
        <p:blipFill rotWithShape="1">
          <a:blip r:embed="rId21">
            <a:alphaModFix/>
          </a:blip>
          <a:srcRect b="0" l="0" r="0" t="0"/>
          <a:stretch/>
        </p:blipFill>
        <p:spPr>
          <a:xfrm>
            <a:off x="10653210" y="3790991"/>
            <a:ext cx="1328573" cy="419317"/>
          </a:xfrm>
          <a:prstGeom prst="rect">
            <a:avLst/>
          </a:prstGeom>
          <a:noFill/>
          <a:ln>
            <a:noFill/>
          </a:ln>
        </p:spPr>
      </p:pic>
      <p:pic>
        <p:nvPicPr>
          <p:cNvPr descr="Image result for CKAN software Comprehensive Knowledge Archive Network" id="274" name="Google Shape;274;p25"/>
          <p:cNvPicPr preferRelativeResize="0"/>
          <p:nvPr/>
        </p:nvPicPr>
        <p:blipFill rotWithShape="1">
          <a:blip r:embed="rId22">
            <a:alphaModFix/>
          </a:blip>
          <a:srcRect b="0" l="0" r="0" t="0"/>
          <a:stretch/>
        </p:blipFill>
        <p:spPr>
          <a:xfrm>
            <a:off x="4965700" y="4819209"/>
            <a:ext cx="1159654" cy="393021"/>
          </a:xfrm>
          <a:prstGeom prst="rect">
            <a:avLst/>
          </a:prstGeom>
          <a:noFill/>
          <a:ln>
            <a:noFill/>
          </a:ln>
        </p:spPr>
      </p:pic>
      <p:pic>
        <p:nvPicPr>
          <p:cNvPr descr="Thumbnail" id="275" name="Google Shape;275;p25"/>
          <p:cNvPicPr preferRelativeResize="0"/>
          <p:nvPr/>
        </p:nvPicPr>
        <p:blipFill rotWithShape="1">
          <a:blip r:embed="rId23">
            <a:alphaModFix/>
          </a:blip>
          <a:srcRect b="44000" l="3271" r="1909" t="0"/>
          <a:stretch/>
        </p:blipFill>
        <p:spPr>
          <a:xfrm>
            <a:off x="6931556" y="4828551"/>
            <a:ext cx="1465414" cy="530962"/>
          </a:xfrm>
          <a:prstGeom prst="rect">
            <a:avLst/>
          </a:prstGeom>
          <a:noFill/>
          <a:ln>
            <a:noFill/>
          </a:ln>
        </p:spPr>
      </p:pic>
      <p:pic>
        <p:nvPicPr>
          <p:cNvPr descr="Image result for invenio" id="276" name="Google Shape;276;p25"/>
          <p:cNvPicPr preferRelativeResize="0"/>
          <p:nvPr/>
        </p:nvPicPr>
        <p:blipFill rotWithShape="1">
          <a:blip r:embed="rId24">
            <a:alphaModFix/>
          </a:blip>
          <a:srcRect b="37988" l="0" r="0" t="37490"/>
          <a:stretch/>
        </p:blipFill>
        <p:spPr>
          <a:xfrm>
            <a:off x="8821105" y="5459902"/>
            <a:ext cx="1303825" cy="319709"/>
          </a:xfrm>
          <a:prstGeom prst="rect">
            <a:avLst/>
          </a:prstGeom>
          <a:noFill/>
          <a:ln>
            <a:noFill/>
          </a:ln>
        </p:spPr>
      </p:pic>
      <p:pic>
        <p:nvPicPr>
          <p:cNvPr descr="@indigo-dc" id="277" name="Google Shape;277;p25"/>
          <p:cNvPicPr preferRelativeResize="0"/>
          <p:nvPr/>
        </p:nvPicPr>
        <p:blipFill rotWithShape="1">
          <a:blip r:embed="rId25">
            <a:alphaModFix/>
          </a:blip>
          <a:srcRect b="0" l="0" r="0" t="0"/>
          <a:stretch/>
        </p:blipFill>
        <p:spPr>
          <a:xfrm>
            <a:off x="7117091" y="5097602"/>
            <a:ext cx="795022" cy="795022"/>
          </a:xfrm>
          <a:prstGeom prst="rect">
            <a:avLst/>
          </a:prstGeom>
          <a:noFill/>
          <a:ln>
            <a:noFill/>
          </a:ln>
        </p:spPr>
      </p:pic>
      <p:pic>
        <p:nvPicPr>
          <p:cNvPr descr="Image result for EPrints" id="278" name="Google Shape;278;p25"/>
          <p:cNvPicPr preferRelativeResize="0"/>
          <p:nvPr/>
        </p:nvPicPr>
        <p:blipFill rotWithShape="1">
          <a:blip r:embed="rId26">
            <a:alphaModFix/>
          </a:blip>
          <a:srcRect b="20519" l="4900" r="0" t="12615"/>
          <a:stretch/>
        </p:blipFill>
        <p:spPr>
          <a:xfrm>
            <a:off x="10853790" y="4785258"/>
            <a:ext cx="1118438" cy="436872"/>
          </a:xfrm>
          <a:prstGeom prst="rect">
            <a:avLst/>
          </a:prstGeom>
          <a:noFill/>
          <a:ln>
            <a:noFill/>
          </a:ln>
        </p:spPr>
      </p:pic>
      <p:pic>
        <p:nvPicPr>
          <p:cNvPr descr="DSpace Logo" id="279" name="Google Shape;279;p25"/>
          <p:cNvPicPr preferRelativeResize="0"/>
          <p:nvPr/>
        </p:nvPicPr>
        <p:blipFill rotWithShape="1">
          <a:blip r:embed="rId27">
            <a:alphaModFix/>
          </a:blip>
          <a:srcRect b="0" l="0" r="0" t="0"/>
          <a:stretch/>
        </p:blipFill>
        <p:spPr>
          <a:xfrm>
            <a:off x="8988627" y="4756342"/>
            <a:ext cx="986805" cy="675381"/>
          </a:xfrm>
          <a:prstGeom prst="rect">
            <a:avLst/>
          </a:prstGeom>
          <a:noFill/>
          <a:ln>
            <a:noFill/>
          </a:ln>
        </p:spPr>
      </p:pic>
      <p:pic>
        <p:nvPicPr>
          <p:cNvPr descr="Image result for reasonablegraph" id="280" name="Google Shape;280;p25"/>
          <p:cNvPicPr preferRelativeResize="0"/>
          <p:nvPr/>
        </p:nvPicPr>
        <p:blipFill rotWithShape="1">
          <a:blip r:embed="rId28">
            <a:alphaModFix/>
          </a:blip>
          <a:srcRect b="0" l="0" r="0" t="0"/>
          <a:stretch/>
        </p:blipFill>
        <p:spPr>
          <a:xfrm>
            <a:off x="9145638" y="5777819"/>
            <a:ext cx="575222" cy="600506"/>
          </a:xfrm>
          <a:prstGeom prst="rect">
            <a:avLst/>
          </a:prstGeom>
          <a:noFill/>
          <a:ln>
            <a:noFill/>
          </a:ln>
        </p:spPr>
      </p:pic>
      <p:pic>
        <p:nvPicPr>
          <p:cNvPr descr="Image result for Zenodo" id="281" name="Google Shape;281;p25"/>
          <p:cNvPicPr preferRelativeResize="0"/>
          <p:nvPr/>
        </p:nvPicPr>
        <p:blipFill rotWithShape="1">
          <a:blip r:embed="rId29">
            <a:alphaModFix/>
          </a:blip>
          <a:srcRect b="23921" l="15271" r="15164" t="16221"/>
          <a:stretch/>
        </p:blipFill>
        <p:spPr>
          <a:xfrm>
            <a:off x="10926025" y="5901292"/>
            <a:ext cx="1037941" cy="357537"/>
          </a:xfrm>
          <a:prstGeom prst="rect">
            <a:avLst/>
          </a:prstGeom>
          <a:noFill/>
          <a:ln>
            <a:noFill/>
          </a:ln>
        </p:spPr>
      </p:pic>
      <p:pic>
        <p:nvPicPr>
          <p:cNvPr descr="https://slideplayer.com/3/784338/big_thumb.jpg" id="282" name="Google Shape;282;p25"/>
          <p:cNvPicPr preferRelativeResize="0"/>
          <p:nvPr/>
        </p:nvPicPr>
        <p:blipFill rotWithShape="1">
          <a:blip r:embed="rId30">
            <a:alphaModFix/>
          </a:blip>
          <a:srcRect b="48136" l="14445" r="8197" t="32689"/>
          <a:stretch/>
        </p:blipFill>
        <p:spPr>
          <a:xfrm>
            <a:off x="4939335" y="5916251"/>
            <a:ext cx="1413057" cy="263067"/>
          </a:xfrm>
          <a:prstGeom prst="rect">
            <a:avLst/>
          </a:prstGeom>
          <a:noFill/>
          <a:ln>
            <a:noFill/>
          </a:ln>
        </p:spPr>
      </p:pic>
      <p:pic>
        <p:nvPicPr>
          <p:cNvPr descr="Image result for Islandora" id="283" name="Google Shape;283;p25"/>
          <p:cNvPicPr preferRelativeResize="0"/>
          <p:nvPr/>
        </p:nvPicPr>
        <p:blipFill rotWithShape="1">
          <a:blip r:embed="rId31">
            <a:alphaModFix/>
          </a:blip>
          <a:srcRect b="0" l="0" r="0" t="0"/>
          <a:stretch/>
        </p:blipFill>
        <p:spPr>
          <a:xfrm>
            <a:off x="10743145" y="5320268"/>
            <a:ext cx="1203406" cy="488884"/>
          </a:xfrm>
          <a:prstGeom prst="rect">
            <a:avLst/>
          </a:prstGeom>
          <a:noFill/>
          <a:ln>
            <a:noFill/>
          </a:ln>
        </p:spPr>
      </p:pic>
      <p:pic>
        <p:nvPicPr>
          <p:cNvPr descr="Image result for CERIF" id="284" name="Google Shape;284;p25"/>
          <p:cNvPicPr preferRelativeResize="0"/>
          <p:nvPr/>
        </p:nvPicPr>
        <p:blipFill rotWithShape="1">
          <a:blip r:embed="rId32">
            <a:alphaModFix/>
          </a:blip>
          <a:srcRect b="0" l="0" r="0" t="0"/>
          <a:stretch/>
        </p:blipFill>
        <p:spPr>
          <a:xfrm>
            <a:off x="9860941" y="1078951"/>
            <a:ext cx="710177" cy="590147"/>
          </a:xfrm>
          <a:prstGeom prst="rect">
            <a:avLst/>
          </a:prstGeom>
          <a:noFill/>
          <a:ln>
            <a:noFill/>
          </a:ln>
        </p:spPr>
      </p:pic>
      <p:pic>
        <p:nvPicPr>
          <p:cNvPr descr="https://www.dublincore.org/images/dcmi_header.png" id="285" name="Google Shape;285;p25"/>
          <p:cNvPicPr preferRelativeResize="0"/>
          <p:nvPr/>
        </p:nvPicPr>
        <p:blipFill rotWithShape="1">
          <a:blip r:embed="rId33">
            <a:alphaModFix/>
          </a:blip>
          <a:srcRect b="0" l="0" r="57224" t="0"/>
          <a:stretch/>
        </p:blipFill>
        <p:spPr>
          <a:xfrm>
            <a:off x="4962097" y="3175326"/>
            <a:ext cx="1861983" cy="215697"/>
          </a:xfrm>
          <a:prstGeom prst="rect">
            <a:avLst/>
          </a:prstGeom>
          <a:noFill/>
          <a:ln>
            <a:noFill/>
          </a:ln>
        </p:spPr>
      </p:pic>
      <p:pic>
        <p:nvPicPr>
          <p:cNvPr descr="Fedora Logo" id="286" name="Google Shape;286;p25"/>
          <p:cNvPicPr preferRelativeResize="0"/>
          <p:nvPr/>
        </p:nvPicPr>
        <p:blipFill rotWithShape="1">
          <a:blip r:embed="rId34">
            <a:alphaModFix/>
          </a:blip>
          <a:srcRect b="0" l="0" r="0" t="0"/>
          <a:stretch/>
        </p:blipFill>
        <p:spPr>
          <a:xfrm>
            <a:off x="4888383" y="5408595"/>
            <a:ext cx="1108989" cy="289303"/>
          </a:xfrm>
          <a:prstGeom prst="rect">
            <a:avLst/>
          </a:prstGeom>
          <a:noFill/>
          <a:ln>
            <a:noFill/>
          </a:ln>
        </p:spPr>
      </p:pic>
      <p:pic>
        <p:nvPicPr>
          <p:cNvPr descr="https://opendmp.eu/assets/images/OpenDMP.png" id="287" name="Google Shape;287;p25"/>
          <p:cNvPicPr preferRelativeResize="0"/>
          <p:nvPr/>
        </p:nvPicPr>
        <p:blipFill rotWithShape="1">
          <a:blip r:embed="rId35">
            <a:alphaModFix/>
          </a:blip>
          <a:srcRect b="0" l="0" r="0" t="0"/>
          <a:stretch/>
        </p:blipFill>
        <p:spPr>
          <a:xfrm>
            <a:off x="4942076" y="1126453"/>
            <a:ext cx="1408748" cy="359964"/>
          </a:xfrm>
          <a:prstGeom prst="rect">
            <a:avLst/>
          </a:prstGeom>
          <a:noFill/>
          <a:ln>
            <a:noFill/>
          </a:ln>
        </p:spPr>
      </p:pic>
      <p:pic>
        <p:nvPicPr>
          <p:cNvPr descr="Image result for Open Data Certificate" id="288" name="Google Shape;288;p25"/>
          <p:cNvPicPr preferRelativeResize="0"/>
          <p:nvPr/>
        </p:nvPicPr>
        <p:blipFill rotWithShape="1">
          <a:blip r:embed="rId36">
            <a:alphaModFix/>
          </a:blip>
          <a:srcRect b="0" l="0" r="0" t="0"/>
          <a:stretch/>
        </p:blipFill>
        <p:spPr>
          <a:xfrm>
            <a:off x="7937504" y="3535815"/>
            <a:ext cx="962993" cy="918203"/>
          </a:xfrm>
          <a:prstGeom prst="rect">
            <a:avLst/>
          </a:prstGeom>
          <a:noFill/>
          <a:ln>
            <a:noFill/>
          </a:ln>
        </p:spPr>
      </p:pic>
      <p:pic>
        <p:nvPicPr>
          <p:cNvPr descr="https://easydmp.sigma2.no/static/eudat/logo.png" id="289" name="Google Shape;289;p25"/>
          <p:cNvPicPr preferRelativeResize="0"/>
          <p:nvPr/>
        </p:nvPicPr>
        <p:blipFill rotWithShape="1">
          <a:blip r:embed="rId37">
            <a:alphaModFix/>
          </a:blip>
          <a:srcRect b="0" l="0" r="49791" t="0"/>
          <a:stretch/>
        </p:blipFill>
        <p:spPr>
          <a:xfrm>
            <a:off x="7123486" y="1051811"/>
            <a:ext cx="541410" cy="614372"/>
          </a:xfrm>
          <a:prstGeom prst="rect">
            <a:avLst/>
          </a:prstGeom>
          <a:noFill/>
          <a:ln>
            <a:noFill/>
          </a:ln>
        </p:spPr>
      </p:pic>
      <p:pic>
        <p:nvPicPr>
          <p:cNvPr descr="https://www.eudat.eu/sites/default/files/logo-b2safe.png" id="290" name="Google Shape;290;p25"/>
          <p:cNvPicPr preferRelativeResize="0"/>
          <p:nvPr/>
        </p:nvPicPr>
        <p:blipFill rotWithShape="1">
          <a:blip r:embed="rId38">
            <a:alphaModFix/>
          </a:blip>
          <a:srcRect b="0" l="0" r="0" t="0"/>
          <a:stretch/>
        </p:blipFill>
        <p:spPr>
          <a:xfrm>
            <a:off x="7668706" y="1053465"/>
            <a:ext cx="524751" cy="608603"/>
          </a:xfrm>
          <a:prstGeom prst="rect">
            <a:avLst/>
          </a:prstGeom>
          <a:noFill/>
          <a:ln>
            <a:noFill/>
          </a:ln>
        </p:spPr>
      </p:pic>
      <p:pic>
        <p:nvPicPr>
          <p:cNvPr id="291" name="Google Shape;291;p25"/>
          <p:cNvPicPr preferRelativeResize="0"/>
          <p:nvPr/>
        </p:nvPicPr>
        <p:blipFill rotWithShape="1">
          <a:blip r:embed="rId39">
            <a:alphaModFix/>
          </a:blip>
          <a:srcRect b="0" l="0" r="0" t="0"/>
          <a:stretch/>
        </p:blipFill>
        <p:spPr>
          <a:xfrm>
            <a:off x="10218577" y="1851318"/>
            <a:ext cx="1766936" cy="397464"/>
          </a:xfrm>
          <a:prstGeom prst="rect">
            <a:avLst/>
          </a:prstGeom>
          <a:noFill/>
          <a:ln>
            <a:noFill/>
          </a:ln>
        </p:spPr>
      </p:pic>
      <p:pic>
        <p:nvPicPr>
          <p:cNvPr descr="https://opidor-preprod.inist.fr/assets/logo-87aaad0fdb7a7cbffbe9462e0c789af47147f09d7e47b1a9ac0a01e92a1a1417.png" id="292" name="Google Shape;292;p25"/>
          <p:cNvPicPr preferRelativeResize="0"/>
          <p:nvPr/>
        </p:nvPicPr>
        <p:blipFill rotWithShape="1">
          <a:blip r:embed="rId40">
            <a:alphaModFix/>
          </a:blip>
          <a:srcRect b="0" l="0" r="0" t="0"/>
          <a:stretch/>
        </p:blipFill>
        <p:spPr>
          <a:xfrm>
            <a:off x="8188273" y="2511451"/>
            <a:ext cx="1183524" cy="471837"/>
          </a:xfrm>
          <a:prstGeom prst="rect">
            <a:avLst/>
          </a:prstGeom>
          <a:noFill/>
          <a:ln>
            <a:noFill/>
          </a:ln>
        </p:spPr>
      </p:pic>
      <p:pic>
        <p:nvPicPr>
          <p:cNvPr id="293" name="Google Shape;293;p25"/>
          <p:cNvPicPr preferRelativeResize="0"/>
          <p:nvPr/>
        </p:nvPicPr>
        <p:blipFill rotWithShape="1">
          <a:blip r:embed="rId41">
            <a:alphaModFix/>
          </a:blip>
          <a:srcRect b="0" l="0" r="0" t="0"/>
          <a:stretch/>
        </p:blipFill>
        <p:spPr>
          <a:xfrm>
            <a:off x="9342640" y="2580480"/>
            <a:ext cx="976133" cy="273704"/>
          </a:xfrm>
          <a:prstGeom prst="rect">
            <a:avLst/>
          </a:prstGeom>
          <a:noFill/>
          <a:ln>
            <a:noFill/>
          </a:ln>
        </p:spPr>
      </p:pic>
      <p:pic>
        <p:nvPicPr>
          <p:cNvPr id="294" name="Google Shape;294;p25"/>
          <p:cNvPicPr preferRelativeResize="0"/>
          <p:nvPr/>
        </p:nvPicPr>
        <p:blipFill rotWithShape="1">
          <a:blip r:embed="rId42">
            <a:alphaModFix/>
          </a:blip>
          <a:srcRect b="0" l="0" r="0" t="0"/>
          <a:stretch/>
        </p:blipFill>
        <p:spPr>
          <a:xfrm>
            <a:off x="10745811" y="1168219"/>
            <a:ext cx="1267793" cy="373625"/>
          </a:xfrm>
          <a:prstGeom prst="rect">
            <a:avLst/>
          </a:prstGeom>
          <a:noFill/>
          <a:ln>
            <a:noFill/>
          </a:ln>
        </p:spPr>
      </p:pic>
      <p:pic>
        <p:nvPicPr>
          <p:cNvPr descr="OJS" id="295" name="Google Shape;295;p25"/>
          <p:cNvPicPr preferRelativeResize="0"/>
          <p:nvPr/>
        </p:nvPicPr>
        <p:blipFill rotWithShape="1">
          <a:blip r:embed="rId43">
            <a:alphaModFix/>
          </a:blip>
          <a:srcRect b="0" l="0" r="0" t="0"/>
          <a:stretch/>
        </p:blipFill>
        <p:spPr>
          <a:xfrm>
            <a:off x="7112581" y="5839287"/>
            <a:ext cx="710785" cy="492810"/>
          </a:xfrm>
          <a:prstGeom prst="rect">
            <a:avLst/>
          </a:prstGeom>
          <a:noFill/>
          <a:ln>
            <a:noFill/>
          </a:ln>
        </p:spPr>
      </p:pic>
      <p:sp>
        <p:nvSpPr>
          <p:cNvPr id="296" name="Google Shape;296;p25"/>
          <p:cNvSpPr/>
          <p:nvPr/>
        </p:nvSpPr>
        <p:spPr>
          <a:xfrm>
            <a:off x="8163640" y="4475139"/>
            <a:ext cx="125896" cy="274577"/>
          </a:xfrm>
          <a:prstGeom prst="upDownArrow">
            <a:avLst>
              <a:gd fmla="val 50000" name="adj1"/>
              <a:gd fmla="val 50000" name="adj2"/>
            </a:avLst>
          </a:prstGeom>
          <a:solidFill>
            <a:srgbClr val="3875BF"/>
          </a:solidFill>
          <a:ln cap="flat" cmpd="sng" w="12700">
            <a:solidFill>
              <a:srgbClr val="256C8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97" name="Google Shape;297;p25"/>
          <p:cNvCxnSpPr/>
          <p:nvPr/>
        </p:nvCxnSpPr>
        <p:spPr>
          <a:xfrm>
            <a:off x="4932709" y="4612427"/>
            <a:ext cx="7074269" cy="0"/>
          </a:xfrm>
          <a:prstGeom prst="straightConnector1">
            <a:avLst/>
          </a:prstGeom>
          <a:noFill/>
          <a:ln cap="rnd" cmpd="sng" w="25400">
            <a:solidFill>
              <a:srgbClr val="3875BF"/>
            </a:solidFill>
            <a:prstDash val="solid"/>
            <a:miter lim="800000"/>
            <a:headEnd len="sm" w="sm" type="none"/>
            <a:tailEnd len="sm" w="sm" type="none"/>
          </a:ln>
        </p:spPr>
      </p:cxnSp>
      <p:pic>
        <p:nvPicPr>
          <p:cNvPr id="298" name="Google Shape;298;p25"/>
          <p:cNvPicPr preferRelativeResize="0"/>
          <p:nvPr/>
        </p:nvPicPr>
        <p:blipFill rotWithShape="1">
          <a:blip r:embed="rId44">
            <a:alphaModFix/>
          </a:blip>
          <a:srcRect b="0" l="0" r="0" t="0"/>
          <a:stretch/>
        </p:blipFill>
        <p:spPr>
          <a:xfrm>
            <a:off x="10933946" y="-8954"/>
            <a:ext cx="1258053" cy="93997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97d92ad164_0_94"/>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	Playing FAIR</a:t>
            </a:r>
            <a:endParaRPr/>
          </a:p>
        </p:txBody>
      </p:sp>
      <p:sp>
        <p:nvSpPr>
          <p:cNvPr id="305" name="Google Shape;305;g97d92ad164_0_94"/>
          <p:cNvSpPr txBox="1"/>
          <p:nvPr>
            <p:ph idx="1" type="body"/>
          </p:nvPr>
        </p:nvSpPr>
        <p:spPr>
          <a:xfrm>
            <a:off x="838200" y="1205345"/>
            <a:ext cx="10514400" cy="4805400"/>
          </a:xfrm>
          <a:prstGeom prst="rect">
            <a:avLst/>
          </a:prstGeom>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t/>
            </a:r>
            <a:endParaRPr sz="1800">
              <a:solidFill>
                <a:srgbClr val="000000"/>
              </a:solidFill>
              <a:latin typeface="Arial"/>
              <a:ea typeface="Arial"/>
              <a:cs typeface="Arial"/>
              <a:sym typeface="Arial"/>
            </a:endParaRPr>
          </a:p>
          <a:p>
            <a:pPr indent="0" lvl="0" marL="0" rtl="0" algn="l">
              <a:spcBef>
                <a:spcPts val="1600"/>
              </a:spcBef>
              <a:spcAft>
                <a:spcPts val="0"/>
              </a:spcAft>
              <a:buNone/>
            </a:pPr>
            <a:r>
              <a:t/>
            </a:r>
            <a:endParaRPr/>
          </a:p>
        </p:txBody>
      </p:sp>
      <p:sp>
        <p:nvSpPr>
          <p:cNvPr id="306" name="Google Shape;306;g97d92ad164_0_94"/>
          <p:cNvSpPr txBox="1"/>
          <p:nvPr>
            <p:ph idx="12" type="sldNum"/>
          </p:nvPr>
        </p:nvSpPr>
        <p:spPr>
          <a:xfrm>
            <a:off x="10374284" y="6356350"/>
            <a:ext cx="979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07" name="Google Shape;307;g97d92ad164_0_94"/>
          <p:cNvSpPr txBox="1"/>
          <p:nvPr>
            <p:ph idx="11" type="ftr"/>
          </p:nvPr>
        </p:nvSpPr>
        <p:spPr>
          <a:xfrm>
            <a:off x="838199" y="6356350"/>
            <a:ext cx="9536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en-US"/>
              <a:t>National Capacity Building NI4OS Training - HR - 16 September 2020</a:t>
            </a:r>
            <a:endParaRPr/>
          </a:p>
          <a:p>
            <a:pPr indent="0" lvl="0" marL="0" rtl="0" algn="ctr">
              <a:spcBef>
                <a:spcPts val="0"/>
              </a:spcBef>
              <a:spcAft>
                <a:spcPts val="0"/>
              </a:spcAft>
              <a:buNone/>
            </a:pPr>
            <a:r>
              <a:t/>
            </a:r>
            <a:endParaRPr/>
          </a:p>
        </p:txBody>
      </p:sp>
      <p:pic>
        <p:nvPicPr>
          <p:cNvPr id="308" name="Google Shape;308;g97d92ad164_0_94"/>
          <p:cNvPicPr preferRelativeResize="0"/>
          <p:nvPr/>
        </p:nvPicPr>
        <p:blipFill rotWithShape="1">
          <a:blip r:embed="rId3">
            <a:alphaModFix/>
          </a:blip>
          <a:srcRect b="0" l="0" r="0" t="0"/>
          <a:stretch/>
        </p:blipFill>
        <p:spPr>
          <a:xfrm>
            <a:off x="10933946" y="-8954"/>
            <a:ext cx="1258053" cy="939979"/>
          </a:xfrm>
          <a:prstGeom prst="rect">
            <a:avLst/>
          </a:prstGeom>
          <a:noFill/>
          <a:ln>
            <a:noFill/>
          </a:ln>
        </p:spPr>
      </p:pic>
      <p:sp>
        <p:nvSpPr>
          <p:cNvPr id="309" name="Google Shape;309;g97d92ad164_0_94"/>
          <p:cNvSpPr/>
          <p:nvPr/>
        </p:nvSpPr>
        <p:spPr>
          <a:xfrm>
            <a:off x="5498150" y="3787700"/>
            <a:ext cx="1131000" cy="111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97d92ad164_0_94"/>
          <p:cNvSpPr/>
          <p:nvPr/>
        </p:nvSpPr>
        <p:spPr>
          <a:xfrm>
            <a:off x="1777325" y="3572850"/>
            <a:ext cx="8597100" cy="141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97d92ad164_0_94"/>
          <p:cNvSpPr txBox="1"/>
          <p:nvPr/>
        </p:nvSpPr>
        <p:spPr>
          <a:xfrm>
            <a:off x="1777325" y="3058125"/>
            <a:ext cx="2820900" cy="4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latin typeface="Calibri"/>
                <a:ea typeface="Calibri"/>
                <a:cs typeface="Calibri"/>
                <a:sym typeface="Calibri"/>
              </a:rPr>
              <a:t>Cooperation</a:t>
            </a:r>
            <a:endParaRPr sz="2800">
              <a:latin typeface="Calibri"/>
              <a:ea typeface="Calibri"/>
              <a:cs typeface="Calibri"/>
              <a:sym typeface="Calibri"/>
            </a:endParaRPr>
          </a:p>
        </p:txBody>
      </p:sp>
      <p:sp>
        <p:nvSpPr>
          <p:cNvPr id="312" name="Google Shape;312;g97d92ad164_0_94"/>
          <p:cNvSpPr txBox="1"/>
          <p:nvPr/>
        </p:nvSpPr>
        <p:spPr>
          <a:xfrm>
            <a:off x="7935725" y="3034650"/>
            <a:ext cx="2820900" cy="4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Competition</a:t>
            </a:r>
            <a:endParaRPr sz="28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5"/>
          <p:cNvSpPr txBox="1"/>
          <p:nvPr>
            <p:ph type="title"/>
          </p:nvPr>
        </p:nvSpPr>
        <p:spPr>
          <a:xfrm>
            <a:off x="0" y="-8954"/>
            <a:ext cx="12192000" cy="939979"/>
          </a:xfrm>
          <a:prstGeom prst="rect">
            <a:avLst/>
          </a:prstGeom>
          <a:solidFill>
            <a:srgbClr val="3776BB"/>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n-US"/>
              <a:t>	Thanks!</a:t>
            </a:r>
            <a:endParaRPr/>
          </a:p>
        </p:txBody>
      </p:sp>
      <p:sp>
        <p:nvSpPr>
          <p:cNvPr id="319" name="Google Shape;319;p35"/>
          <p:cNvSpPr txBox="1"/>
          <p:nvPr>
            <p:ph idx="12" type="sldNum"/>
          </p:nvPr>
        </p:nvSpPr>
        <p:spPr>
          <a:xfrm>
            <a:off x="10374284" y="6356350"/>
            <a:ext cx="97951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320" name="Google Shape;320;p35"/>
          <p:cNvPicPr preferRelativeResize="0"/>
          <p:nvPr/>
        </p:nvPicPr>
        <p:blipFill rotWithShape="1">
          <a:blip r:embed="rId3">
            <a:alphaModFix/>
          </a:blip>
          <a:srcRect b="0" l="0" r="0" t="0"/>
          <a:stretch/>
        </p:blipFill>
        <p:spPr>
          <a:xfrm>
            <a:off x="10933946" y="-8954"/>
            <a:ext cx="1258053" cy="939979"/>
          </a:xfrm>
          <a:prstGeom prst="rect">
            <a:avLst/>
          </a:prstGeom>
          <a:noFill/>
          <a:ln>
            <a:noFill/>
          </a:ln>
        </p:spPr>
      </p:pic>
      <p:sp>
        <p:nvSpPr>
          <p:cNvPr id="321" name="Google Shape;321;p35"/>
          <p:cNvSpPr txBox="1"/>
          <p:nvPr>
            <p:ph idx="11" type="ftr"/>
          </p:nvPr>
        </p:nvSpPr>
        <p:spPr>
          <a:xfrm>
            <a:off x="838199" y="6356350"/>
            <a:ext cx="9536085"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a:t>National Capacity Building NI4OS Training - HR - 16 September 2020</a:t>
            </a:r>
            <a:endParaRPr/>
          </a:p>
          <a:p>
            <a:pPr indent="0" lvl="0" marL="0" rtl="0" algn="ctr">
              <a:spcBef>
                <a:spcPts val="0"/>
              </a:spcBef>
              <a:spcAft>
                <a:spcPts val="0"/>
              </a:spcAft>
              <a:buNone/>
            </a:pPr>
            <a:r>
              <a:t/>
            </a:r>
            <a:endParaRPr/>
          </a:p>
        </p:txBody>
      </p:sp>
      <p:pic>
        <p:nvPicPr>
          <p:cNvPr id="322" name="Google Shape;322;p35">
            <a:hlinkClick r:id="rId4"/>
          </p:cNvPr>
          <p:cNvPicPr preferRelativeResize="0"/>
          <p:nvPr/>
        </p:nvPicPr>
        <p:blipFill rotWithShape="1">
          <a:blip r:embed="rId5">
            <a:alphaModFix/>
          </a:blip>
          <a:srcRect b="0" l="0" r="0" t="0"/>
          <a:stretch/>
        </p:blipFill>
        <p:spPr>
          <a:xfrm>
            <a:off x="5606241" y="5583541"/>
            <a:ext cx="369424" cy="365124"/>
          </a:xfrm>
          <a:prstGeom prst="rect">
            <a:avLst/>
          </a:prstGeom>
          <a:solidFill>
            <a:srgbClr val="FFFFFF">
              <a:alpha val="0"/>
            </a:srgbClr>
          </a:solidFill>
          <a:ln>
            <a:noFill/>
          </a:ln>
        </p:spPr>
      </p:pic>
      <p:sp>
        <p:nvSpPr>
          <p:cNvPr id="323" name="Google Shape;323;p35"/>
          <p:cNvSpPr txBox="1"/>
          <p:nvPr>
            <p:ph idx="1" type="body"/>
          </p:nvPr>
        </p:nvSpPr>
        <p:spPr>
          <a:xfrm>
            <a:off x="1959192" y="5403721"/>
            <a:ext cx="8273616" cy="677406"/>
          </a:xfrm>
          <a:prstGeom prst="rect">
            <a:avLst/>
          </a:prstGeom>
          <a:no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SzPts val="1680"/>
              <a:buNone/>
            </a:pPr>
            <a:r>
              <a:rPr lang="en-US" sz="2400" u="sng">
                <a:solidFill>
                  <a:schemeClr val="hlink"/>
                </a:solidFill>
                <a:hlinkClick r:id="rId6"/>
              </a:rPr>
              <a:t>NI4OS_eu</a:t>
            </a:r>
            <a:r>
              <a:rPr lang="en-US" sz="2400"/>
              <a:t>		</a:t>
            </a:r>
            <a:r>
              <a:rPr lang="en-US" sz="2400" u="sng">
                <a:solidFill>
                  <a:schemeClr val="hlink"/>
                </a:solidFill>
                <a:hlinkClick r:id="rId7"/>
              </a:rPr>
              <a:t>NI4OS</a:t>
            </a:r>
            <a:r>
              <a:rPr lang="en-US" sz="2400"/>
              <a:t>		ni4os.eu   </a:t>
            </a:r>
            <a:endParaRPr sz="2400"/>
          </a:p>
        </p:txBody>
      </p:sp>
      <p:pic>
        <p:nvPicPr>
          <p:cNvPr id="324" name="Google Shape;324;p35"/>
          <p:cNvPicPr preferRelativeResize="0"/>
          <p:nvPr/>
        </p:nvPicPr>
        <p:blipFill rotWithShape="1">
          <a:blip r:embed="rId8">
            <a:alphaModFix/>
          </a:blip>
          <a:srcRect b="0" l="0" r="0" t="0"/>
          <a:stretch/>
        </p:blipFill>
        <p:spPr>
          <a:xfrm>
            <a:off x="1959192" y="1389459"/>
            <a:ext cx="8273616" cy="4030079"/>
          </a:xfrm>
          <a:prstGeom prst="rect">
            <a:avLst/>
          </a:prstGeom>
          <a:noFill/>
          <a:ln>
            <a:noFill/>
          </a:ln>
        </p:spPr>
      </p:pic>
      <p:pic>
        <p:nvPicPr>
          <p:cNvPr id="325" name="Google Shape;325;p35"/>
          <p:cNvPicPr preferRelativeResize="0"/>
          <p:nvPr/>
        </p:nvPicPr>
        <p:blipFill rotWithShape="1">
          <a:blip r:embed="rId9">
            <a:alphaModFix/>
          </a:blip>
          <a:srcRect b="0" l="0" r="0" t="0"/>
          <a:stretch/>
        </p:blipFill>
        <p:spPr>
          <a:xfrm>
            <a:off x="7370750" y="5537365"/>
            <a:ext cx="485347" cy="481479"/>
          </a:xfrm>
          <a:prstGeom prst="rect">
            <a:avLst/>
          </a:prstGeom>
          <a:noFill/>
          <a:ln>
            <a:noFill/>
          </a:ln>
        </p:spPr>
      </p:pic>
      <p:pic>
        <p:nvPicPr>
          <p:cNvPr id="326" name="Google Shape;326;p35">
            <a:hlinkClick r:id="rId10"/>
          </p:cNvPr>
          <p:cNvPicPr preferRelativeResize="0"/>
          <p:nvPr/>
        </p:nvPicPr>
        <p:blipFill rotWithShape="1">
          <a:blip r:embed="rId11">
            <a:alphaModFix/>
          </a:blip>
          <a:srcRect b="0" l="0" r="0" t="0"/>
          <a:stretch/>
        </p:blipFill>
        <p:spPr>
          <a:xfrm>
            <a:off x="2871999" y="5591635"/>
            <a:ext cx="369424" cy="365124"/>
          </a:xfrm>
          <a:prstGeom prst="rect">
            <a:avLst/>
          </a:prstGeom>
          <a:solidFill>
            <a:srgbClr val="FFFFFF">
              <a:alpha val="0"/>
            </a:srgbClr>
          </a:solid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97d92ad164_0_30"/>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457200" lvl="0" marL="0" rtl="0" algn="l">
              <a:spcBef>
                <a:spcPts val="0"/>
              </a:spcBef>
              <a:spcAft>
                <a:spcPts val="0"/>
              </a:spcAft>
              <a:buNone/>
            </a:pPr>
            <a:r>
              <a:rPr lang="en-US"/>
              <a:t>Long “tradition” of research data sharing</a:t>
            </a:r>
            <a:endParaRPr/>
          </a:p>
        </p:txBody>
      </p:sp>
      <p:sp>
        <p:nvSpPr>
          <p:cNvPr id="98" name="Google Shape;98;g97d92ad164_0_30"/>
          <p:cNvSpPr txBox="1"/>
          <p:nvPr>
            <p:ph idx="1" type="body"/>
          </p:nvPr>
        </p:nvSpPr>
        <p:spPr>
          <a:xfrm>
            <a:off x="838200" y="1205345"/>
            <a:ext cx="10514400" cy="4805400"/>
          </a:xfrm>
          <a:prstGeom prst="rect">
            <a:avLst/>
          </a:prstGeom>
        </p:spPr>
        <p:txBody>
          <a:bodyPr anchorCtr="0" anchor="t" bIns="45700" lIns="91425" spcFirstLastPara="1" rIns="91425" wrap="square" tIns="45700">
            <a:noAutofit/>
          </a:bodyPr>
          <a:lstStyle/>
          <a:p>
            <a:pPr indent="-393700" lvl="0" marL="457200" rtl="0" algn="l">
              <a:lnSpc>
                <a:spcPct val="115000"/>
              </a:lnSpc>
              <a:spcBef>
                <a:spcPts val="0"/>
              </a:spcBef>
              <a:spcAft>
                <a:spcPts val="0"/>
              </a:spcAft>
              <a:buClr>
                <a:schemeClr val="dk1"/>
              </a:buClr>
              <a:buSzPts val="2600"/>
              <a:buFont typeface="Arial"/>
              <a:buChar char="●"/>
            </a:pPr>
            <a:r>
              <a:rPr b="1" lang="en-US" sz="2600">
                <a:solidFill>
                  <a:schemeClr val="dk1"/>
                </a:solidFill>
                <a:latin typeface="Arial"/>
                <a:ea typeface="Arial"/>
                <a:cs typeface="Arial"/>
                <a:sym typeface="Arial"/>
              </a:rPr>
              <a:t>1985</a:t>
            </a:r>
            <a:r>
              <a:rPr lang="en-US" sz="2600">
                <a:solidFill>
                  <a:schemeClr val="dk1"/>
                </a:solidFill>
                <a:latin typeface="Arial"/>
                <a:ea typeface="Arial"/>
                <a:cs typeface="Arial"/>
                <a:sym typeface="Arial"/>
              </a:rPr>
              <a:t>.</a:t>
            </a:r>
            <a:endParaRPr sz="2600">
              <a:solidFill>
                <a:schemeClr val="dk1"/>
              </a:solidFill>
              <a:latin typeface="Arial"/>
              <a:ea typeface="Arial"/>
              <a:cs typeface="Arial"/>
              <a:sym typeface="Arial"/>
            </a:endParaRPr>
          </a:p>
          <a:p>
            <a:pPr indent="-368300" lvl="1" marL="914400" rtl="0" algn="l">
              <a:lnSpc>
                <a:spcPct val="115000"/>
              </a:lnSpc>
              <a:spcBef>
                <a:spcPts val="0"/>
              </a:spcBef>
              <a:spcAft>
                <a:spcPts val="0"/>
              </a:spcAft>
              <a:buClr>
                <a:schemeClr val="dk1"/>
              </a:buClr>
              <a:buSzPts val="2200"/>
              <a:buFont typeface="Arial"/>
              <a:buChar char="○"/>
            </a:pPr>
            <a:r>
              <a:rPr b="1" lang="en-US" sz="2200">
                <a:solidFill>
                  <a:schemeClr val="dk1"/>
                </a:solidFill>
                <a:latin typeface="Arial"/>
                <a:ea typeface="Arial"/>
                <a:cs typeface="Arial"/>
                <a:sym typeface="Arial"/>
              </a:rPr>
              <a:t>87%</a:t>
            </a:r>
            <a:r>
              <a:rPr lang="en-US" sz="2200">
                <a:solidFill>
                  <a:schemeClr val="dk1"/>
                </a:solidFill>
                <a:latin typeface="Arial"/>
                <a:ea typeface="Arial"/>
                <a:cs typeface="Arial"/>
                <a:sym typeface="Arial"/>
              </a:rPr>
              <a:t> would share their data on demand</a:t>
            </a:r>
            <a:endParaRPr sz="2200">
              <a:solidFill>
                <a:schemeClr val="dk1"/>
              </a:solidFill>
              <a:latin typeface="Arial"/>
              <a:ea typeface="Arial"/>
              <a:cs typeface="Arial"/>
              <a:sym typeface="Arial"/>
            </a:endParaRPr>
          </a:p>
          <a:p>
            <a:pPr indent="-368300" lvl="1" marL="914400" rtl="0" algn="l">
              <a:lnSpc>
                <a:spcPct val="115000"/>
              </a:lnSpc>
              <a:spcBef>
                <a:spcPts val="0"/>
              </a:spcBef>
              <a:spcAft>
                <a:spcPts val="0"/>
              </a:spcAft>
              <a:buClr>
                <a:schemeClr val="dk1"/>
              </a:buClr>
              <a:buSzPts val="2200"/>
              <a:buFont typeface="Arial"/>
              <a:buChar char="○"/>
            </a:pPr>
            <a:r>
              <a:rPr b="1" lang="en-US" sz="2200">
                <a:solidFill>
                  <a:schemeClr val="dk1"/>
                </a:solidFill>
                <a:latin typeface="Arial"/>
                <a:ea typeface="Arial"/>
                <a:cs typeface="Arial"/>
                <a:sym typeface="Arial"/>
              </a:rPr>
              <a:t>59%</a:t>
            </a:r>
            <a:r>
              <a:rPr lang="en-US" sz="2200">
                <a:solidFill>
                  <a:schemeClr val="dk1"/>
                </a:solidFill>
                <a:latin typeface="Arial"/>
                <a:ea typeface="Arial"/>
                <a:cs typeface="Arial"/>
                <a:sym typeface="Arial"/>
              </a:rPr>
              <a:t> claims that their colleagues were not willing to share the data !?? :-)</a:t>
            </a:r>
            <a:endParaRPr sz="2200">
              <a:solidFill>
                <a:schemeClr val="dk1"/>
              </a:solidFill>
              <a:latin typeface="Arial"/>
              <a:ea typeface="Arial"/>
              <a:cs typeface="Arial"/>
              <a:sym typeface="Arial"/>
            </a:endParaRPr>
          </a:p>
          <a:p>
            <a:pPr indent="-368300" lvl="1" marL="914400" rtl="0" algn="l">
              <a:lnSpc>
                <a:spcPct val="115000"/>
              </a:lnSpc>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Social sciences: publication concerns - losing</a:t>
            </a:r>
            <a:r>
              <a:rPr b="1" lang="en-US" sz="2200">
                <a:solidFill>
                  <a:schemeClr val="dk1"/>
                </a:solidFill>
                <a:latin typeface="Arial"/>
                <a:ea typeface="Arial"/>
                <a:cs typeface="Arial"/>
                <a:sym typeface="Arial"/>
              </a:rPr>
              <a:t> the race with time</a:t>
            </a:r>
            <a:endParaRPr b="1" sz="2200">
              <a:solidFill>
                <a:schemeClr val="dk1"/>
              </a:solidFill>
              <a:latin typeface="Arial"/>
              <a:ea typeface="Arial"/>
              <a:cs typeface="Arial"/>
              <a:sym typeface="Arial"/>
            </a:endParaRPr>
          </a:p>
          <a:p>
            <a:pPr indent="-368300" lvl="1" marL="914400" rtl="0" algn="l">
              <a:lnSpc>
                <a:spcPct val="115000"/>
              </a:lnSpc>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Biotechnological fields: </a:t>
            </a:r>
            <a:r>
              <a:rPr b="1" lang="en-US" sz="2200">
                <a:solidFill>
                  <a:schemeClr val="dk1"/>
                </a:solidFill>
                <a:latin typeface="Arial"/>
                <a:ea typeface="Arial"/>
                <a:cs typeface="Arial"/>
                <a:sym typeface="Arial"/>
              </a:rPr>
              <a:t>financial concerns </a:t>
            </a:r>
            <a:r>
              <a:rPr lang="en-US" sz="2200">
                <a:solidFill>
                  <a:schemeClr val="dk1"/>
                </a:solidFill>
                <a:latin typeface="Arial"/>
                <a:ea typeface="Arial"/>
                <a:cs typeface="Arial"/>
                <a:sym typeface="Arial"/>
              </a:rPr>
              <a:t>- losing patents, new projects..</a:t>
            </a:r>
            <a:endParaRPr sz="2200">
              <a:solidFill>
                <a:schemeClr val="dk1"/>
              </a:solidFill>
              <a:latin typeface="Arial"/>
              <a:ea typeface="Arial"/>
              <a:cs typeface="Arial"/>
              <a:sym typeface="Arial"/>
            </a:endParaRPr>
          </a:p>
          <a:p>
            <a:pPr indent="-368300" lvl="1" marL="914400" rtl="0" algn="l">
              <a:lnSpc>
                <a:spcPct val="115000"/>
              </a:lnSpc>
              <a:spcBef>
                <a:spcPts val="0"/>
              </a:spcBef>
              <a:spcAft>
                <a:spcPts val="0"/>
              </a:spcAft>
              <a:buClr>
                <a:schemeClr val="dk1"/>
              </a:buClr>
              <a:buSzPts val="2200"/>
              <a:buFont typeface="Arial"/>
              <a:buChar char="○"/>
            </a:pPr>
            <a:r>
              <a:rPr lang="en-US" sz="1900">
                <a:solidFill>
                  <a:schemeClr val="dk1"/>
                </a:solidFill>
                <a:latin typeface="Arial"/>
                <a:ea typeface="Arial"/>
                <a:cs typeface="Arial"/>
                <a:sym typeface="Arial"/>
              </a:rPr>
              <a:t>Ceci, S. J. Scientists’ Attitudes toward Data Sharing. </a:t>
            </a:r>
            <a:r>
              <a:rPr i="1" lang="en-US" sz="1900">
                <a:solidFill>
                  <a:schemeClr val="dk1"/>
                </a:solidFill>
                <a:latin typeface="Arial"/>
                <a:ea typeface="Arial"/>
                <a:cs typeface="Arial"/>
                <a:sym typeface="Arial"/>
              </a:rPr>
              <a:t>Science, Technology, &amp; Human Values</a:t>
            </a:r>
            <a:r>
              <a:rPr lang="en-US" sz="1900">
                <a:solidFill>
                  <a:schemeClr val="dk1"/>
                </a:solidFill>
                <a:latin typeface="Arial"/>
                <a:ea typeface="Arial"/>
                <a:cs typeface="Arial"/>
                <a:sym typeface="Arial"/>
              </a:rPr>
              <a:t> </a:t>
            </a:r>
            <a:r>
              <a:rPr b="1" lang="en-US" sz="1900">
                <a:solidFill>
                  <a:schemeClr val="dk1"/>
                </a:solidFill>
                <a:latin typeface="Arial"/>
                <a:ea typeface="Arial"/>
                <a:cs typeface="Arial"/>
                <a:sym typeface="Arial"/>
              </a:rPr>
              <a:t>13</a:t>
            </a:r>
            <a:r>
              <a:rPr lang="en-US" sz="1900">
                <a:solidFill>
                  <a:schemeClr val="dk1"/>
                </a:solidFill>
                <a:latin typeface="Arial"/>
                <a:ea typeface="Arial"/>
                <a:cs typeface="Arial"/>
                <a:sym typeface="Arial"/>
              </a:rPr>
              <a:t>, 45–52 (1988).</a:t>
            </a:r>
            <a:br>
              <a:rPr lang="en-US" sz="1900">
                <a:solidFill>
                  <a:schemeClr val="dk1"/>
                </a:solidFill>
                <a:latin typeface="Arial"/>
                <a:ea typeface="Arial"/>
                <a:cs typeface="Arial"/>
                <a:sym typeface="Arial"/>
              </a:rPr>
            </a:br>
            <a:r>
              <a:rPr lang="en-US" sz="1900" u="sng">
                <a:solidFill>
                  <a:srgbClr val="0097A7"/>
                </a:solidFill>
                <a:latin typeface="Arial"/>
                <a:ea typeface="Arial"/>
                <a:cs typeface="Arial"/>
                <a:sym typeface="Arial"/>
                <a:hlinkClick r:id="rId3">
                  <a:extLst>
                    <a:ext uri="{A12FA001-AC4F-418D-AE19-62706E023703}">
                      <ahyp:hlinkClr val="tx"/>
                    </a:ext>
                  </a:extLst>
                </a:hlinkClick>
              </a:rPr>
              <a:t>https://doi.org/10.1177%2F0162243988013001-206</a:t>
            </a:r>
            <a:endParaRPr sz="3200"/>
          </a:p>
        </p:txBody>
      </p:sp>
      <p:sp>
        <p:nvSpPr>
          <p:cNvPr id="99" name="Google Shape;99;g97d92ad164_0_30"/>
          <p:cNvSpPr txBox="1"/>
          <p:nvPr>
            <p:ph idx="12" type="sldNum"/>
          </p:nvPr>
        </p:nvSpPr>
        <p:spPr>
          <a:xfrm>
            <a:off x="10374284" y="6356350"/>
            <a:ext cx="979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00" name="Google Shape;100;g97d92ad164_0_30"/>
          <p:cNvSpPr txBox="1"/>
          <p:nvPr>
            <p:ph idx="11" type="ftr"/>
          </p:nvPr>
        </p:nvSpPr>
        <p:spPr>
          <a:xfrm>
            <a:off x="838199" y="6356350"/>
            <a:ext cx="9536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en-US"/>
              <a:t>National Capacity Building NI4OS Training - HR - 16 September 2020</a:t>
            </a:r>
            <a:endParaRPr/>
          </a:p>
          <a:p>
            <a:pPr indent="0" lvl="0" marL="0" rtl="0" algn="ctr">
              <a:spcBef>
                <a:spcPts val="0"/>
              </a:spcBef>
              <a:spcAft>
                <a:spcPts val="0"/>
              </a:spcAft>
              <a:buNone/>
            </a:pPr>
            <a:r>
              <a:t/>
            </a:r>
            <a:endParaRPr/>
          </a:p>
        </p:txBody>
      </p:sp>
      <p:sp>
        <p:nvSpPr>
          <p:cNvPr id="101" name="Google Shape;101;g97d92ad164_0_30"/>
          <p:cNvSpPr txBox="1"/>
          <p:nvPr/>
        </p:nvSpPr>
        <p:spPr>
          <a:xfrm>
            <a:off x="5759675" y="4752550"/>
            <a:ext cx="4523700" cy="12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a:t>“Thus this appears to be the right time for those of us responsible for the training of future generations of scientists to introduce into our training some activities designed to inculcate the hallmark norms of science, including data sharing.”</a:t>
            </a:r>
            <a:br>
              <a:rPr i="1" lang="en-US"/>
            </a:br>
            <a:endParaRPr/>
          </a:p>
        </p:txBody>
      </p:sp>
      <p:pic>
        <p:nvPicPr>
          <p:cNvPr id="102" name="Google Shape;102;g97d92ad164_0_30"/>
          <p:cNvPicPr preferRelativeResize="0"/>
          <p:nvPr/>
        </p:nvPicPr>
        <p:blipFill rotWithShape="1">
          <a:blip r:embed="rId4">
            <a:alphaModFix/>
          </a:blip>
          <a:srcRect b="0" l="0" r="0" t="0"/>
          <a:stretch/>
        </p:blipFill>
        <p:spPr>
          <a:xfrm>
            <a:off x="10933946" y="-8954"/>
            <a:ext cx="1258053" cy="9399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97d92ad164_0_0"/>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457200" lvl="0" marL="0" rtl="0" algn="l">
              <a:lnSpc>
                <a:spcPct val="100000"/>
              </a:lnSpc>
              <a:spcBef>
                <a:spcPts val="0"/>
              </a:spcBef>
              <a:spcAft>
                <a:spcPts val="0"/>
              </a:spcAft>
              <a:buClr>
                <a:schemeClr val="dk1"/>
              </a:buClr>
              <a:buSzPts val="1100"/>
              <a:buFont typeface="Arial"/>
              <a:buNone/>
            </a:pPr>
            <a:r>
              <a:rPr lang="en-US" sz="2800">
                <a:solidFill>
                  <a:srgbClr val="FFFFFF"/>
                </a:solidFill>
                <a:latin typeface="Open Sans"/>
                <a:ea typeface="Open Sans"/>
                <a:cs typeface="Open Sans"/>
                <a:sym typeface="Open Sans"/>
              </a:rPr>
              <a:t>Data management and curation.. But why?</a:t>
            </a:r>
            <a:endParaRPr>
              <a:solidFill>
                <a:srgbClr val="FFFFFF"/>
              </a:solidFill>
            </a:endParaRPr>
          </a:p>
        </p:txBody>
      </p:sp>
      <p:sp>
        <p:nvSpPr>
          <p:cNvPr id="109" name="Google Shape;109;g97d92ad164_0_0"/>
          <p:cNvSpPr txBox="1"/>
          <p:nvPr>
            <p:ph idx="1" type="body"/>
          </p:nvPr>
        </p:nvSpPr>
        <p:spPr>
          <a:xfrm>
            <a:off x="838200" y="1205345"/>
            <a:ext cx="10514400" cy="4805400"/>
          </a:xfrm>
          <a:prstGeom prst="rect">
            <a:avLst/>
          </a:prstGeom>
        </p:spPr>
        <p:txBody>
          <a:bodyPr anchorCtr="0" anchor="t" bIns="45700" lIns="91425" spcFirstLastPara="1" rIns="91425" wrap="square" tIns="45700">
            <a:noAutofit/>
          </a:bodyPr>
          <a:lstStyle/>
          <a:p>
            <a:pPr indent="-355600" lvl="0" marL="381000" rtl="0" algn="l">
              <a:lnSpc>
                <a:spcPct val="115000"/>
              </a:lnSpc>
              <a:spcBef>
                <a:spcPts val="0"/>
              </a:spcBef>
              <a:spcAft>
                <a:spcPts val="0"/>
              </a:spcAft>
              <a:buClr>
                <a:schemeClr val="dk1"/>
              </a:buClr>
              <a:buSzPts val="2600"/>
              <a:buFont typeface="Arial"/>
              <a:buChar char="●"/>
            </a:pPr>
            <a:r>
              <a:rPr b="1" lang="en-US" sz="2600">
                <a:solidFill>
                  <a:schemeClr val="dk1"/>
                </a:solidFill>
                <a:latin typeface="Arial"/>
                <a:ea typeface="Arial"/>
                <a:cs typeface="Arial"/>
                <a:sym typeface="Arial"/>
              </a:rPr>
              <a:t>Data archived and accessible</a:t>
            </a:r>
            <a:endParaRPr sz="2600">
              <a:solidFill>
                <a:schemeClr val="dk1"/>
              </a:solidFill>
              <a:latin typeface="Arial"/>
              <a:ea typeface="Arial"/>
              <a:cs typeface="Arial"/>
              <a:sym typeface="Arial"/>
            </a:endParaRPr>
          </a:p>
          <a:p>
            <a:pPr indent="-355600" lvl="1" marL="762000" rtl="0" algn="l">
              <a:lnSpc>
                <a:spcPct val="115000"/>
              </a:lnSpc>
              <a:spcBef>
                <a:spcPts val="0"/>
              </a:spcBef>
              <a:spcAft>
                <a:spcPts val="0"/>
              </a:spcAft>
              <a:buClr>
                <a:schemeClr val="dk1"/>
              </a:buClr>
              <a:buSzPts val="2600"/>
              <a:buFont typeface="Arial"/>
              <a:buChar char="○"/>
            </a:pPr>
            <a:r>
              <a:rPr b="1" lang="en-US" sz="2600">
                <a:solidFill>
                  <a:schemeClr val="dk1"/>
                </a:solidFill>
                <a:latin typeface="Arial"/>
                <a:ea typeface="Arial"/>
                <a:cs typeface="Arial"/>
                <a:sym typeface="Arial"/>
              </a:rPr>
              <a:t>Re-use</a:t>
            </a:r>
            <a:r>
              <a:rPr lang="en-US" sz="2600">
                <a:solidFill>
                  <a:schemeClr val="dk1"/>
                </a:solidFill>
                <a:latin typeface="Arial"/>
                <a:ea typeface="Arial"/>
                <a:cs typeface="Arial"/>
                <a:sym typeface="Arial"/>
              </a:rPr>
              <a:t>, </a:t>
            </a:r>
            <a:r>
              <a:rPr b="1" lang="en-US" sz="2600">
                <a:solidFill>
                  <a:schemeClr val="dk1"/>
                </a:solidFill>
                <a:latin typeface="Arial"/>
                <a:ea typeface="Arial"/>
                <a:cs typeface="Arial"/>
                <a:sym typeface="Arial"/>
              </a:rPr>
              <a:t>validation</a:t>
            </a:r>
            <a:r>
              <a:rPr lang="en-US" sz="2600">
                <a:solidFill>
                  <a:schemeClr val="dk1"/>
                </a:solidFill>
                <a:latin typeface="Arial"/>
                <a:ea typeface="Arial"/>
                <a:cs typeface="Arial"/>
                <a:sym typeface="Arial"/>
              </a:rPr>
              <a:t> of results, </a:t>
            </a:r>
            <a:r>
              <a:rPr b="1" lang="en-US" sz="2600">
                <a:solidFill>
                  <a:schemeClr val="dk1"/>
                </a:solidFill>
                <a:latin typeface="Arial"/>
                <a:ea typeface="Arial"/>
                <a:cs typeface="Arial"/>
                <a:sym typeface="Arial"/>
              </a:rPr>
              <a:t>education</a:t>
            </a:r>
            <a:endParaRPr b="1" sz="2600">
              <a:solidFill>
                <a:schemeClr val="dk1"/>
              </a:solidFill>
              <a:latin typeface="Arial"/>
              <a:ea typeface="Arial"/>
              <a:cs typeface="Arial"/>
              <a:sym typeface="Arial"/>
            </a:endParaRPr>
          </a:p>
          <a:p>
            <a:pPr indent="-355600" lvl="1" marL="762000" rtl="0" algn="l">
              <a:lnSpc>
                <a:spcPct val="115000"/>
              </a:lnSpc>
              <a:spcBef>
                <a:spcPts val="0"/>
              </a:spcBef>
              <a:spcAft>
                <a:spcPts val="0"/>
              </a:spcAft>
              <a:buClr>
                <a:schemeClr val="dk1"/>
              </a:buClr>
              <a:buSzPts val="2600"/>
              <a:buFont typeface="Arial"/>
              <a:buChar char="○"/>
            </a:pPr>
            <a:r>
              <a:rPr b="1" lang="en-US" sz="2600">
                <a:solidFill>
                  <a:schemeClr val="dk1"/>
                </a:solidFill>
                <a:latin typeface="Arial"/>
                <a:ea typeface="Arial"/>
                <a:cs typeface="Arial"/>
                <a:sym typeface="Arial"/>
              </a:rPr>
              <a:t>Lowering research expenses </a:t>
            </a:r>
            <a:r>
              <a:rPr lang="en-US" sz="2600">
                <a:solidFill>
                  <a:schemeClr val="dk1"/>
                </a:solidFill>
                <a:latin typeface="Arial"/>
                <a:ea typeface="Arial"/>
                <a:cs typeface="Arial"/>
                <a:sym typeface="Arial"/>
              </a:rPr>
              <a:t>by reusing data</a:t>
            </a:r>
            <a:endParaRPr sz="2600">
              <a:solidFill>
                <a:schemeClr val="dk1"/>
              </a:solidFill>
              <a:latin typeface="Arial"/>
              <a:ea typeface="Arial"/>
              <a:cs typeface="Arial"/>
              <a:sym typeface="Arial"/>
            </a:endParaRPr>
          </a:p>
          <a:p>
            <a:pPr indent="-355600" lvl="1" marL="762000" rtl="0" algn="l">
              <a:lnSpc>
                <a:spcPct val="115000"/>
              </a:lnSpc>
              <a:spcBef>
                <a:spcPts val="0"/>
              </a:spcBef>
              <a:spcAft>
                <a:spcPts val="0"/>
              </a:spcAft>
              <a:buClr>
                <a:schemeClr val="dk1"/>
              </a:buClr>
              <a:buSzPts val="2600"/>
              <a:buFont typeface="Arial"/>
              <a:buChar char="○"/>
            </a:pPr>
            <a:r>
              <a:rPr b="1" lang="en-US" sz="2600">
                <a:solidFill>
                  <a:schemeClr val="dk1"/>
                </a:solidFill>
                <a:latin typeface="Arial"/>
                <a:ea typeface="Arial"/>
                <a:cs typeface="Arial"/>
                <a:sym typeface="Arial"/>
              </a:rPr>
              <a:t>Speeding up </a:t>
            </a:r>
            <a:r>
              <a:rPr lang="en-US" sz="2600">
                <a:solidFill>
                  <a:schemeClr val="dk1"/>
                </a:solidFill>
                <a:latin typeface="Arial"/>
                <a:ea typeface="Arial"/>
                <a:cs typeface="Arial"/>
                <a:sym typeface="Arial"/>
              </a:rPr>
              <a:t>the research process</a:t>
            </a:r>
            <a:endParaRPr sz="2600">
              <a:solidFill>
                <a:schemeClr val="dk1"/>
              </a:solidFill>
              <a:latin typeface="Arial"/>
              <a:ea typeface="Arial"/>
              <a:cs typeface="Arial"/>
              <a:sym typeface="Arial"/>
            </a:endParaRPr>
          </a:p>
          <a:p>
            <a:pPr indent="-355600" lvl="1" marL="762000" rtl="0" algn="l">
              <a:lnSpc>
                <a:spcPct val="150000"/>
              </a:lnSpc>
              <a:spcBef>
                <a:spcPts val="0"/>
              </a:spcBef>
              <a:spcAft>
                <a:spcPts val="0"/>
              </a:spcAft>
              <a:buClr>
                <a:schemeClr val="dk1"/>
              </a:buClr>
              <a:buSzPts val="2600"/>
              <a:buFont typeface="Arial"/>
              <a:buChar char="○"/>
            </a:pPr>
            <a:r>
              <a:rPr b="1" lang="en-US" sz="2600">
                <a:solidFill>
                  <a:schemeClr val="dk1"/>
                </a:solidFill>
                <a:latin typeface="Arial"/>
                <a:ea typeface="Arial"/>
                <a:cs typeface="Arial"/>
                <a:sym typeface="Arial"/>
              </a:rPr>
              <a:t>Reporting</a:t>
            </a:r>
            <a:r>
              <a:rPr lang="en-US" sz="2600">
                <a:solidFill>
                  <a:schemeClr val="dk1"/>
                </a:solidFill>
                <a:latin typeface="Arial"/>
                <a:ea typeface="Arial"/>
                <a:cs typeface="Arial"/>
                <a:sym typeface="Arial"/>
              </a:rPr>
              <a:t> made easy (DMP)</a:t>
            </a:r>
            <a:endParaRPr sz="2600">
              <a:solidFill>
                <a:schemeClr val="dk1"/>
              </a:solidFill>
              <a:latin typeface="Arial"/>
              <a:ea typeface="Arial"/>
              <a:cs typeface="Arial"/>
              <a:sym typeface="Arial"/>
            </a:endParaRPr>
          </a:p>
          <a:p>
            <a:pPr indent="-355600" lvl="0" marL="381000" rtl="0" algn="l">
              <a:lnSpc>
                <a:spcPct val="150000"/>
              </a:lnSpc>
              <a:spcBef>
                <a:spcPts val="0"/>
              </a:spcBef>
              <a:spcAft>
                <a:spcPts val="0"/>
              </a:spcAft>
              <a:buClr>
                <a:schemeClr val="dk1"/>
              </a:buClr>
              <a:buSzPts val="2600"/>
              <a:buFont typeface="Arial"/>
              <a:buChar char="●"/>
            </a:pPr>
            <a:r>
              <a:rPr lang="en-US" sz="2600">
                <a:solidFill>
                  <a:schemeClr val="dk1"/>
                </a:solidFill>
                <a:latin typeface="Arial"/>
                <a:ea typeface="Arial"/>
                <a:cs typeface="Arial"/>
                <a:sym typeface="Arial"/>
              </a:rPr>
              <a:t>Getting more </a:t>
            </a:r>
            <a:r>
              <a:rPr b="1" lang="en-US" sz="2600">
                <a:solidFill>
                  <a:schemeClr val="dk1"/>
                </a:solidFill>
                <a:latin typeface="Arial"/>
                <a:ea typeface="Arial"/>
                <a:cs typeface="Arial"/>
                <a:sym typeface="Arial"/>
              </a:rPr>
              <a:t>impact</a:t>
            </a:r>
            <a:endParaRPr b="1" sz="2600">
              <a:solidFill>
                <a:schemeClr val="dk1"/>
              </a:solidFill>
              <a:latin typeface="Arial"/>
              <a:ea typeface="Arial"/>
              <a:cs typeface="Arial"/>
              <a:sym typeface="Arial"/>
            </a:endParaRPr>
          </a:p>
          <a:p>
            <a:pPr indent="0" lvl="0" marL="0" rtl="0" algn="l">
              <a:spcBef>
                <a:spcPts val="1000"/>
              </a:spcBef>
              <a:spcAft>
                <a:spcPts val="0"/>
              </a:spcAft>
              <a:buNone/>
            </a:pPr>
            <a:r>
              <a:t/>
            </a:r>
            <a:endParaRPr sz="3000"/>
          </a:p>
        </p:txBody>
      </p:sp>
      <p:sp>
        <p:nvSpPr>
          <p:cNvPr id="110" name="Google Shape;110;g97d92ad164_0_0"/>
          <p:cNvSpPr txBox="1"/>
          <p:nvPr>
            <p:ph idx="12" type="sldNum"/>
          </p:nvPr>
        </p:nvSpPr>
        <p:spPr>
          <a:xfrm>
            <a:off x="10374284" y="6356350"/>
            <a:ext cx="979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11" name="Google Shape;111;g97d92ad164_0_0"/>
          <p:cNvSpPr txBox="1"/>
          <p:nvPr>
            <p:ph idx="11" type="ftr"/>
          </p:nvPr>
        </p:nvSpPr>
        <p:spPr>
          <a:xfrm>
            <a:off x="838199" y="6356350"/>
            <a:ext cx="9536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en-US"/>
              <a:t>National Capacity Building NI4OS Training - HR - 16 September 2020</a:t>
            </a:r>
            <a:endParaRPr/>
          </a:p>
          <a:p>
            <a:pPr indent="0" lvl="0" marL="0" rtl="0" algn="ctr">
              <a:spcBef>
                <a:spcPts val="0"/>
              </a:spcBef>
              <a:spcAft>
                <a:spcPts val="0"/>
              </a:spcAft>
              <a:buNone/>
            </a:pPr>
            <a:r>
              <a:t/>
            </a:r>
            <a:endParaRPr/>
          </a:p>
        </p:txBody>
      </p:sp>
      <p:pic>
        <p:nvPicPr>
          <p:cNvPr id="112" name="Google Shape;112;g97d92ad164_0_0"/>
          <p:cNvPicPr preferRelativeResize="0"/>
          <p:nvPr/>
        </p:nvPicPr>
        <p:blipFill rotWithShape="1">
          <a:blip r:embed="rId3">
            <a:alphaModFix/>
          </a:blip>
          <a:srcRect b="0" l="0" r="0" t="0"/>
          <a:stretch/>
        </p:blipFill>
        <p:spPr>
          <a:xfrm>
            <a:off x="10933946" y="-8954"/>
            <a:ext cx="1258053" cy="9399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97d92ad164_0_38"/>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457200" lvl="0" marL="0" rtl="0" algn="l">
              <a:lnSpc>
                <a:spcPct val="100000"/>
              </a:lnSpc>
              <a:spcBef>
                <a:spcPts val="0"/>
              </a:spcBef>
              <a:spcAft>
                <a:spcPts val="0"/>
              </a:spcAft>
              <a:buNone/>
            </a:pPr>
            <a:r>
              <a:rPr lang="en-US" sz="2800">
                <a:solidFill>
                  <a:srgbClr val="FFFFFF"/>
                </a:solidFill>
                <a:latin typeface="Open Sans"/>
                <a:ea typeface="Open Sans"/>
                <a:cs typeface="Open Sans"/>
                <a:sym typeface="Open Sans"/>
              </a:rPr>
              <a:t>Good practice examples</a:t>
            </a:r>
            <a:endParaRPr>
              <a:solidFill>
                <a:srgbClr val="FFFFFF"/>
              </a:solidFill>
            </a:endParaRPr>
          </a:p>
        </p:txBody>
      </p:sp>
      <p:sp>
        <p:nvSpPr>
          <p:cNvPr id="119" name="Google Shape;119;g97d92ad164_0_38"/>
          <p:cNvSpPr txBox="1"/>
          <p:nvPr>
            <p:ph idx="1" type="body"/>
          </p:nvPr>
        </p:nvSpPr>
        <p:spPr>
          <a:xfrm>
            <a:off x="838200" y="1205345"/>
            <a:ext cx="10514400" cy="4805400"/>
          </a:xfrm>
          <a:prstGeom prst="rect">
            <a:avLst/>
          </a:prstGeom>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rgbClr val="000000"/>
              </a:buClr>
              <a:buSzPts val="2200"/>
              <a:buFont typeface="Arial"/>
              <a:buChar char="●"/>
            </a:pPr>
            <a:r>
              <a:rPr lang="en-US" sz="2200">
                <a:solidFill>
                  <a:srgbClr val="000000"/>
                </a:solidFill>
                <a:latin typeface="Arial"/>
                <a:ea typeface="Arial"/>
                <a:cs typeface="Arial"/>
                <a:sym typeface="Arial"/>
              </a:rPr>
              <a:t>Data curation tradition in social sciences: CESSDA ERIC</a:t>
            </a:r>
            <a:br>
              <a:rPr lang="en-US" sz="2200">
                <a:solidFill>
                  <a:srgbClr val="000000"/>
                </a:solidFill>
                <a:latin typeface="Arial"/>
                <a:ea typeface="Arial"/>
                <a:cs typeface="Arial"/>
                <a:sym typeface="Arial"/>
              </a:rPr>
            </a:br>
            <a:endParaRPr sz="2200">
              <a:solidFill>
                <a:srgbClr val="000000"/>
              </a:solidFill>
              <a:latin typeface="Arial"/>
              <a:ea typeface="Arial"/>
              <a:cs typeface="Arial"/>
              <a:sym typeface="Arial"/>
            </a:endParaRPr>
          </a:p>
          <a:p>
            <a:pPr indent="-368300" lvl="0" marL="457200" rtl="0" algn="l">
              <a:lnSpc>
                <a:spcPct val="115000"/>
              </a:lnSpc>
              <a:spcBef>
                <a:spcPts val="0"/>
              </a:spcBef>
              <a:spcAft>
                <a:spcPts val="0"/>
              </a:spcAft>
              <a:buClr>
                <a:srgbClr val="000000"/>
              </a:buClr>
              <a:buSzPts val="2200"/>
              <a:buFont typeface="Arial"/>
              <a:buChar char="●"/>
            </a:pPr>
            <a:r>
              <a:rPr lang="en-US" sz="2200">
                <a:solidFill>
                  <a:schemeClr val="dk1"/>
                </a:solidFill>
                <a:latin typeface="Arial"/>
                <a:ea typeface="Arial"/>
                <a:cs typeface="Arial"/>
                <a:sym typeface="Arial"/>
              </a:rPr>
              <a:t>Genomics, paleogenetics, astrophysics, meteorology ..</a:t>
            </a:r>
            <a:br>
              <a:rPr lang="en-US" sz="2200">
                <a:solidFill>
                  <a:schemeClr val="dk1"/>
                </a:solidFill>
                <a:latin typeface="Arial"/>
                <a:ea typeface="Arial"/>
                <a:cs typeface="Arial"/>
                <a:sym typeface="Arial"/>
              </a:rPr>
            </a:br>
            <a:endParaRPr sz="2200">
              <a:solidFill>
                <a:srgbClr val="000000"/>
              </a:solidFill>
              <a:latin typeface="Arial"/>
              <a:ea typeface="Arial"/>
              <a:cs typeface="Arial"/>
              <a:sym typeface="Arial"/>
            </a:endParaRPr>
          </a:p>
          <a:p>
            <a:pPr indent="0" lvl="0" marL="0" rtl="0" algn="l">
              <a:spcBef>
                <a:spcPts val="1600"/>
              </a:spcBef>
              <a:spcAft>
                <a:spcPts val="0"/>
              </a:spcAft>
              <a:buNone/>
            </a:pPr>
            <a:r>
              <a:t/>
            </a:r>
            <a:endParaRPr/>
          </a:p>
        </p:txBody>
      </p:sp>
      <p:sp>
        <p:nvSpPr>
          <p:cNvPr id="120" name="Google Shape;120;g97d92ad164_0_38"/>
          <p:cNvSpPr txBox="1"/>
          <p:nvPr>
            <p:ph idx="12" type="sldNum"/>
          </p:nvPr>
        </p:nvSpPr>
        <p:spPr>
          <a:xfrm>
            <a:off x="10374284" y="6356350"/>
            <a:ext cx="979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21" name="Google Shape;121;g97d92ad164_0_38"/>
          <p:cNvSpPr txBox="1"/>
          <p:nvPr>
            <p:ph idx="11" type="ftr"/>
          </p:nvPr>
        </p:nvSpPr>
        <p:spPr>
          <a:xfrm>
            <a:off x="838199" y="6356350"/>
            <a:ext cx="9536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en-US"/>
              <a:t>National Capacity Building NI4OS Training - HR - 16 September 2020</a:t>
            </a:r>
            <a:endParaRPr/>
          </a:p>
          <a:p>
            <a:pPr indent="0" lvl="0" marL="0" rtl="0" algn="ctr">
              <a:spcBef>
                <a:spcPts val="0"/>
              </a:spcBef>
              <a:spcAft>
                <a:spcPts val="0"/>
              </a:spcAft>
              <a:buNone/>
            </a:pPr>
            <a:r>
              <a:t/>
            </a:r>
            <a:endParaRPr/>
          </a:p>
        </p:txBody>
      </p:sp>
      <p:pic>
        <p:nvPicPr>
          <p:cNvPr id="122" name="Google Shape;122;g97d92ad164_0_38"/>
          <p:cNvPicPr preferRelativeResize="0"/>
          <p:nvPr/>
        </p:nvPicPr>
        <p:blipFill rotWithShape="1">
          <a:blip r:embed="rId3">
            <a:alphaModFix/>
          </a:blip>
          <a:srcRect b="0" l="0" r="0" t="0"/>
          <a:stretch/>
        </p:blipFill>
        <p:spPr>
          <a:xfrm>
            <a:off x="10933946" y="-8954"/>
            <a:ext cx="1258053" cy="939979"/>
          </a:xfrm>
          <a:prstGeom prst="rect">
            <a:avLst/>
          </a:prstGeom>
          <a:noFill/>
          <a:ln>
            <a:noFill/>
          </a:ln>
        </p:spPr>
      </p:pic>
      <p:sp>
        <p:nvSpPr>
          <p:cNvPr id="123" name="Google Shape;123;g97d92ad164_0_38"/>
          <p:cNvSpPr txBox="1"/>
          <p:nvPr/>
        </p:nvSpPr>
        <p:spPr>
          <a:xfrm>
            <a:off x="1835100" y="2781875"/>
            <a:ext cx="8520600" cy="3416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000000"/>
              </a:buClr>
              <a:buSzPts val="2000"/>
              <a:buChar char="●"/>
            </a:pPr>
            <a:r>
              <a:rPr lang="en-US" sz="2000"/>
              <a:t>1990. Human genome sequencing</a:t>
            </a:r>
            <a:br>
              <a:rPr lang="en-US" sz="2000"/>
            </a:br>
            <a:endParaRPr sz="2000"/>
          </a:p>
          <a:p>
            <a:pPr indent="-355600" lvl="0" marL="457200" rtl="0" algn="l">
              <a:lnSpc>
                <a:spcPct val="115000"/>
              </a:lnSpc>
              <a:spcBef>
                <a:spcPts val="0"/>
              </a:spcBef>
              <a:spcAft>
                <a:spcPts val="0"/>
              </a:spcAft>
              <a:buClr>
                <a:srgbClr val="000000"/>
              </a:buClr>
              <a:buSzPts val="2000"/>
              <a:buChar char="●"/>
            </a:pPr>
            <a:r>
              <a:rPr lang="en-US" sz="2000"/>
              <a:t>1996. “Bermuda principles”</a:t>
            </a:r>
            <a:br>
              <a:rPr lang="en-US" sz="2000"/>
            </a:br>
            <a:endParaRPr sz="2000"/>
          </a:p>
          <a:p>
            <a:pPr indent="-355600" lvl="0" marL="457200" rtl="0" algn="l">
              <a:lnSpc>
                <a:spcPct val="115000"/>
              </a:lnSpc>
              <a:spcBef>
                <a:spcPts val="0"/>
              </a:spcBef>
              <a:spcAft>
                <a:spcPts val="0"/>
              </a:spcAft>
              <a:buClr>
                <a:srgbClr val="000000"/>
              </a:buClr>
              <a:buSzPts val="2000"/>
              <a:buChar char="●"/>
            </a:pPr>
            <a:r>
              <a:rPr lang="en-US" sz="2000"/>
              <a:t>2003. Project successfully finished</a:t>
            </a:r>
            <a:endParaRPr sz="2000"/>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1600"/>
              </a:spcAft>
              <a:buNone/>
            </a:pPr>
            <a:r>
              <a:t/>
            </a:r>
            <a:endParaRPr sz="1800">
              <a:solidFill>
                <a:srgbClr val="595959"/>
              </a:solidFill>
            </a:endParaRPr>
          </a:p>
        </p:txBody>
      </p:sp>
      <p:pic>
        <p:nvPicPr>
          <p:cNvPr id="124" name="Google Shape;124;g97d92ad164_0_38"/>
          <p:cNvPicPr preferRelativeResize="0"/>
          <p:nvPr/>
        </p:nvPicPr>
        <p:blipFill>
          <a:blip r:embed="rId4">
            <a:alphaModFix/>
          </a:blip>
          <a:stretch>
            <a:fillRect/>
          </a:stretch>
        </p:blipFill>
        <p:spPr>
          <a:xfrm>
            <a:off x="7635800" y="3343200"/>
            <a:ext cx="2196900" cy="2196900"/>
          </a:xfrm>
          <a:prstGeom prst="rect">
            <a:avLst/>
          </a:prstGeom>
          <a:noFill/>
          <a:ln>
            <a:noFill/>
          </a:ln>
        </p:spPr>
      </p:pic>
      <p:sp>
        <p:nvSpPr>
          <p:cNvPr id="125" name="Google Shape;125;g97d92ad164_0_38"/>
          <p:cNvSpPr txBox="1"/>
          <p:nvPr/>
        </p:nvSpPr>
        <p:spPr>
          <a:xfrm>
            <a:off x="4475200" y="5230575"/>
            <a:ext cx="5254200" cy="10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u="sng">
                <a:solidFill>
                  <a:srgbClr val="0097A7"/>
                </a:solidFill>
                <a:hlinkClick r:id="rId5">
                  <a:extLst>
                    <a:ext uri="{A12FA001-AC4F-418D-AE19-62706E023703}">
                      <ahyp:hlinkClr val="tx"/>
                    </a:ext>
                  </a:extLst>
                </a:hlinkClick>
              </a:rPr>
              <a:t>http://www.genome.gov/10001772</a:t>
            </a:r>
            <a:r>
              <a:rPr lang="en-US"/>
              <a:t> </a:t>
            </a:r>
            <a:endParaRPr/>
          </a:p>
          <a:p>
            <a:pPr indent="0" lvl="0" marL="0" rtl="0" algn="l">
              <a:spcBef>
                <a:spcPts val="0"/>
              </a:spcBef>
              <a:spcAft>
                <a:spcPts val="0"/>
              </a:spcAft>
              <a:buClr>
                <a:srgbClr val="000000"/>
              </a:buClr>
              <a:buSzPts val="1100"/>
              <a:buFont typeface="Arial"/>
              <a:buNone/>
            </a:pPr>
            <a:r>
              <a:rPr lang="en-US" u="sng">
                <a:solidFill>
                  <a:srgbClr val="0097A7"/>
                </a:solidFill>
                <a:hlinkClick r:id="rId6">
                  <a:extLst>
                    <a:ext uri="{A12FA001-AC4F-418D-AE19-62706E023703}">
                      <ahyp:hlinkClr val="tx"/>
                    </a:ext>
                  </a:extLst>
                </a:hlinkClick>
              </a:rPr>
              <a:t>http://unlockinglifescode.org/timeline?tid=4</a:t>
            </a:r>
            <a:r>
              <a:rPr lang="en-US"/>
              <a:t> </a:t>
            </a:r>
            <a:endParaRPr/>
          </a:p>
          <a:p>
            <a:pPr indent="0" lvl="0" marL="0" rtl="0" algn="l">
              <a:spcBef>
                <a:spcPts val="0"/>
              </a:spcBef>
              <a:spcAft>
                <a:spcPts val="0"/>
              </a:spcAft>
              <a:buNone/>
            </a:pPr>
            <a:r>
              <a:rPr lang="en-US" u="sng">
                <a:solidFill>
                  <a:srgbClr val="0097A7"/>
                </a:solidFill>
                <a:hlinkClick r:id="rId7">
                  <a:extLst>
                    <a:ext uri="{A12FA001-AC4F-418D-AE19-62706E023703}">
                      <ahyp:hlinkClr val="tx"/>
                    </a:ext>
                  </a:extLst>
                </a:hlinkClick>
              </a:rPr>
              <a:t>ftp://ftp.ensembl.org/pub/release-77/fasta/homo_sapiens/dna/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97d92ad164_0_70"/>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“Fair play” in the Science playground</a:t>
            </a:r>
            <a:endParaRPr/>
          </a:p>
        </p:txBody>
      </p:sp>
      <p:sp>
        <p:nvSpPr>
          <p:cNvPr id="132" name="Google Shape;132;g97d92ad164_0_70"/>
          <p:cNvSpPr txBox="1"/>
          <p:nvPr>
            <p:ph idx="1" type="body"/>
          </p:nvPr>
        </p:nvSpPr>
        <p:spPr>
          <a:xfrm>
            <a:off x="838200" y="1205345"/>
            <a:ext cx="10514400" cy="48054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500">
              <a:solidFill>
                <a:srgbClr val="000000"/>
              </a:solidFill>
              <a:latin typeface="Arial"/>
              <a:ea typeface="Arial"/>
              <a:cs typeface="Arial"/>
              <a:sym typeface="Arial"/>
            </a:endParaRPr>
          </a:p>
          <a:p>
            <a:pPr indent="0" lvl="0" marL="0" rtl="0" algn="l">
              <a:lnSpc>
                <a:spcPct val="115000"/>
              </a:lnSpc>
              <a:spcBef>
                <a:spcPts val="1600"/>
              </a:spcBef>
              <a:spcAft>
                <a:spcPts val="0"/>
              </a:spcAft>
              <a:buNone/>
            </a:pPr>
            <a:r>
              <a:rPr lang="en-US" sz="2500">
                <a:solidFill>
                  <a:srgbClr val="000000"/>
                </a:solidFill>
                <a:latin typeface="Arial"/>
                <a:ea typeface="Arial"/>
                <a:cs typeface="Arial"/>
                <a:sym typeface="Arial"/>
              </a:rPr>
              <a:t>Developing the </a:t>
            </a:r>
            <a:r>
              <a:rPr b="1" lang="en-US" sz="2500">
                <a:solidFill>
                  <a:srgbClr val="000000"/>
                </a:solidFill>
                <a:latin typeface="Arial"/>
                <a:ea typeface="Arial"/>
                <a:cs typeface="Arial"/>
                <a:sym typeface="Arial"/>
              </a:rPr>
              <a:t>infrastructure</a:t>
            </a:r>
            <a:r>
              <a:rPr lang="en-US" sz="2500">
                <a:solidFill>
                  <a:srgbClr val="000000"/>
                </a:solidFill>
                <a:latin typeface="Arial"/>
                <a:ea typeface="Arial"/>
                <a:cs typeface="Arial"/>
                <a:sym typeface="Arial"/>
              </a:rPr>
              <a:t>, implementing </a:t>
            </a:r>
            <a:r>
              <a:rPr b="1" lang="en-US" sz="2500">
                <a:solidFill>
                  <a:srgbClr val="000000"/>
                </a:solidFill>
                <a:latin typeface="Arial"/>
                <a:ea typeface="Arial"/>
                <a:cs typeface="Arial"/>
                <a:sym typeface="Arial"/>
              </a:rPr>
              <a:t>policies</a:t>
            </a:r>
            <a:r>
              <a:rPr lang="en-US" sz="2500">
                <a:solidFill>
                  <a:srgbClr val="000000"/>
                </a:solidFill>
                <a:latin typeface="Arial"/>
                <a:ea typeface="Arial"/>
                <a:cs typeface="Arial"/>
                <a:sym typeface="Arial"/>
              </a:rPr>
              <a:t> and acquiring</a:t>
            </a:r>
            <a:r>
              <a:rPr b="1" lang="en-US" sz="2500">
                <a:solidFill>
                  <a:srgbClr val="000000"/>
                </a:solidFill>
                <a:latin typeface="Arial"/>
                <a:ea typeface="Arial"/>
                <a:cs typeface="Arial"/>
                <a:sym typeface="Arial"/>
              </a:rPr>
              <a:t> new skills and competences </a:t>
            </a:r>
            <a:r>
              <a:rPr lang="en-US" sz="2500">
                <a:solidFill>
                  <a:srgbClr val="000000"/>
                </a:solidFill>
                <a:latin typeface="Arial"/>
                <a:ea typeface="Arial"/>
                <a:cs typeface="Arial"/>
                <a:sym typeface="Arial"/>
              </a:rPr>
              <a:t>to be able to manage data</a:t>
            </a:r>
            <a:r>
              <a:rPr b="1" lang="en-US" sz="2500">
                <a:solidFill>
                  <a:srgbClr val="000000"/>
                </a:solidFill>
                <a:latin typeface="Arial"/>
                <a:ea typeface="Arial"/>
                <a:cs typeface="Arial"/>
                <a:sym typeface="Arial"/>
              </a:rPr>
              <a:t> </a:t>
            </a:r>
            <a:r>
              <a:rPr lang="en-US" sz="2500">
                <a:solidFill>
                  <a:srgbClr val="000000"/>
                </a:solidFill>
                <a:latin typeface="Arial"/>
                <a:ea typeface="Arial"/>
                <a:cs typeface="Arial"/>
                <a:sym typeface="Arial"/>
              </a:rPr>
              <a:t>having</a:t>
            </a:r>
            <a:r>
              <a:rPr b="1" lang="en-US" sz="2500">
                <a:solidFill>
                  <a:srgbClr val="000000"/>
                </a:solidFill>
                <a:latin typeface="Arial"/>
                <a:ea typeface="Arial"/>
                <a:cs typeface="Arial"/>
                <a:sym typeface="Arial"/>
              </a:rPr>
              <a:t> FAIR</a:t>
            </a:r>
            <a:r>
              <a:rPr lang="en-US" sz="2500">
                <a:solidFill>
                  <a:srgbClr val="000000"/>
                </a:solidFill>
                <a:latin typeface="Arial"/>
                <a:ea typeface="Arial"/>
                <a:cs typeface="Arial"/>
                <a:sym typeface="Arial"/>
              </a:rPr>
              <a:t> principles in mind.</a:t>
            </a:r>
            <a:endParaRPr sz="2500">
              <a:solidFill>
                <a:srgbClr val="000000"/>
              </a:solidFill>
              <a:latin typeface="Arial"/>
              <a:ea typeface="Arial"/>
              <a:cs typeface="Arial"/>
              <a:sym typeface="Arial"/>
            </a:endParaRPr>
          </a:p>
          <a:p>
            <a:pPr indent="0" lvl="0" marL="0" rtl="0" algn="l">
              <a:spcBef>
                <a:spcPts val="1600"/>
              </a:spcBef>
              <a:spcAft>
                <a:spcPts val="0"/>
              </a:spcAft>
              <a:buNone/>
            </a:pPr>
            <a:r>
              <a:t/>
            </a:r>
            <a:endParaRPr sz="3000"/>
          </a:p>
        </p:txBody>
      </p:sp>
      <p:sp>
        <p:nvSpPr>
          <p:cNvPr id="133" name="Google Shape;133;g97d92ad164_0_70"/>
          <p:cNvSpPr txBox="1"/>
          <p:nvPr>
            <p:ph idx="12" type="sldNum"/>
          </p:nvPr>
        </p:nvSpPr>
        <p:spPr>
          <a:xfrm>
            <a:off x="10374284" y="6356350"/>
            <a:ext cx="979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34" name="Google Shape;134;g97d92ad164_0_70"/>
          <p:cNvSpPr txBox="1"/>
          <p:nvPr>
            <p:ph idx="11" type="ftr"/>
          </p:nvPr>
        </p:nvSpPr>
        <p:spPr>
          <a:xfrm>
            <a:off x="838199" y="6356350"/>
            <a:ext cx="9536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en-US"/>
              <a:t>National Capacity Building NI4OS Training - HR - 16 September 2020</a:t>
            </a:r>
            <a:endParaRPr/>
          </a:p>
          <a:p>
            <a:pPr indent="0" lvl="0" marL="0" rtl="0" algn="ctr">
              <a:spcBef>
                <a:spcPts val="0"/>
              </a:spcBef>
              <a:spcAft>
                <a:spcPts val="0"/>
              </a:spcAft>
              <a:buNone/>
            </a:pPr>
            <a:r>
              <a:t/>
            </a:r>
            <a:endParaRPr/>
          </a:p>
        </p:txBody>
      </p:sp>
      <p:pic>
        <p:nvPicPr>
          <p:cNvPr id="135" name="Google Shape;135;g97d92ad164_0_70"/>
          <p:cNvPicPr preferRelativeResize="0"/>
          <p:nvPr/>
        </p:nvPicPr>
        <p:blipFill rotWithShape="1">
          <a:blip r:embed="rId3">
            <a:alphaModFix/>
          </a:blip>
          <a:srcRect b="0" l="0" r="0" t="0"/>
          <a:stretch/>
        </p:blipFill>
        <p:spPr>
          <a:xfrm>
            <a:off x="10933946" y="-8954"/>
            <a:ext cx="1258053" cy="9399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97d92ad164_0_125"/>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6400"/>
              <a:t>F</a:t>
            </a:r>
            <a:r>
              <a:rPr lang="en-US"/>
              <a:t>AIR</a:t>
            </a:r>
            <a:endParaRPr/>
          </a:p>
        </p:txBody>
      </p:sp>
      <p:sp>
        <p:nvSpPr>
          <p:cNvPr id="142" name="Google Shape;142;g97d92ad164_0_125"/>
          <p:cNvSpPr txBox="1"/>
          <p:nvPr>
            <p:ph idx="1" type="body"/>
          </p:nvPr>
        </p:nvSpPr>
        <p:spPr>
          <a:xfrm>
            <a:off x="838200" y="1205345"/>
            <a:ext cx="10514400" cy="4805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a:t>To be </a:t>
            </a:r>
            <a:r>
              <a:rPr b="1" lang="en-US"/>
              <a:t>Findable</a:t>
            </a:r>
            <a:r>
              <a:rPr lang="en-US"/>
              <a:t>:</a:t>
            </a:r>
            <a:endParaRPr/>
          </a:p>
          <a:p>
            <a:pPr indent="-353060" lvl="0" marL="457200" rtl="0" algn="l">
              <a:spcBef>
                <a:spcPts val="1000"/>
              </a:spcBef>
              <a:spcAft>
                <a:spcPts val="0"/>
              </a:spcAft>
              <a:buSzPts val="1960"/>
              <a:buChar char="❑"/>
            </a:pPr>
            <a:r>
              <a:rPr lang="en-US"/>
              <a:t>F1. (meta)data are assigned a globally </a:t>
            </a:r>
            <a:r>
              <a:rPr b="1" lang="en-US"/>
              <a:t>unique</a:t>
            </a:r>
            <a:r>
              <a:rPr lang="en-US"/>
              <a:t> and </a:t>
            </a:r>
            <a:r>
              <a:rPr b="1" lang="en-US"/>
              <a:t>persistent</a:t>
            </a:r>
            <a:r>
              <a:rPr lang="en-US"/>
              <a:t> </a:t>
            </a:r>
            <a:r>
              <a:rPr b="1" lang="en-US"/>
              <a:t>identifier</a:t>
            </a:r>
            <a:endParaRPr b="1"/>
          </a:p>
          <a:p>
            <a:pPr indent="-353060" lvl="0" marL="457200" rtl="0" algn="l">
              <a:spcBef>
                <a:spcPts val="0"/>
              </a:spcBef>
              <a:spcAft>
                <a:spcPts val="0"/>
              </a:spcAft>
              <a:buSzPts val="1960"/>
              <a:buChar char="❑"/>
            </a:pPr>
            <a:r>
              <a:rPr lang="en-US"/>
              <a:t>F2. data are described with </a:t>
            </a:r>
            <a:r>
              <a:rPr b="1" lang="en-US"/>
              <a:t>rich metadata</a:t>
            </a:r>
            <a:r>
              <a:rPr lang="en-US"/>
              <a:t> (defined by R1 below)</a:t>
            </a:r>
            <a:endParaRPr/>
          </a:p>
          <a:p>
            <a:pPr indent="-353060" lvl="0" marL="457200" rtl="0" algn="l">
              <a:spcBef>
                <a:spcPts val="0"/>
              </a:spcBef>
              <a:spcAft>
                <a:spcPts val="0"/>
              </a:spcAft>
              <a:buSzPts val="1960"/>
              <a:buChar char="❑"/>
            </a:pPr>
            <a:r>
              <a:rPr lang="en-US"/>
              <a:t>F3. metadata clearly and explicitly include the </a:t>
            </a:r>
            <a:r>
              <a:rPr b="1" lang="en-US"/>
              <a:t>identifier</a:t>
            </a:r>
            <a:r>
              <a:rPr lang="en-US"/>
              <a:t> of the data it describes</a:t>
            </a:r>
            <a:endParaRPr/>
          </a:p>
          <a:p>
            <a:pPr indent="-353060" lvl="0" marL="457200" rtl="0" algn="l">
              <a:spcBef>
                <a:spcPts val="0"/>
              </a:spcBef>
              <a:spcAft>
                <a:spcPts val="0"/>
              </a:spcAft>
              <a:buSzPts val="1960"/>
              <a:buChar char="❑"/>
            </a:pPr>
            <a:r>
              <a:rPr lang="en-US"/>
              <a:t>F4. (meta)data are </a:t>
            </a:r>
            <a:r>
              <a:rPr b="1" lang="en-US"/>
              <a:t>registered</a:t>
            </a:r>
            <a:r>
              <a:rPr lang="en-US"/>
              <a:t> or </a:t>
            </a:r>
            <a:r>
              <a:rPr b="1" lang="en-US"/>
              <a:t>indexed</a:t>
            </a:r>
            <a:r>
              <a:rPr lang="en-US"/>
              <a:t> in a </a:t>
            </a:r>
            <a:r>
              <a:rPr b="1" lang="en-US"/>
              <a:t>searchable</a:t>
            </a:r>
            <a:r>
              <a:rPr lang="en-US"/>
              <a:t> resource</a:t>
            </a:r>
            <a:endParaRPr/>
          </a:p>
        </p:txBody>
      </p:sp>
      <p:sp>
        <p:nvSpPr>
          <p:cNvPr id="143" name="Google Shape;143;g97d92ad164_0_125"/>
          <p:cNvSpPr txBox="1"/>
          <p:nvPr>
            <p:ph idx="12" type="sldNum"/>
          </p:nvPr>
        </p:nvSpPr>
        <p:spPr>
          <a:xfrm>
            <a:off x="10374284" y="6356350"/>
            <a:ext cx="979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44" name="Google Shape;144;g97d92ad164_0_125"/>
          <p:cNvSpPr txBox="1"/>
          <p:nvPr>
            <p:ph idx="11" type="ftr"/>
          </p:nvPr>
        </p:nvSpPr>
        <p:spPr>
          <a:xfrm>
            <a:off x="838199" y="6356350"/>
            <a:ext cx="9536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en-US"/>
              <a:t>National Capacity Building NI4OS Training - HR - 16 September 2020</a:t>
            </a:r>
            <a:endParaRPr/>
          </a:p>
          <a:p>
            <a:pPr indent="0" lvl="0" marL="0" rtl="0" algn="ctr">
              <a:spcBef>
                <a:spcPts val="0"/>
              </a:spcBef>
              <a:spcAft>
                <a:spcPts val="0"/>
              </a:spcAft>
              <a:buNone/>
            </a:pPr>
            <a:r>
              <a:t/>
            </a:r>
            <a:endParaRPr/>
          </a:p>
        </p:txBody>
      </p:sp>
      <p:sp>
        <p:nvSpPr>
          <p:cNvPr id="145" name="Google Shape;145;g97d92ad164_0_125"/>
          <p:cNvSpPr txBox="1"/>
          <p:nvPr/>
        </p:nvSpPr>
        <p:spPr>
          <a:xfrm>
            <a:off x="877525" y="4796950"/>
            <a:ext cx="10476300" cy="14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latin typeface="Calibri"/>
                <a:ea typeface="Calibri"/>
                <a:cs typeface="Calibri"/>
                <a:sym typeface="Calibri"/>
              </a:rPr>
              <a:t>[​ </a:t>
            </a:r>
            <a:r>
              <a:rPr lang="en-US" u="sng">
                <a:solidFill>
                  <a:schemeClr val="hlink"/>
                </a:solidFill>
                <a:latin typeface="Calibri"/>
                <a:ea typeface="Calibri"/>
                <a:cs typeface="Calibri"/>
                <a:sym typeface="Calibri"/>
                <a:hlinkClick r:id="rId3"/>
              </a:rPr>
              <a:t>https://www.force11.org/group/fairgroup/fairprinciples​</a:t>
            </a:r>
            <a:r>
              <a:rPr lang="en-US">
                <a:latin typeface="Calibri"/>
                <a:ea typeface="Calibri"/>
                <a:cs typeface="Calibri"/>
                <a:sym typeface="Calibri"/>
              </a:rPr>
              <a:t> ]</a:t>
            </a:r>
            <a:br>
              <a:rPr lang="en-US">
                <a:latin typeface="Calibri"/>
                <a:ea typeface="Calibri"/>
                <a:cs typeface="Calibri"/>
                <a:sym typeface="Calibri"/>
              </a:rPr>
            </a:b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 Wilkinson et al, (2016) ‘The FAIR Guiding Principles for scientific data management and stewardship’, Scientific Data 3:160018, ​ </a:t>
            </a:r>
            <a:r>
              <a:rPr lang="en-US" u="sng">
                <a:solidFill>
                  <a:schemeClr val="hlink"/>
                </a:solidFill>
                <a:latin typeface="Calibri"/>
                <a:ea typeface="Calibri"/>
                <a:cs typeface="Calibri"/>
                <a:sym typeface="Calibri"/>
                <a:hlinkClick r:id="rId4"/>
              </a:rPr>
              <a:t>https://doi.org/10.1038/sdata.2016.18​</a:t>
            </a:r>
            <a:r>
              <a:rPr lang="en-US">
                <a:latin typeface="Calibri"/>
                <a:ea typeface="Calibri"/>
                <a:cs typeface="Calibri"/>
                <a:sym typeface="Calibri"/>
              </a:rPr>
              <a:t>, e.g. at </a:t>
            </a:r>
            <a:r>
              <a:rPr lang="en-US" u="sng">
                <a:solidFill>
                  <a:schemeClr val="hlink"/>
                </a:solidFill>
                <a:latin typeface="Calibri"/>
                <a:ea typeface="Calibri"/>
                <a:cs typeface="Calibri"/>
                <a:sym typeface="Calibri"/>
                <a:hlinkClick r:id="rId5"/>
              </a:rPr>
              <a:t>https://www.researchgate.net/publication/298345883_The_FAIR_Guiding_Principles_for_scientific_data_management_and_stewardship​</a:t>
            </a:r>
            <a:r>
              <a:rPr lang="en-US">
                <a:latin typeface="Calibri"/>
                <a:ea typeface="Calibri"/>
                <a:cs typeface="Calibri"/>
                <a:sym typeface="Calibri"/>
              </a:rPr>
              <a:t>  ]</a:t>
            </a:r>
            <a:endParaRPr>
              <a:latin typeface="Calibri"/>
              <a:ea typeface="Calibri"/>
              <a:cs typeface="Calibri"/>
              <a:sym typeface="Calibri"/>
            </a:endParaRPr>
          </a:p>
        </p:txBody>
      </p:sp>
      <p:pic>
        <p:nvPicPr>
          <p:cNvPr id="146" name="Google Shape;146;g97d92ad164_0_125"/>
          <p:cNvPicPr preferRelativeResize="0"/>
          <p:nvPr/>
        </p:nvPicPr>
        <p:blipFill rotWithShape="1">
          <a:blip r:embed="rId6">
            <a:alphaModFix/>
          </a:blip>
          <a:srcRect b="0" l="0" r="0" t="0"/>
          <a:stretch/>
        </p:blipFill>
        <p:spPr>
          <a:xfrm>
            <a:off x="10933946" y="-8954"/>
            <a:ext cx="1258053" cy="9399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97d92ad164_0_86"/>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a:t>
            </a:r>
            <a:r>
              <a:rPr lang="en-US" sz="6200"/>
              <a:t>A</a:t>
            </a:r>
            <a:r>
              <a:rPr lang="en-US"/>
              <a:t>IR</a:t>
            </a:r>
            <a:endParaRPr/>
          </a:p>
        </p:txBody>
      </p:sp>
      <p:sp>
        <p:nvSpPr>
          <p:cNvPr id="153" name="Google Shape;153;g97d92ad164_0_86"/>
          <p:cNvSpPr txBox="1"/>
          <p:nvPr>
            <p:ph idx="1" type="body"/>
          </p:nvPr>
        </p:nvSpPr>
        <p:spPr>
          <a:xfrm>
            <a:off x="838200" y="1205345"/>
            <a:ext cx="10514400" cy="4805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a:t>To be </a:t>
            </a:r>
            <a:r>
              <a:rPr b="1" lang="en-US"/>
              <a:t>Accessible</a:t>
            </a:r>
            <a:r>
              <a:rPr lang="en-US"/>
              <a:t>:</a:t>
            </a:r>
            <a:endParaRPr/>
          </a:p>
          <a:p>
            <a:pPr indent="-353060" lvl="0" marL="457200" rtl="0" algn="l">
              <a:spcBef>
                <a:spcPts val="1000"/>
              </a:spcBef>
              <a:spcAft>
                <a:spcPts val="0"/>
              </a:spcAft>
              <a:buSzPts val="1960"/>
              <a:buChar char="❑"/>
            </a:pPr>
            <a:r>
              <a:rPr lang="en-US"/>
              <a:t>A1. (meta)data are </a:t>
            </a:r>
            <a:r>
              <a:rPr b="1" lang="en-US"/>
              <a:t>retrievable</a:t>
            </a:r>
            <a:r>
              <a:rPr lang="en-US"/>
              <a:t> by their identifier using a </a:t>
            </a:r>
            <a:r>
              <a:rPr b="1" lang="en-US"/>
              <a:t>standardized communications protocol</a:t>
            </a:r>
            <a:endParaRPr b="1"/>
          </a:p>
          <a:p>
            <a:pPr indent="-353060" lvl="0" marL="457200" rtl="0" algn="l">
              <a:spcBef>
                <a:spcPts val="0"/>
              </a:spcBef>
              <a:spcAft>
                <a:spcPts val="0"/>
              </a:spcAft>
              <a:buSzPts val="1960"/>
              <a:buChar char="❑"/>
            </a:pPr>
            <a:r>
              <a:rPr lang="en-US"/>
              <a:t>A1.1. the </a:t>
            </a:r>
            <a:r>
              <a:rPr b="1" lang="en-US"/>
              <a:t>protocol</a:t>
            </a:r>
            <a:r>
              <a:rPr lang="en-US"/>
              <a:t> is </a:t>
            </a:r>
            <a:r>
              <a:rPr b="1" lang="en-US"/>
              <a:t>free</a:t>
            </a:r>
            <a:r>
              <a:rPr lang="en-US"/>
              <a:t>, </a:t>
            </a:r>
            <a:r>
              <a:rPr b="1" lang="en-US"/>
              <a:t>open</a:t>
            </a:r>
            <a:r>
              <a:rPr lang="en-US"/>
              <a:t> and </a:t>
            </a:r>
            <a:r>
              <a:rPr b="1" lang="en-US"/>
              <a:t>universally</a:t>
            </a:r>
            <a:r>
              <a:rPr lang="en-US"/>
              <a:t> implementable</a:t>
            </a:r>
            <a:endParaRPr/>
          </a:p>
          <a:p>
            <a:pPr indent="-353060" lvl="0" marL="457200" rtl="0" algn="l">
              <a:spcBef>
                <a:spcPts val="0"/>
              </a:spcBef>
              <a:spcAft>
                <a:spcPts val="0"/>
              </a:spcAft>
              <a:buSzPts val="1960"/>
              <a:buChar char="❑"/>
            </a:pPr>
            <a:r>
              <a:rPr lang="en-US"/>
              <a:t>A1.2. the protocol allows for an </a:t>
            </a:r>
            <a:r>
              <a:rPr b="1" lang="en-US"/>
              <a:t>authentication</a:t>
            </a:r>
            <a:r>
              <a:rPr lang="en-US"/>
              <a:t> and </a:t>
            </a:r>
            <a:r>
              <a:rPr b="1" lang="en-US"/>
              <a:t>authorization</a:t>
            </a:r>
            <a:r>
              <a:rPr lang="en-US"/>
              <a:t> procedure, where necessary</a:t>
            </a:r>
            <a:endParaRPr/>
          </a:p>
          <a:p>
            <a:pPr indent="-353060" lvl="0" marL="457200" rtl="0" algn="l">
              <a:spcBef>
                <a:spcPts val="0"/>
              </a:spcBef>
              <a:spcAft>
                <a:spcPts val="0"/>
              </a:spcAft>
              <a:buSzPts val="1960"/>
              <a:buChar char="❑"/>
            </a:pPr>
            <a:r>
              <a:rPr lang="en-US"/>
              <a:t>A2. </a:t>
            </a:r>
            <a:r>
              <a:rPr b="1" lang="en-US"/>
              <a:t>metadata</a:t>
            </a:r>
            <a:r>
              <a:rPr lang="en-US"/>
              <a:t> are </a:t>
            </a:r>
            <a:r>
              <a:rPr b="1" lang="en-US"/>
              <a:t>accessible</a:t>
            </a:r>
            <a:r>
              <a:rPr lang="en-US"/>
              <a:t>, even when the data are </a:t>
            </a:r>
            <a:r>
              <a:rPr b="1" lang="en-US"/>
              <a:t>no longer available</a:t>
            </a:r>
            <a:endParaRPr b="1"/>
          </a:p>
        </p:txBody>
      </p:sp>
      <p:sp>
        <p:nvSpPr>
          <p:cNvPr id="154" name="Google Shape;154;g97d92ad164_0_86"/>
          <p:cNvSpPr txBox="1"/>
          <p:nvPr>
            <p:ph idx="12" type="sldNum"/>
          </p:nvPr>
        </p:nvSpPr>
        <p:spPr>
          <a:xfrm>
            <a:off x="10374284" y="6356350"/>
            <a:ext cx="979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55" name="Google Shape;155;g97d92ad164_0_86"/>
          <p:cNvSpPr txBox="1"/>
          <p:nvPr>
            <p:ph idx="11" type="ftr"/>
          </p:nvPr>
        </p:nvSpPr>
        <p:spPr>
          <a:xfrm>
            <a:off x="838199" y="6356350"/>
            <a:ext cx="9536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en-US"/>
              <a:t>National Capacity Building NI4OS Training - HR - 16 September 2020</a:t>
            </a:r>
            <a:endParaRPr/>
          </a:p>
          <a:p>
            <a:pPr indent="0" lvl="0" marL="0" rtl="0" algn="ctr">
              <a:spcBef>
                <a:spcPts val="0"/>
              </a:spcBef>
              <a:spcAft>
                <a:spcPts val="0"/>
              </a:spcAft>
              <a:buNone/>
            </a:pPr>
            <a:r>
              <a:t/>
            </a:r>
            <a:endParaRPr/>
          </a:p>
        </p:txBody>
      </p:sp>
      <p:pic>
        <p:nvPicPr>
          <p:cNvPr id="156" name="Google Shape;156;g97d92ad164_0_86"/>
          <p:cNvPicPr preferRelativeResize="0"/>
          <p:nvPr/>
        </p:nvPicPr>
        <p:blipFill rotWithShape="1">
          <a:blip r:embed="rId3">
            <a:alphaModFix/>
          </a:blip>
          <a:srcRect b="0" l="0" r="0" t="0"/>
          <a:stretch/>
        </p:blipFill>
        <p:spPr>
          <a:xfrm>
            <a:off x="10933946" y="-8954"/>
            <a:ext cx="1258053" cy="9399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97d92ad164_0_133"/>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FA</a:t>
            </a:r>
            <a:r>
              <a:rPr lang="en-US" sz="6400"/>
              <a:t>I</a:t>
            </a:r>
            <a:r>
              <a:rPr lang="en-US"/>
              <a:t>R</a:t>
            </a:r>
            <a:endParaRPr/>
          </a:p>
        </p:txBody>
      </p:sp>
      <p:sp>
        <p:nvSpPr>
          <p:cNvPr id="163" name="Google Shape;163;g97d92ad164_0_133"/>
          <p:cNvSpPr txBox="1"/>
          <p:nvPr>
            <p:ph idx="1" type="body"/>
          </p:nvPr>
        </p:nvSpPr>
        <p:spPr>
          <a:xfrm>
            <a:off x="838200" y="1205345"/>
            <a:ext cx="10514400" cy="4805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a:t>To be </a:t>
            </a:r>
            <a:r>
              <a:rPr b="1" lang="en-US"/>
              <a:t>Interoperable</a:t>
            </a:r>
            <a:r>
              <a:rPr lang="en-US"/>
              <a:t>:</a:t>
            </a:r>
            <a:endParaRPr/>
          </a:p>
          <a:p>
            <a:pPr indent="-353060" lvl="0" marL="457200" rtl="0" algn="l">
              <a:spcBef>
                <a:spcPts val="1000"/>
              </a:spcBef>
              <a:spcAft>
                <a:spcPts val="0"/>
              </a:spcAft>
              <a:buSzPts val="1960"/>
              <a:buChar char="❑"/>
            </a:pPr>
            <a:r>
              <a:rPr lang="en-US"/>
              <a:t>I1. (meta)data use a </a:t>
            </a:r>
            <a:r>
              <a:rPr b="1" lang="en-US"/>
              <a:t>formal</a:t>
            </a:r>
            <a:r>
              <a:rPr lang="en-US"/>
              <a:t>, </a:t>
            </a:r>
            <a:r>
              <a:rPr b="1" lang="en-US"/>
              <a:t>accessible</a:t>
            </a:r>
            <a:r>
              <a:rPr lang="en-US"/>
              <a:t>, </a:t>
            </a:r>
            <a:r>
              <a:rPr b="1" lang="en-US"/>
              <a:t>shared</a:t>
            </a:r>
            <a:r>
              <a:rPr lang="en-US"/>
              <a:t>, and </a:t>
            </a:r>
            <a:r>
              <a:rPr b="1" lang="en-US"/>
              <a:t>broadly</a:t>
            </a:r>
            <a:r>
              <a:rPr lang="en-US"/>
              <a:t> </a:t>
            </a:r>
            <a:r>
              <a:rPr b="1" lang="en-US"/>
              <a:t>applicable</a:t>
            </a:r>
            <a:r>
              <a:rPr lang="en-US"/>
              <a:t> </a:t>
            </a:r>
            <a:r>
              <a:rPr b="1" lang="en-US"/>
              <a:t>language</a:t>
            </a:r>
            <a:r>
              <a:rPr lang="en-US"/>
              <a:t> for knowledge representation</a:t>
            </a:r>
            <a:br>
              <a:rPr lang="en-US"/>
            </a:br>
            <a:endParaRPr/>
          </a:p>
          <a:p>
            <a:pPr indent="-353060" lvl="0" marL="457200" rtl="0" algn="l">
              <a:spcBef>
                <a:spcPts val="0"/>
              </a:spcBef>
              <a:spcAft>
                <a:spcPts val="0"/>
              </a:spcAft>
              <a:buSzPts val="1960"/>
              <a:buChar char="❑"/>
            </a:pPr>
            <a:r>
              <a:rPr lang="en-US"/>
              <a:t>I2. (meta)data uses </a:t>
            </a:r>
            <a:r>
              <a:rPr b="1" lang="en-US"/>
              <a:t>vocabularies</a:t>
            </a:r>
            <a:r>
              <a:rPr lang="en-US"/>
              <a:t> that follow FAIR principles</a:t>
            </a:r>
            <a:br>
              <a:rPr lang="en-US"/>
            </a:br>
            <a:endParaRPr/>
          </a:p>
          <a:p>
            <a:pPr indent="-353060" lvl="0" marL="457200" rtl="0" algn="l">
              <a:spcBef>
                <a:spcPts val="0"/>
              </a:spcBef>
              <a:spcAft>
                <a:spcPts val="0"/>
              </a:spcAft>
              <a:buSzPts val="1960"/>
              <a:buChar char="❑"/>
            </a:pPr>
            <a:r>
              <a:rPr lang="en-US"/>
              <a:t>I3. (meta)data include </a:t>
            </a:r>
            <a:r>
              <a:rPr b="1" lang="en-US"/>
              <a:t>qualified references</a:t>
            </a:r>
            <a:r>
              <a:rPr lang="en-US"/>
              <a:t> to other (meta)data</a:t>
            </a:r>
            <a:endParaRPr/>
          </a:p>
        </p:txBody>
      </p:sp>
      <p:sp>
        <p:nvSpPr>
          <p:cNvPr id="164" name="Google Shape;164;g97d92ad164_0_133"/>
          <p:cNvSpPr txBox="1"/>
          <p:nvPr>
            <p:ph idx="12" type="sldNum"/>
          </p:nvPr>
        </p:nvSpPr>
        <p:spPr>
          <a:xfrm>
            <a:off x="10374284" y="6356350"/>
            <a:ext cx="979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65" name="Google Shape;165;g97d92ad164_0_133"/>
          <p:cNvSpPr txBox="1"/>
          <p:nvPr>
            <p:ph idx="11" type="ftr"/>
          </p:nvPr>
        </p:nvSpPr>
        <p:spPr>
          <a:xfrm>
            <a:off x="838199" y="6356350"/>
            <a:ext cx="9536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en-US"/>
              <a:t>National Capacity Building NI4OS Training - HR - 16 September 2020</a:t>
            </a:r>
            <a:endParaRPr/>
          </a:p>
          <a:p>
            <a:pPr indent="0" lvl="0" marL="0" rtl="0" algn="ctr">
              <a:spcBef>
                <a:spcPts val="0"/>
              </a:spcBef>
              <a:spcAft>
                <a:spcPts val="0"/>
              </a:spcAft>
              <a:buNone/>
            </a:pPr>
            <a:r>
              <a:t/>
            </a:r>
            <a:endParaRPr/>
          </a:p>
        </p:txBody>
      </p:sp>
      <p:pic>
        <p:nvPicPr>
          <p:cNvPr id="166" name="Google Shape;166;g97d92ad164_0_133"/>
          <p:cNvPicPr preferRelativeResize="0"/>
          <p:nvPr/>
        </p:nvPicPr>
        <p:blipFill rotWithShape="1">
          <a:blip r:embed="rId3">
            <a:alphaModFix/>
          </a:blip>
          <a:srcRect b="0" l="0" r="0" t="0"/>
          <a:stretch/>
        </p:blipFill>
        <p:spPr>
          <a:xfrm>
            <a:off x="10933946" y="-8954"/>
            <a:ext cx="1258053" cy="93997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97d92ad164_0_141"/>
          <p:cNvSpPr txBox="1"/>
          <p:nvPr>
            <p:ph type="title"/>
          </p:nvPr>
        </p:nvSpPr>
        <p:spPr>
          <a:xfrm>
            <a:off x="0" y="-8954"/>
            <a:ext cx="12192000" cy="93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FAI</a:t>
            </a:r>
            <a:r>
              <a:rPr lang="en-US" sz="6400"/>
              <a:t>R</a:t>
            </a:r>
            <a:endParaRPr sz="6400"/>
          </a:p>
        </p:txBody>
      </p:sp>
      <p:sp>
        <p:nvSpPr>
          <p:cNvPr id="173" name="Google Shape;173;g97d92ad164_0_141"/>
          <p:cNvSpPr txBox="1"/>
          <p:nvPr>
            <p:ph idx="1" type="body"/>
          </p:nvPr>
        </p:nvSpPr>
        <p:spPr>
          <a:xfrm>
            <a:off x="838200" y="1205345"/>
            <a:ext cx="10514400" cy="4805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a:t>To be </a:t>
            </a:r>
            <a:r>
              <a:rPr b="1" lang="en-US"/>
              <a:t>reusable</a:t>
            </a:r>
            <a:r>
              <a:rPr lang="en-US"/>
              <a:t>:</a:t>
            </a:r>
            <a:endParaRPr/>
          </a:p>
          <a:p>
            <a:pPr indent="-353060" lvl="0" marL="457200" rtl="0" algn="l">
              <a:spcBef>
                <a:spcPts val="1000"/>
              </a:spcBef>
              <a:spcAft>
                <a:spcPts val="0"/>
              </a:spcAft>
              <a:buSzPts val="1960"/>
              <a:buChar char="❑"/>
            </a:pPr>
            <a:r>
              <a:rPr lang="en-US"/>
              <a:t>R1. (meta)data are </a:t>
            </a:r>
            <a:r>
              <a:rPr b="1" lang="en-US"/>
              <a:t>richly described</a:t>
            </a:r>
            <a:r>
              <a:rPr lang="en-US"/>
              <a:t> with a plurality of accurate and </a:t>
            </a:r>
            <a:r>
              <a:rPr b="1" lang="en-US"/>
              <a:t>relevant</a:t>
            </a:r>
            <a:r>
              <a:rPr lang="en-US"/>
              <a:t> attributes</a:t>
            </a:r>
            <a:br>
              <a:rPr lang="en-US"/>
            </a:br>
            <a:endParaRPr/>
          </a:p>
          <a:p>
            <a:pPr indent="-353060" lvl="0" marL="457200" rtl="0" algn="l">
              <a:spcBef>
                <a:spcPts val="0"/>
              </a:spcBef>
              <a:spcAft>
                <a:spcPts val="0"/>
              </a:spcAft>
              <a:buSzPts val="1960"/>
              <a:buChar char="❑"/>
            </a:pPr>
            <a:r>
              <a:rPr lang="en-US"/>
              <a:t>R1.1. (meta)data are </a:t>
            </a:r>
            <a:r>
              <a:rPr b="1" lang="en-US"/>
              <a:t>released</a:t>
            </a:r>
            <a:r>
              <a:rPr lang="en-US"/>
              <a:t> with a clear and </a:t>
            </a:r>
            <a:r>
              <a:rPr b="1" lang="en-US"/>
              <a:t>accessible</a:t>
            </a:r>
            <a:r>
              <a:rPr lang="en-US"/>
              <a:t> data usage </a:t>
            </a:r>
            <a:r>
              <a:rPr b="1" lang="en-US"/>
              <a:t>license</a:t>
            </a:r>
            <a:br>
              <a:rPr b="1" lang="en-US"/>
            </a:br>
            <a:endParaRPr/>
          </a:p>
          <a:p>
            <a:pPr indent="-353060" lvl="0" marL="457200" rtl="0" algn="l">
              <a:spcBef>
                <a:spcPts val="0"/>
              </a:spcBef>
              <a:spcAft>
                <a:spcPts val="0"/>
              </a:spcAft>
              <a:buSzPts val="1960"/>
              <a:buChar char="❑"/>
            </a:pPr>
            <a:r>
              <a:rPr lang="en-US"/>
              <a:t>R1.2. (meta)data are associated with </a:t>
            </a:r>
            <a:r>
              <a:rPr b="1" lang="en-US"/>
              <a:t>data provenance</a:t>
            </a:r>
            <a:r>
              <a:rPr lang="en-US"/>
              <a:t> </a:t>
            </a:r>
            <a:br>
              <a:rPr lang="en-US"/>
            </a:br>
            <a:endParaRPr/>
          </a:p>
          <a:p>
            <a:pPr indent="-353060" lvl="0" marL="457200" rtl="0" algn="l">
              <a:spcBef>
                <a:spcPts val="0"/>
              </a:spcBef>
              <a:spcAft>
                <a:spcPts val="0"/>
              </a:spcAft>
              <a:buSzPts val="1960"/>
              <a:buChar char="❑"/>
            </a:pPr>
            <a:r>
              <a:rPr lang="en-US"/>
              <a:t>R1.3. (meta)data meet domain relevant </a:t>
            </a:r>
            <a:r>
              <a:rPr b="1" lang="en-US"/>
              <a:t>community standards</a:t>
            </a:r>
            <a:endParaRPr b="1"/>
          </a:p>
        </p:txBody>
      </p:sp>
      <p:sp>
        <p:nvSpPr>
          <p:cNvPr id="174" name="Google Shape;174;g97d92ad164_0_141"/>
          <p:cNvSpPr txBox="1"/>
          <p:nvPr>
            <p:ph idx="12" type="sldNum"/>
          </p:nvPr>
        </p:nvSpPr>
        <p:spPr>
          <a:xfrm>
            <a:off x="10374284" y="6356350"/>
            <a:ext cx="979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75" name="Google Shape;175;g97d92ad164_0_141"/>
          <p:cNvSpPr txBox="1"/>
          <p:nvPr>
            <p:ph idx="11" type="ftr"/>
          </p:nvPr>
        </p:nvSpPr>
        <p:spPr>
          <a:xfrm>
            <a:off x="838199" y="6356350"/>
            <a:ext cx="9536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en-US"/>
              <a:t>National Capacity Building NI4OS Training - HR - 16 September 2020</a:t>
            </a:r>
            <a:endParaRPr/>
          </a:p>
          <a:p>
            <a:pPr indent="0" lvl="0" marL="0" rtl="0" algn="ctr">
              <a:spcBef>
                <a:spcPts val="0"/>
              </a:spcBef>
              <a:spcAft>
                <a:spcPts val="0"/>
              </a:spcAft>
              <a:buNone/>
            </a:pPr>
            <a:r>
              <a:t/>
            </a:r>
            <a:endParaRPr/>
          </a:p>
        </p:txBody>
      </p:sp>
      <p:pic>
        <p:nvPicPr>
          <p:cNvPr id="176" name="Google Shape;176;g97d92ad164_0_141"/>
          <p:cNvPicPr preferRelativeResize="0"/>
          <p:nvPr/>
        </p:nvPicPr>
        <p:blipFill rotWithShape="1">
          <a:blip r:embed="rId3">
            <a:alphaModFix/>
          </a:blip>
          <a:srcRect b="0" l="0" r="0" t="0"/>
          <a:stretch/>
        </p:blipFill>
        <p:spPr>
          <a:xfrm>
            <a:off x="10933946" y="-8954"/>
            <a:ext cx="1258053" cy="93997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2019-09-25T09:37:53Z</dcterms:created>
  <dc:creator>Evangelia Athanasaki</dc:creator>
</cp:coreProperties>
</file>