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  <p:sldMasterId id="2147483690" r:id="rId4"/>
  </p:sldMasterIdLst>
  <p:notesMasterIdLst>
    <p:notesMasterId r:id="rId32"/>
  </p:notesMasterIdLst>
  <p:sldIdLst>
    <p:sldId id="257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5781-47F8-4B88-A9D7-61364C92A56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13DA3-BC9B-4DAA-9576-53F5EFF4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38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56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87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prstGeom prst="rect">
            <a:avLst/>
          </a:prstGeom>
        </p:spPr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679680" y="4714920"/>
            <a:ext cx="5437440" cy="44665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Prvi klaster pod nazivom Dgrid, s 8 jednoprocesorskih čvorova i klasterskom distribucijom Rocks, izgrađen je u Srcu u siječnju 2002 za potrebe projekta Ministarstva znanosti i tehnologije - DataGrid. </a:t>
            </a:r>
          </a:p>
          <a:p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Isti je klaster, pod imenom Isabella u svibnju 2002. godine stavljen na raspolaganje i akademskoj zajednici kako bi se hrvatskim stručnjacima omogućilo sudjelovanje u vrhunskim znanstvenim projektima te ih potaknulo na razvoj klastering tehnologija.</a:t>
            </a:r>
          </a:p>
        </p:txBody>
      </p:sp>
    </p:spTree>
    <p:extLst>
      <p:ext uri="{BB962C8B-B14F-4D97-AF65-F5344CB8AC3E}">
        <p14:creationId xmlns:p14="http://schemas.microsoft.com/office/powerpoint/2010/main" val="90494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6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96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srce.unizg.hr/otvoreni-pristup" TargetMode="External"/><Relationship Id="rId7" Type="http://schemas.openxmlformats.org/officeDocument/2006/relationships/hyperlink" Target="http://creativecommons.org/licenses/by-nc-nd/4.0/deed.hr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srce.unizg.hr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>
  <p:cSld name="1_Naslovni slaj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368" y="0"/>
            <a:ext cx="12321472" cy="6880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15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>
  <p:cSld name="Naslovni slaj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368" y="0"/>
            <a:ext cx="12321472" cy="6880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56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D2072A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45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047" y="5736001"/>
            <a:ext cx="12211996" cy="887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044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dnji slajd">
  <p:cSld name="Zadnji slaj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7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524000" y="2612997"/>
            <a:ext cx="9144000" cy="10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00" y="5736000"/>
            <a:ext cx="12267059" cy="89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676728" y="4029916"/>
            <a:ext cx="3600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sz="1200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4728" y="5339718"/>
            <a:ext cx="1224000" cy="48367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/>
        </p:nvSpPr>
        <p:spPr>
          <a:xfrm>
            <a:off x="3228092" y="4057360"/>
            <a:ext cx="3683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Ovo djelo je dano na korištenje pod licencom Creative Commons </a:t>
            </a:r>
            <a:r>
              <a:rPr lang="hr-HR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Imenovanje-Nekomercijalno-Bez prerada</a:t>
            </a:r>
            <a:r>
              <a:rPr lang="hr-H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4.0 međunarodna. 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974" y="4017167"/>
            <a:ext cx="1846633" cy="59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1140828" y="4832645"/>
            <a:ext cx="1605568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www.srce.unizg.hr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3057718" y="4832647"/>
            <a:ext cx="4042132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creativecommons.org/licenses/by-nc-nd/4.0/deed.hr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8062668" y="4788173"/>
            <a:ext cx="2828125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www.srce.unizg.hr/otvoreni-pristup</a:t>
            </a:r>
            <a:endParaRPr sz="1200" b="1">
              <a:solidFill>
                <a:srgbClr val="CC3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4" descr="http://mirrors.creativecommons.org/presskit/buttons/88x31/png/by-nc-nd.pn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61421" y="5391395"/>
            <a:ext cx="1234723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0998" y="6381429"/>
            <a:ext cx="1317667" cy="35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09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i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36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75"/>
              <a:buFont typeface="Arial"/>
              <a:buNone/>
              <a:defRPr sz="45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821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375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584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033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2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 b="1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 b="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 b="1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839789" y="250507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6172206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350"/>
              <a:buNone/>
              <a:defRPr sz="1800" b="1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None/>
              <a:defRPr sz="1500" b="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13"/>
              <a:buNone/>
              <a:defRPr sz="1351" b="1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1200" b="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 b="1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4"/>
          </p:nvPr>
        </p:nvSpPr>
        <p:spPr>
          <a:xfrm>
            <a:off x="6172206" y="250507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22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59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2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5183189" y="987433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 sz="2400"/>
            </a:lvl1pPr>
            <a:lvl2pPr marL="1219170" lvl="1" indent="-4381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75"/>
              <a:buChar char="•"/>
              <a:defRPr sz="2100"/>
            </a:lvl2pPr>
            <a:lvl3pPr marL="1828754" lvl="2" indent="-41909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/>
            </a:lvl3pPr>
            <a:lvl4pPr marL="2438339" lvl="3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Char char="•"/>
              <a:defRPr sz="1500"/>
            </a:lvl4pPr>
            <a:lvl5pPr marL="3047924" lvl="4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125"/>
              <a:buChar char="•"/>
              <a:defRPr sz="1500"/>
            </a:lvl5pPr>
            <a:lvl6pPr marL="3657509" lvl="5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6pPr>
            <a:lvl7pPr marL="4267093" lvl="6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7pPr>
            <a:lvl8pPr marL="4876678" lvl="7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8pPr>
            <a:lvl9pPr marL="5486263" lvl="8" indent="-40003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5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2"/>
          </p:nvPr>
        </p:nvSpPr>
        <p:spPr>
          <a:xfrm>
            <a:off x="839789" y="2057403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1200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88"/>
              <a:buNone/>
              <a:defRPr sz="105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900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846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pic" idx="2"/>
          </p:nvPr>
        </p:nvSpPr>
        <p:spPr>
          <a:xfrm>
            <a:off x="5183189" y="987433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57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39789" y="2057403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900"/>
              <a:buNone/>
              <a:defRPr sz="1200"/>
            </a:lvl1pPr>
            <a:lvl2pPr marL="1219170" lvl="1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88"/>
              <a:buNone/>
              <a:defRPr sz="1051"/>
            </a:lvl2pPr>
            <a:lvl3pPr marL="1828754" lvl="2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675"/>
              <a:buNone/>
              <a:defRPr sz="900"/>
            </a:lvl3pPr>
            <a:lvl4pPr marL="2438339" lvl="3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4pPr>
            <a:lvl5pPr marL="3047924" lvl="4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563"/>
              <a:buNone/>
              <a:defRPr sz="751"/>
            </a:lvl5pPr>
            <a:lvl6pPr marL="3657509" lvl="5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6pPr>
            <a:lvl7pPr marL="4267093" lvl="6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7pPr>
            <a:lvl8pPr marL="4876678" lvl="7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8pPr>
            <a:lvl9pPr marL="5486263" lvl="8" indent="-30479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751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803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1925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 rot="5400000">
            <a:off x="7133434" y="1956598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2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53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17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414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26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72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378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540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600" y="273600"/>
            <a:ext cx="10972320" cy="5308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789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44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723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044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600" y="3682560"/>
            <a:ext cx="109723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194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2320" y="160464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60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232320" y="3682560"/>
            <a:ext cx="53544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941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5867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952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9440" y="160464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60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952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8029440" y="3682560"/>
            <a:ext cx="3532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67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49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6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3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E8E4-AFC3-4E01-BF71-AA3FA11ACC74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8E79-370D-42D9-94E5-2F246B587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025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C3C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863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C3C00"/>
              </a:buClr>
              <a:buSzPts val="788"/>
              <a:buFont typeface="Arial"/>
              <a:buChar char="•"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101311" y="6354000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106370" y="6353787"/>
            <a:ext cx="790245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273803" y="6353787"/>
            <a:ext cx="10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486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25"/>
              <a:buFont typeface="Arial"/>
              <a:buNone/>
              <a:defRPr sz="2025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432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C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863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C00000"/>
              </a:buClr>
              <a:buSzPts val="788"/>
              <a:buFont typeface="Arial"/>
              <a:buChar char="•"/>
              <a:defRPr sz="7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9964442" y="6353787"/>
            <a:ext cx="12429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116359" y="6353787"/>
            <a:ext cx="7704975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1353803" y="6355245"/>
            <a:ext cx="8381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87200" y="5736000"/>
            <a:ext cx="12267059" cy="89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0998" y="6381429"/>
            <a:ext cx="1317667" cy="35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6781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22;p3"/>
          <p:cNvPicPr/>
          <p:nvPr/>
        </p:nvPicPr>
        <p:blipFill>
          <a:blip r:embed="rId14"/>
          <a:stretch/>
        </p:blipFill>
        <p:spPr>
          <a:xfrm>
            <a:off x="-216960" y="5736000"/>
            <a:ext cx="12211200" cy="8865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4000" y="497280"/>
            <a:ext cx="9143040" cy="18345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2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67" b="0" strike="noStrike" spc="-1">
                <a:latin typeface="Arial"/>
              </a:rPr>
              <a:t>Click to edit the outline text format</a:t>
            </a:r>
          </a:p>
          <a:p>
            <a:pPr marL="1151971" lvl="1" indent="-431989">
              <a:spcBef>
                <a:spcPts val="151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733" b="0" strike="noStrike" spc="-1">
                <a:latin typeface="Arial"/>
              </a:rPr>
              <a:t>Second Outline Level</a:t>
            </a:r>
          </a:p>
          <a:p>
            <a:pPr marL="1727957" lvl="2" indent="-383990">
              <a:spcBef>
                <a:spcPts val="11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Third Outline Level</a:t>
            </a:r>
          </a:p>
          <a:p>
            <a:pPr marL="2303942" lvl="3" indent="-287993">
              <a:spcBef>
                <a:spcPts val="75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67" b="0" strike="noStrike" spc="-1">
                <a:latin typeface="Arial"/>
              </a:rPr>
              <a:t>Fourth Outline Level</a:t>
            </a:r>
          </a:p>
          <a:p>
            <a:pPr marL="2879928" lvl="4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latin typeface="Arial"/>
              </a:rPr>
              <a:t>Fifth Outline Level</a:t>
            </a:r>
          </a:p>
          <a:p>
            <a:pPr marL="3455914" lvl="5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latin typeface="Arial"/>
              </a:rPr>
              <a:t>Sixth Outline Level</a:t>
            </a:r>
          </a:p>
          <a:p>
            <a:pPr marL="4031899" lvl="6" indent="-287993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67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059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6" indent="-431989" algn="l" defTabSz="1219170" rtl="0" eaLnBrk="1" latinLnBrk="0" hangingPunct="1">
        <a:lnSpc>
          <a:spcPct val="90000"/>
        </a:lnSpc>
        <a:spcBef>
          <a:spcPts val="1889"/>
        </a:spcBef>
        <a:buClr>
          <a:srgbClr val="000000"/>
        </a:buClr>
        <a:buSzPct val="45000"/>
        <a:buFont typeface="Wingdings" charset="2"/>
        <a:buChar char="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i4os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eran.srce.hr/ganglia/" TargetMode="Externa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pozitorij.ijf.hr/" TargetMode="External"/><Relationship Id="rId3" Type="http://schemas.openxmlformats.org/officeDocument/2006/relationships/hyperlink" Target="https://repozitorij.efos.hr/" TargetMode="External"/><Relationship Id="rId7" Type="http://schemas.openxmlformats.org/officeDocument/2006/relationships/hyperlink" Target="https://repozitorij.unizd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repozitorij.meteo.hr/" TargetMode="External"/><Relationship Id="rId5" Type="http://schemas.openxmlformats.org/officeDocument/2006/relationships/hyperlink" Target="https://repozitorij.sumfak.unizg.hr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repozitorij.pmf.unizg.hr/" TargetMode="Externa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287261" y="4073735"/>
            <a:ext cx="9902476" cy="142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 fontScale="97500"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NI4OS-Europe edukacija za istraživačku zajednicu:</a:t>
            </a:r>
            <a:endParaRPr sz="2400" dirty="0"/>
          </a:p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E-Infrastruktura u životnom ciklusu podataka</a:t>
            </a:r>
            <a:r>
              <a:rPr lang="en-GB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>
                <a:solidFill>
                  <a:schemeClr val="lt1"/>
                </a:solidFill>
                <a:sym typeface="Arial"/>
              </a:rPr>
              <a:t>(</a:t>
            </a:r>
            <a:r>
              <a:rPr lang="en-GB" sz="3200" dirty="0">
                <a:solidFill>
                  <a:schemeClr val="lt1"/>
                </a:solidFill>
              </a:rPr>
              <a:t>National</a:t>
            </a:r>
            <a:r>
              <a:rPr lang="hr-HR" sz="3200" dirty="0">
                <a:solidFill>
                  <a:schemeClr val="lt1"/>
                </a:solidFill>
              </a:rPr>
              <a:t> </a:t>
            </a:r>
            <a:r>
              <a:rPr lang="en-GB" sz="3200" dirty="0">
                <a:solidFill>
                  <a:schemeClr val="lt1"/>
                </a:solidFill>
              </a:rPr>
              <a:t>End-User NI4OS Training)</a:t>
            </a:r>
            <a:endParaRPr sz="32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87261" y="5494658"/>
            <a:ext cx="8667552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hr-HR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28.travnja 2021. Srce DEI 2021</a:t>
            </a:r>
            <a:endParaRPr sz="2400" dirty="0"/>
          </a:p>
          <a:p>
            <a:r>
              <a:rPr lang="hr-HR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Predavači: </a:t>
            </a:r>
            <a:r>
              <a:rPr lang="hr-HR" dirty="0">
                <a:solidFill>
                  <a:schemeClr val="lt1"/>
                </a:solidFill>
              </a:rPr>
              <a:t>Katarina Zailac, Sveučilište u Zagrebu, Sveučilišni računski centar (Srce), </a:t>
            </a:r>
            <a:r>
              <a:rPr lang="hr-HR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Martin Belavić, Sveučilište u Zagrebu, Sveučilišni računski centar (Srce), Kristina Posavec, Sveučilište u Zagrebu, Sveučilišni računski centar (Srce)</a:t>
            </a: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779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Paralelno računarstvo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230394" indent="-229434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Dijeljenje problema u manje zadatke koji se mogu izvoditi paralelno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230394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Prednosti: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veća brzina izvođenja aplikacija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bolje iskorištenje dostupnih resursa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230394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Mane: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složenost razvoja aplikacija 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07" name="Google Shape;294;p27"/>
          <p:cNvPicPr/>
          <p:nvPr/>
        </p:nvPicPr>
        <p:blipFill>
          <a:blip r:embed="rId2"/>
          <a:stretch/>
        </p:blipFill>
        <p:spPr>
          <a:xfrm>
            <a:off x="8063520" y="1825440"/>
            <a:ext cx="3425280" cy="1417440"/>
          </a:xfrm>
          <a:prstGeom prst="rect">
            <a:avLst/>
          </a:prstGeom>
          <a:ln>
            <a:noFill/>
          </a:ln>
        </p:spPr>
      </p:pic>
      <p:pic>
        <p:nvPicPr>
          <p:cNvPr id="308" name="Google Shape;295;p27"/>
          <p:cNvPicPr/>
          <p:nvPr/>
        </p:nvPicPr>
        <p:blipFill>
          <a:blip r:embed="rId3"/>
          <a:stretch/>
        </p:blipFill>
        <p:spPr>
          <a:xfrm>
            <a:off x="8063520" y="3518880"/>
            <a:ext cx="3417120" cy="1860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5983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Računalni klasteri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„... skup umreženih samostalnih računala koji djeluju kao jedinstveni računalni resurs” – </a:t>
            </a:r>
            <a:r>
              <a:rPr lang="en-US" i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R. Buyya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Ekonomična alternativa za superračunala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sastoji se od standardnih komponenata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„superračunalo za siromašne”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11" name="Google Shape;302;p28"/>
          <p:cNvPicPr/>
          <p:nvPr/>
        </p:nvPicPr>
        <p:blipFill>
          <a:blip r:embed="rId3"/>
          <a:stretch/>
        </p:blipFill>
        <p:spPr>
          <a:xfrm>
            <a:off x="8672160" y="2213280"/>
            <a:ext cx="2680800" cy="3574560"/>
          </a:xfrm>
          <a:prstGeom prst="rect">
            <a:avLst/>
          </a:prstGeom>
          <a:ln>
            <a:noFill/>
          </a:ln>
        </p:spPr>
      </p:pic>
      <p:pic>
        <p:nvPicPr>
          <p:cNvPr id="312" name="Google Shape;303;p28"/>
          <p:cNvPicPr/>
          <p:nvPr/>
        </p:nvPicPr>
        <p:blipFill>
          <a:blip r:embed="rId4"/>
          <a:stretch/>
        </p:blipFill>
        <p:spPr>
          <a:xfrm>
            <a:off x="3170400" y="3071040"/>
            <a:ext cx="5026080" cy="1860000"/>
          </a:xfrm>
          <a:prstGeom prst="rect">
            <a:avLst/>
          </a:prstGeom>
          <a:ln>
            <a:noFill/>
          </a:ln>
        </p:spPr>
      </p:pic>
      <p:pic>
        <p:nvPicPr>
          <p:cNvPr id="313" name="Google Shape;304;p28"/>
          <p:cNvPicPr/>
          <p:nvPr/>
        </p:nvPicPr>
        <p:blipFill>
          <a:blip r:embed="rId5"/>
          <a:stretch/>
        </p:blipFill>
        <p:spPr>
          <a:xfrm>
            <a:off x="3969600" y="4980960"/>
            <a:ext cx="3427200" cy="1268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3583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Isabella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135 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računalnih čvorova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3100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procesorskih jezgri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12 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grafičkih procesora NVIDIA V100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16 TB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radne memorije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765 TB 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podatkovnog prostora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Infiniband FDR (</a:t>
            </a:r>
            <a:r>
              <a:rPr lang="en-US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56 Gb/s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) i QDR (</a:t>
            </a:r>
            <a:r>
              <a:rPr lang="en-US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40 Gb/s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)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ScaleMP vSMP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aplikacije vide jedan poslužitelj sa </a:t>
            </a:r>
            <a:r>
              <a:rPr lang="en-US" sz="1507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160</a:t>
            </a: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jezgri i </a:t>
            </a:r>
            <a:r>
              <a:rPr lang="en-US" sz="1507" b="1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2 TB </a:t>
            </a: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radne memorije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16" name="Google Shape;311;p29"/>
          <p:cNvPicPr/>
          <p:nvPr/>
        </p:nvPicPr>
        <p:blipFill>
          <a:blip r:embed="rId2"/>
          <a:stretch/>
        </p:blipFill>
        <p:spPr>
          <a:xfrm>
            <a:off x="8792640" y="587040"/>
            <a:ext cx="1388160" cy="1366080"/>
          </a:xfrm>
          <a:prstGeom prst="rect">
            <a:avLst/>
          </a:prstGeom>
          <a:ln>
            <a:noFill/>
          </a:ln>
        </p:spPr>
      </p:pic>
      <p:pic>
        <p:nvPicPr>
          <p:cNvPr id="317" name="Google Shape;312;p29"/>
          <p:cNvPicPr/>
          <p:nvPr/>
        </p:nvPicPr>
        <p:blipFill>
          <a:blip r:embed="rId3"/>
          <a:stretch/>
        </p:blipFill>
        <p:spPr>
          <a:xfrm>
            <a:off x="7824960" y="2428320"/>
            <a:ext cx="3110880" cy="3131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987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Korisničke aplikacije i knjižnice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838080" y="1834080"/>
            <a:ext cx="340656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 fontScale="92500" lnSpcReduction="10000"/>
          </a:bodyPr>
          <a:lstStyle/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Abinit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ABySS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Amber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Bagel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Beast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Bioconductor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Bionano Solve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CD-HIT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CDO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Clustal W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Conda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Dalton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DFTB+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eT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FastQC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fineSTRUCTURE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GAP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Gaussian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Gromacs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Horovod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IGV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Interproscan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64798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4246080" y="1834080"/>
            <a:ext cx="315360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 fontScale="92500" lnSpcReduction="10000"/>
          </a:bodyPr>
          <a:lstStyle/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kgec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Microsoft .NET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MITObim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MitoZ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Mothur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MrBayes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NAMD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NCBI BLAST+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NOVOPlasty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OBITools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OpenFOAM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ORCA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OrthoFinder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Plumed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PyTorch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Q6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QIIME2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Quantum Espresso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Quantum Espresso GPU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Siesta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SPAdes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SzPct val="99000"/>
              <a:buFont typeface="Arial"/>
              <a:buChar char="•"/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spatpg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64798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7400640" y="1834080"/>
            <a:ext cx="315456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SPECFEM3D Cartesian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Stacs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TensorFlow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USEARCH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VCFtools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Velvet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VMD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VSEARCH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WRF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XCrySDen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535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XTB1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824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Sustav za upravljanje poslovima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4" name="Google Shape;327;p31"/>
          <p:cNvPicPr/>
          <p:nvPr/>
        </p:nvPicPr>
        <p:blipFill>
          <a:blip r:embed="rId2"/>
          <a:stretch/>
        </p:blipFill>
        <p:spPr>
          <a:xfrm>
            <a:off x="3431040" y="2153760"/>
            <a:ext cx="5328960" cy="3694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5315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Vrste poslova</a:t>
            </a:r>
            <a:r>
              <a:rPr sz="1867" kern="0">
                <a:solidFill>
                  <a:srgbClr val="000000"/>
                </a:solidFill>
                <a:latin typeface="Arial"/>
                <a:sym typeface="Arial"/>
              </a:rPr>
              <a:t/>
            </a:r>
            <a:br>
              <a:rPr sz="1867" kern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en-US" sz="1867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Serijski poslovi</a:t>
            </a:r>
            <a:endParaRPr lang="en-US" sz="186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Najjednostavniji poslovi – zahtijevaju samo jedan procesor za izvođenje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Procesi se izvode jedan za drugim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Opisivanje serijskih poslova je jednostavnije, ne zahtijeva posebne parametre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975360" y="3049440"/>
            <a:ext cx="7525920" cy="1825440"/>
          </a:xfrm>
          <a:prstGeom prst="rect">
            <a:avLst/>
          </a:prstGeom>
          <a:solidFill>
            <a:srgbClr val="9CC2E5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#!/bin/bash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-N qe.1cpu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-cwd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-q a16.q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module load quantum-espresso/6.3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$QE_DIR/bin/pw.x -i h2o.in &gt;&amp; 1cpu.h2o.out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346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Vrste poslova</a:t>
            </a:r>
            <a:r>
              <a:rPr sz="1867" kern="0">
                <a:solidFill>
                  <a:srgbClr val="000000"/>
                </a:solidFill>
                <a:latin typeface="Arial"/>
                <a:sym typeface="Arial"/>
              </a:rPr>
              <a:t/>
            </a:r>
            <a:br>
              <a:rPr sz="1867" kern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en-US" sz="1867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Paralelni poslovi</a:t>
            </a:r>
            <a:endParaRPr lang="en-US" sz="186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Zahtijevaju dva ili više procesora za izvođenje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Relevantne varijable okoline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838080" y="2693280"/>
            <a:ext cx="7525920" cy="1095360"/>
          </a:xfrm>
          <a:prstGeom prst="rect">
            <a:avLst/>
          </a:prstGeom>
          <a:solidFill>
            <a:srgbClr val="9CC2E5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$TMPDIR/machines – datoteka koja sadrži popis dodijeljenih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čvorova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$NSLOTS – broj procesora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$NHOSTS – broj čvorova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5894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Vrste poslova</a:t>
            </a:r>
            <a:r>
              <a:rPr sz="1867" kern="0">
                <a:solidFill>
                  <a:srgbClr val="000000"/>
                </a:solidFill>
                <a:latin typeface="Arial"/>
                <a:sym typeface="Arial"/>
              </a:rPr>
              <a:t/>
            </a:r>
            <a:br>
              <a:rPr sz="1867" kern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en-US" sz="1867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Paralelni poslovi</a:t>
            </a:r>
            <a:endParaRPr lang="en-US" sz="186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endParaRPr lang="en-US" sz="24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24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3" name="CustomShape 3"/>
          <p:cNvSpPr/>
          <p:nvPr/>
        </p:nvSpPr>
        <p:spPr>
          <a:xfrm>
            <a:off x="243840" y="1584960"/>
            <a:ext cx="11581920" cy="1947840"/>
          </a:xfrm>
          <a:prstGeom prst="rect">
            <a:avLst/>
          </a:prstGeom>
          <a:solidFill>
            <a:srgbClr val="9CC2E5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defTabSz="1219170">
              <a:buClr>
                <a:srgbClr val="000000"/>
              </a:buClr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#!/bin/bash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-cwd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-N qe.6cpu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-pe a16-mpi 6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module load quantum-espresso/6.3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46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mpirun_rsh -np $NSLOTS -hostfile $TMPDIR/machines MV2_ENABLE_AFFINITY=0 $QE_DIR/bin/pw.x -i h2o.in &gt;&amp; 6cpu.h2o.out</a:t>
            </a: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6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445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Vrste poslova</a:t>
            </a:r>
            <a:r>
              <a:rPr sz="1867" kern="0">
                <a:solidFill>
                  <a:srgbClr val="000000"/>
                </a:solidFill>
                <a:latin typeface="Arial"/>
                <a:sym typeface="Arial"/>
              </a:rPr>
              <a:t/>
            </a:r>
            <a:br>
              <a:rPr sz="1867" kern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en-US" sz="1867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Paralelni poslovi</a:t>
            </a:r>
            <a:endParaRPr lang="en-US" sz="186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Dostupne paralelne okoline na Isabelli: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https://wiki.srce.hr/display/RKI/Redovi+poslova+i+paralelne+okoline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*mpi – općeniti paralelni poslovi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*mpisingle – sve jezgre se dodjeljuju na jednom radnom čvoru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*mpifull – dodjeljuju se sve jezgre na radnom čvoru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857259" lvl="2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36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a16-mpifull – po 16 jezgri</a:t>
            </a:r>
            <a:endParaRPr lang="en-US" sz="136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857259" lvl="2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36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p20-mpifull – po 20 jezgri</a:t>
            </a:r>
            <a:endParaRPr lang="en-US" sz="136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857259" lvl="2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36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p28-mpifull – po 28 jezgri</a:t>
            </a:r>
            <a:endParaRPr lang="en-US" sz="136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gpu, gpusingle, gpufull – poslovi koriste grafičke procesore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vsmp – jezgre se dodjeljuju na ScaleMP vSMP čvoru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test – pristup testnom čvoru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7890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Grafički procesori opće namjene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Prvotna namjena grafičkih procesora bila je isključivo za računalnu grafiku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Zbog velikog broja jezgri koje grafički procesori posjeduju (&gt; 5000), počelo ih se koristiti i za obradu podataka koja se klasično odrađivala korištenjem CPU-ova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Grafički procesori opće namjene su vrsta paralelne obrade podataka koja analizira podatke kao da su u obliku slike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69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Projekt NI4OS-Europe</a:t>
            </a: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877735" y="159835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  <a:buSzPts val="1300"/>
              <a:buNone/>
            </a:pPr>
            <a:r>
              <a:rPr lang="hr-HR" b="1" dirty="0">
                <a:solidFill>
                  <a:srgbClr val="C00000"/>
                </a:solidFill>
              </a:rPr>
              <a:t>Cilj projekta</a:t>
            </a:r>
            <a:endParaRPr b="1" dirty="0"/>
          </a:p>
          <a:p>
            <a:pPr marL="230394" indent="-230394">
              <a:spcBef>
                <a:spcPts val="1000"/>
              </a:spcBef>
              <a:buSzPts val="1300"/>
            </a:pPr>
            <a:r>
              <a:rPr lang="hr-HR" dirty="0"/>
              <a:t>podržati razvoj i </a:t>
            </a:r>
            <a:r>
              <a:rPr lang="hr-HR" dirty="0" err="1"/>
              <a:t>uključivost</a:t>
            </a:r>
            <a:r>
              <a:rPr lang="hr-HR" dirty="0"/>
              <a:t> nacionalnih inicijativa za oblak </a:t>
            </a:r>
            <a:r>
              <a:rPr lang="hr-HR" dirty="0" smtClean="0"/>
              <a:t>za otvorenu znanost </a:t>
            </a:r>
            <a:r>
              <a:rPr lang="hr-HR" dirty="0"/>
              <a:t>u 15 zemalja članica i pridruženih članica u upravljačko tijelo Europskog oblaka za otvorenu znanost (EOSC)</a:t>
            </a:r>
            <a:endParaRPr dirty="0"/>
          </a:p>
          <a:p>
            <a:pPr marL="230394" indent="-230394">
              <a:spcBef>
                <a:spcPts val="1000"/>
              </a:spcBef>
              <a:buSzPts val="1300"/>
            </a:pPr>
            <a:r>
              <a:rPr lang="hr-HR" dirty="0" smtClean="0"/>
              <a:t>promocija </a:t>
            </a:r>
            <a:r>
              <a:rPr lang="hr-HR" dirty="0"/>
              <a:t>EOSC i FAIR (</a:t>
            </a:r>
            <a:r>
              <a:rPr lang="hr-HR" dirty="0" err="1"/>
              <a:t>Findable</a:t>
            </a:r>
            <a:r>
              <a:rPr lang="hr-HR" dirty="0"/>
              <a:t>, </a:t>
            </a:r>
            <a:r>
              <a:rPr lang="hr-HR" dirty="0" err="1"/>
              <a:t>Accessible</a:t>
            </a:r>
            <a:r>
              <a:rPr lang="hr-HR" dirty="0"/>
              <a:t>, </a:t>
            </a:r>
            <a:r>
              <a:rPr lang="hr-HR" dirty="0" err="1"/>
              <a:t>Interoperable</a:t>
            </a:r>
            <a:r>
              <a:rPr lang="hr-HR" dirty="0"/>
              <a:t>, </a:t>
            </a:r>
            <a:r>
              <a:rPr lang="hr-HR" dirty="0" err="1"/>
              <a:t>Reusable</a:t>
            </a:r>
            <a:r>
              <a:rPr lang="hr-HR" dirty="0"/>
              <a:t>) </a:t>
            </a:r>
            <a:r>
              <a:rPr lang="hr-HR" dirty="0" smtClean="0"/>
              <a:t>načela unutar </a:t>
            </a:r>
            <a:r>
              <a:rPr lang="hr-HR" dirty="0"/>
              <a:t>zajednice</a:t>
            </a:r>
            <a:endParaRPr dirty="0"/>
          </a:p>
          <a:p>
            <a:pPr marL="230394" indent="-230394">
              <a:spcBef>
                <a:spcPts val="1000"/>
              </a:spcBef>
              <a:buSzPts val="1300"/>
            </a:pPr>
            <a:r>
              <a:rPr lang="hr-HR" dirty="0"/>
              <a:t>pružiti tehničku podršku za uključivanje pružatelja usluga u EOSC:</a:t>
            </a:r>
            <a:endParaRPr dirty="0"/>
          </a:p>
          <a:p>
            <a:pPr marL="573276" lvl="1" indent="-230393">
              <a:spcBef>
                <a:spcPts val="1000"/>
              </a:spcBef>
              <a:buSzPts val="1100"/>
            </a:pPr>
            <a:r>
              <a:rPr lang="hr-HR" dirty="0"/>
              <a:t>generički servisi</a:t>
            </a:r>
            <a:endParaRPr dirty="0"/>
          </a:p>
          <a:p>
            <a:pPr marL="573276" lvl="1" indent="-230393">
              <a:spcBef>
                <a:spcPts val="1000"/>
              </a:spcBef>
              <a:buSzPts val="1100"/>
            </a:pPr>
            <a:r>
              <a:rPr lang="hr-HR" dirty="0"/>
              <a:t>tematski servisi</a:t>
            </a:r>
            <a:endParaRPr dirty="0"/>
          </a:p>
          <a:p>
            <a:pPr marL="573276" lvl="1" indent="-230393">
              <a:spcBef>
                <a:spcPts val="1000"/>
              </a:spcBef>
              <a:buSzPts val="1100"/>
            </a:pPr>
            <a:r>
              <a:rPr lang="hr-HR" dirty="0"/>
              <a:t>repozitoriji</a:t>
            </a:r>
            <a:endParaRPr dirty="0"/>
          </a:p>
          <a:p>
            <a:pPr marL="573276" lvl="1" indent="-230393">
              <a:spcBef>
                <a:spcPts val="1000"/>
              </a:spcBef>
              <a:buSzPts val="1100"/>
            </a:pPr>
            <a:r>
              <a:rPr lang="hr-HR" dirty="0"/>
              <a:t>s</a:t>
            </a:r>
            <a:r>
              <a:rPr lang="hr-HR" dirty="0" smtClean="0"/>
              <a:t>kupovi podataka</a:t>
            </a:r>
          </a:p>
          <a:p>
            <a:pPr marL="0" indent="-266701">
              <a:spcBef>
                <a:spcPts val="1000"/>
              </a:spcBef>
              <a:buSzPts val="1100"/>
            </a:pPr>
            <a:r>
              <a:rPr lang="hr-HR" dirty="0" smtClean="0"/>
              <a:t>Više o projektu </a:t>
            </a:r>
            <a:r>
              <a:rPr lang="hr-HR" dirty="0" smtClean="0">
                <a:hlinkClick r:id="rId3"/>
              </a:rPr>
              <a:t>NI4OS-Europe</a:t>
            </a:r>
            <a:endParaRPr dirty="0"/>
          </a:p>
        </p:txBody>
      </p:sp>
      <p:pic>
        <p:nvPicPr>
          <p:cNvPr id="134" name="Google Shape;134;p19" descr="https://lh6.googleusercontent.com/_xO3inYs2JHAWqV_x2LCU9jfTYY-T0fPDI6pdWq5eZZRLbsVOOLnC4hjPkn3d70-0XfHpwGA5S342XpqU_rs1VnoMb-7vUn6amJgmqrkPbrttxT6oPPS0HlcOG6BEWY8G6Awi3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2533" y="3608121"/>
            <a:ext cx="4710315" cy="247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https://lh3.googleusercontent.com/4dgJ-Q9kCBudXGWduneVtlSTgE6sZqxP6fsMPmXdiZLFA31DX9dzuLNWkIUavMUC6aeAPx3Slrug4nutFfFUxLbFD9VWw1dsKiGJtItHCgFqrD19grz5M34yJZeVdC9a33tUXQ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7211" y="365125"/>
            <a:ext cx="1616575" cy="118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63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Poslužitelji s grafičkim procesorima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Tri poslužitelja Dell PowerEdge EMC C4140: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2 procesora Intel Xeon Silver 4114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4 grafička procesora NVIDIA Tesla V100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384 GB RAM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3,2 TB NVMe SSD diskovnog prostora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40" name="Google Shape;359;p36"/>
          <p:cNvPicPr/>
          <p:nvPr/>
        </p:nvPicPr>
        <p:blipFill>
          <a:blip r:embed="rId2"/>
          <a:stretch/>
        </p:blipFill>
        <p:spPr>
          <a:xfrm>
            <a:off x="7243200" y="1794720"/>
            <a:ext cx="2973120" cy="3267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4165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Podnošenje poslova</a:t>
            </a:r>
            <a:r>
              <a:rPr sz="1867" kern="0">
                <a:solidFill>
                  <a:srgbClr val="000000"/>
                </a:solidFill>
                <a:latin typeface="Arial"/>
                <a:sym typeface="Arial"/>
              </a:rPr>
              <a:t/>
            </a:r>
            <a:br>
              <a:rPr sz="1867" kern="0">
                <a:solidFill>
                  <a:srgbClr val="000000"/>
                </a:solidFill>
                <a:latin typeface="Arial"/>
                <a:sym typeface="Arial"/>
              </a:rPr>
            </a:br>
            <a:r>
              <a:rPr lang="en-US" sz="1867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Paralelne okoline</a:t>
            </a:r>
            <a:endParaRPr lang="en-US" sz="186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gpu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– općeniti poslovi koji zahtijevaju grafičke procesore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gpusingle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– svi grafički procesori se dodaju na jednom radnom čvoru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gpufull</a:t>
            </a: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– grafički procesori se dodaju 4 po radnom čvoru (broj traženih grafičkih procesora mora biti višekratnik broja 4)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1129920" y="3294720"/>
            <a:ext cx="7525920" cy="851040"/>
          </a:xfrm>
          <a:prstGeom prst="rect">
            <a:avLst/>
          </a:prstGeom>
          <a:solidFill>
            <a:srgbClr val="9CC2E5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-pe gpu 1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cuda-wrapper.sh aplikacija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2507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Sustav ScaleMP vSMP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838080" y="1825440"/>
            <a:ext cx="726384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Sustav ScaleMP vSMP omogućava spajanje više poslužitelja u jedno virtualno računalo (engl. Single System Image, SSI)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Omogućuje izvođenje: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paralelnih aplikacija koje zahtijevaju pristup dijeljenoj memoriji (višedretvene aplikacije, OpenMP)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aplikacija koje zahtijevaju pristup velikoj količini radne memorije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46" name="Google Shape;372;p38"/>
          <p:cNvPicPr/>
          <p:nvPr/>
        </p:nvPicPr>
        <p:blipFill>
          <a:blip r:embed="rId2"/>
          <a:stretch/>
        </p:blipFill>
        <p:spPr>
          <a:xfrm>
            <a:off x="8257440" y="929280"/>
            <a:ext cx="3095520" cy="4759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0838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ScaleMP u Srcu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8 HP Proliant SL230s Gen8 čvorova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20 jezgri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256 GB RAM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500 GB diskovnog prostora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Ukupno: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160 jezgri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1.8 TB RAM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3.6 TB diskovnog prostora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Red vsmp.q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49" name="Google Shape;379;p39"/>
          <p:cNvPicPr/>
          <p:nvPr/>
        </p:nvPicPr>
        <p:blipFill>
          <a:blip r:embed="rId2"/>
          <a:stretch/>
        </p:blipFill>
        <p:spPr>
          <a:xfrm>
            <a:off x="6211680" y="1825440"/>
            <a:ext cx="4106880" cy="2672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686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Sustav ScaleMP vSMP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975360" y="1586880"/>
            <a:ext cx="7525920" cy="3528000"/>
          </a:xfrm>
          <a:prstGeom prst="rect">
            <a:avLst/>
          </a:prstGeom>
          <a:solidFill>
            <a:srgbClr val="9CC2E5"/>
          </a:solidFill>
          <a:ln w="9360">
            <a:solidFill>
              <a:schemeClr val="dk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-N gaussian-test.vsmp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-q vsmp.q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-pe vsmp 10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#$ -cwd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 Setting stacksize to unlimited.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ulimit -s unlimited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 Use RAM as scratch.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export TMPDIR="/ramfs/$TMPDIR"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 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# Run the program.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export CORES=$(numabind --offset $NSLOTS)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likwid-pin -q -C $CORES dog09 test.com</a:t>
            </a:r>
            <a:endParaRPr lang="en-US" sz="16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6632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Ganglia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171356" indent="-170396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Sustav za nadzor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prikuplja informacije o čvorovima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razmjenjuje informacije između frontenda i čvorova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arhivira podatke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Web sučelje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prikaz grafova pojedinih parametara (CPU, memorija, mreža, disk)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14547" lvl="1" indent="-170396" defTabSz="1219170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povijest: sat, dan, mjesec, godina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170396" defTabSz="1219170">
              <a:lnSpc>
                <a:spcPct val="90000"/>
              </a:lnSpc>
              <a:spcBef>
                <a:spcPts val="752"/>
              </a:spcBef>
              <a:buClr>
                <a:srgbClr val="C00000"/>
              </a:buClr>
              <a:buFont typeface="Arial"/>
              <a:buChar char="•"/>
            </a:pPr>
            <a:r>
              <a:rPr lang="en-US" u="sng" kern="0" spc="-1">
                <a:solidFill>
                  <a:srgbClr val="C00000"/>
                </a:solidFill>
                <a:latin typeface="Arial"/>
                <a:ea typeface="Arial"/>
                <a:sym typeface="Arial"/>
                <a:hlinkClick r:id="rId2"/>
              </a:rPr>
              <a:t>http://teran.srce.hr/ganglia/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171356" indent="-56159" defTabSz="1219170">
              <a:lnSpc>
                <a:spcPct val="90000"/>
              </a:lnSpc>
              <a:spcBef>
                <a:spcPts val="752"/>
              </a:spcBef>
              <a:buClr>
                <a:srgbClr val="000000"/>
              </a:buClr>
            </a:pP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3265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Ganglia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6" name="Google Shape;392;p41"/>
          <p:cNvPicPr/>
          <p:nvPr/>
        </p:nvPicPr>
        <p:blipFill>
          <a:blip r:embed="rId2"/>
          <a:stretch/>
        </p:blipFill>
        <p:spPr>
          <a:xfrm>
            <a:off x="2001600" y="1452000"/>
            <a:ext cx="8187840" cy="4723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5641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2"/>
          <p:cNvSpPr txBox="1">
            <a:spLocks noGrp="1"/>
          </p:cNvSpPr>
          <p:nvPr>
            <p:ph type="ctrTitle"/>
          </p:nvPr>
        </p:nvSpPr>
        <p:spPr>
          <a:xfrm>
            <a:off x="1524000" y="497220"/>
            <a:ext cx="9144000" cy="183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b" anchorCtr="0">
            <a:normAutofit/>
          </a:bodyPr>
          <a:lstStyle/>
          <a:p>
            <a:pPr>
              <a:buSzPts val="2000"/>
            </a:pPr>
            <a:r>
              <a:rPr lang="hr-HR"/>
              <a:t>Hvala na pažnji!</a:t>
            </a:r>
            <a:endParaRPr/>
          </a:p>
        </p:txBody>
      </p:sp>
      <p:sp>
        <p:nvSpPr>
          <p:cNvPr id="921" name="Google Shape;921;p82"/>
          <p:cNvSpPr txBox="1">
            <a:spLocks noGrp="1"/>
          </p:cNvSpPr>
          <p:nvPr>
            <p:ph type="subTitle" idx="1"/>
          </p:nvPr>
        </p:nvSpPr>
        <p:spPr>
          <a:xfrm>
            <a:off x="1524000" y="2612997"/>
            <a:ext cx="9144000" cy="101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0" indent="0">
              <a:spcBef>
                <a:spcPts val="0"/>
              </a:spcBef>
              <a:buSzPts val="1300"/>
            </a:pPr>
            <a:r>
              <a:rPr lang="hr-HR" sz="2133" dirty="0"/>
              <a:t>isabella@srce.hr</a:t>
            </a:r>
            <a:endParaRPr sz="2133" dirty="0"/>
          </a:p>
          <a:p>
            <a:pPr marL="0" indent="0">
              <a:spcBef>
                <a:spcPts val="1000"/>
              </a:spcBef>
              <a:buSzPts val="1300"/>
            </a:pPr>
            <a:r>
              <a:rPr lang="hr-HR" sz="2133" dirty="0"/>
              <a:t>dabar@srce.hr </a:t>
            </a:r>
            <a:endParaRPr sz="2133" dirty="0"/>
          </a:p>
          <a:p>
            <a:pPr marL="0" indent="0">
              <a:spcBef>
                <a:spcPts val="100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560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buSzPts val="2000"/>
            </a:pPr>
            <a:r>
              <a:rPr lang="hr-HR"/>
              <a:t>Projekt NI4OS-Europe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230394" indent="-230394">
              <a:spcBef>
                <a:spcPts val="0"/>
              </a:spcBef>
              <a:buSzPts val="1300"/>
            </a:pPr>
            <a:r>
              <a:rPr lang="hr-HR" dirty="0"/>
              <a:t>Srce će tijekom projekta NI4OS-Europe uključiti sljedeće servise i repozitorije u EOSC:</a:t>
            </a:r>
            <a:endParaRPr dirty="0"/>
          </a:p>
          <a:p>
            <a:pPr marL="573276" lvl="1" indent="-230393">
              <a:spcBef>
                <a:spcPts val="1000"/>
              </a:spcBef>
              <a:buSzPts val="1100"/>
            </a:pPr>
            <a:r>
              <a:rPr lang="hr-HR" dirty="0"/>
              <a:t>g</a:t>
            </a:r>
            <a:r>
              <a:rPr lang="hr-HR" dirty="0" smtClean="0"/>
              <a:t>enerički </a:t>
            </a:r>
            <a:r>
              <a:rPr lang="hr-HR" dirty="0"/>
              <a:t>servisi:  </a:t>
            </a:r>
            <a:endParaRPr dirty="0"/>
          </a:p>
          <a:p>
            <a:pPr marL="916158" lvl="2" indent="-230394">
              <a:spcBef>
                <a:spcPts val="1000"/>
              </a:spcBef>
              <a:buSzPts val="1000"/>
            </a:pPr>
            <a:r>
              <a:rPr lang="hr-HR" dirty="0"/>
              <a:t>Računalni </a:t>
            </a:r>
            <a:r>
              <a:rPr lang="hr-HR" dirty="0" err="1"/>
              <a:t>klaster</a:t>
            </a:r>
            <a:r>
              <a:rPr lang="hr-HR" dirty="0"/>
              <a:t> </a:t>
            </a:r>
            <a:r>
              <a:rPr lang="hr-HR" dirty="0" err="1"/>
              <a:t>Isabella</a:t>
            </a:r>
            <a:endParaRPr dirty="0"/>
          </a:p>
          <a:p>
            <a:pPr marL="573276" lvl="1" indent="-230393">
              <a:spcBef>
                <a:spcPts val="1000"/>
              </a:spcBef>
              <a:buSzPts val="1100"/>
            </a:pPr>
            <a:r>
              <a:rPr lang="hr-HR" dirty="0"/>
              <a:t>r</a:t>
            </a:r>
            <a:r>
              <a:rPr lang="hr-HR" dirty="0" smtClean="0"/>
              <a:t>epozitoriji</a:t>
            </a:r>
            <a:r>
              <a:rPr lang="hr-HR" dirty="0"/>
              <a:t>:</a:t>
            </a:r>
            <a:endParaRPr dirty="0"/>
          </a:p>
          <a:p>
            <a:pPr marL="916158" lvl="2" indent="-230394">
              <a:spcBef>
                <a:spcPts val="1000"/>
              </a:spcBef>
              <a:buSzPts val="1000"/>
            </a:pPr>
            <a:r>
              <a:rPr lang="hr-HR" u="sng" dirty="0">
                <a:solidFill>
                  <a:srgbClr val="C00000"/>
                </a:solidFill>
                <a:hlinkClick r:id="rId3"/>
              </a:rPr>
              <a:t>Repozitorij Ekonomskog fakulteta u Osijeku</a:t>
            </a:r>
            <a:endParaRPr dirty="0"/>
          </a:p>
          <a:p>
            <a:pPr marL="916158" lvl="2" indent="-230394">
              <a:spcBef>
                <a:spcPts val="1000"/>
              </a:spcBef>
              <a:buSzPts val="1000"/>
            </a:pPr>
            <a:r>
              <a:rPr lang="hr-HR" u="sng" dirty="0">
                <a:solidFill>
                  <a:srgbClr val="C00000"/>
                </a:solidFill>
                <a:hlinkClick r:id="rId4"/>
              </a:rPr>
              <a:t>Repozitorij Prirodoslovno-matematičkog fakulteta Sveučilišta u Zagrebu</a:t>
            </a:r>
            <a:endParaRPr dirty="0"/>
          </a:p>
          <a:p>
            <a:pPr marL="916158" lvl="2" indent="-230394">
              <a:spcBef>
                <a:spcPts val="1000"/>
              </a:spcBef>
              <a:buSzPts val="1000"/>
            </a:pPr>
            <a:r>
              <a:rPr lang="hr-HR" u="sng" dirty="0">
                <a:solidFill>
                  <a:srgbClr val="C00000"/>
                </a:solidFill>
                <a:hlinkClick r:id="rId5"/>
              </a:rPr>
              <a:t>Repozitorij Fakulteta šumarstva i drvne tehnologije Sveučilišta u Zagrebu</a:t>
            </a:r>
            <a:endParaRPr dirty="0"/>
          </a:p>
          <a:p>
            <a:pPr marL="916158" lvl="2" indent="-230394">
              <a:spcBef>
                <a:spcPts val="1000"/>
              </a:spcBef>
              <a:buSzPts val="1000"/>
            </a:pPr>
            <a:r>
              <a:rPr lang="hr-HR" u="sng" dirty="0">
                <a:solidFill>
                  <a:srgbClr val="C00000"/>
                </a:solidFill>
                <a:hlinkClick r:id="rId6"/>
              </a:rPr>
              <a:t>Repozitorij Državnog hidrometeorološkog zavoda</a:t>
            </a:r>
            <a:endParaRPr dirty="0"/>
          </a:p>
          <a:p>
            <a:pPr marL="916158" lvl="2" indent="-230394">
              <a:spcBef>
                <a:spcPts val="1000"/>
              </a:spcBef>
              <a:buSzPts val="1000"/>
            </a:pPr>
            <a:r>
              <a:rPr lang="hr-HR" u="sng" dirty="0">
                <a:solidFill>
                  <a:srgbClr val="C00000"/>
                </a:solidFill>
                <a:hlinkClick r:id="rId7"/>
              </a:rPr>
              <a:t>Digitalni repozitorij </a:t>
            </a:r>
            <a:r>
              <a:rPr lang="hr-HR" u="sng" dirty="0" err="1">
                <a:solidFill>
                  <a:srgbClr val="C00000"/>
                </a:solidFill>
                <a:hlinkClick r:id="rId7"/>
              </a:rPr>
              <a:t>ocjenskih</a:t>
            </a:r>
            <a:r>
              <a:rPr lang="hr-HR" u="sng" dirty="0">
                <a:solidFill>
                  <a:srgbClr val="C00000"/>
                </a:solidFill>
                <a:hlinkClick r:id="rId7"/>
              </a:rPr>
              <a:t> radova Sveučilišta u Zadru</a:t>
            </a:r>
            <a:endParaRPr dirty="0"/>
          </a:p>
          <a:p>
            <a:pPr marL="916158" lvl="2" indent="-230394">
              <a:spcBef>
                <a:spcPts val="1000"/>
              </a:spcBef>
              <a:buSzPts val="1000"/>
            </a:pPr>
            <a:r>
              <a:rPr lang="hr-HR" u="sng" dirty="0">
                <a:solidFill>
                  <a:srgbClr val="C00000"/>
                </a:solidFill>
                <a:hlinkClick r:id="rId8"/>
              </a:rPr>
              <a:t>Repozitorij Instituta za javne financije</a:t>
            </a:r>
            <a:endParaRPr dirty="0"/>
          </a:p>
        </p:txBody>
      </p:sp>
      <p:pic>
        <p:nvPicPr>
          <p:cNvPr id="142" name="Google Shape;142;p20" descr="https://lh3.googleusercontent.com/4dgJ-Q9kCBudXGWduneVtlSTgE6sZqxP6fsMPmXdiZLFA31DX9dzuLNWkIUavMUC6aeAPx3Slrug4nutFfFUxLbFD9VWw1dsKiGJtItHCgFqrD19grz5M34yJZeVdC9a33tUXQ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37211" y="365125"/>
            <a:ext cx="1616575" cy="118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3;p19" descr="https://lh4.googleusercontent.com/9c1oxEKKeS7tfKvzPBtc5ZgSNx8Qz2aQxsMn37z8aa4jZiuJ1t8KcxAgkbkQ3fHvrMcjyCT6rmt5lM6ZVyooZvFzuYPYMJtigvci64uKWLH2y_ugFt2YJVaiqq3EwhyMXUcBjQ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49031" y="2897571"/>
            <a:ext cx="3240591" cy="246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07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E-infrastruktura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230394" indent="-229434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Napredno računanje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HPC klaster Isabella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HTC Cloud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230394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Upravljanje istraživačkim podacima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Puh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Dabar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7918560" y="169056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4"/>
          <p:cNvSpPr/>
          <p:nvPr/>
        </p:nvSpPr>
        <p:spPr>
          <a:xfrm>
            <a:off x="8883840" y="218064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5"/>
          <p:cNvSpPr/>
          <p:nvPr/>
        </p:nvSpPr>
        <p:spPr>
          <a:xfrm>
            <a:off x="9096480" y="317760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6"/>
          <p:cNvSpPr/>
          <p:nvPr/>
        </p:nvSpPr>
        <p:spPr>
          <a:xfrm>
            <a:off x="8499360" y="408528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7"/>
          <p:cNvSpPr/>
          <p:nvPr/>
        </p:nvSpPr>
        <p:spPr>
          <a:xfrm>
            <a:off x="7349280" y="408528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8"/>
          <p:cNvSpPr/>
          <p:nvPr/>
        </p:nvSpPr>
        <p:spPr>
          <a:xfrm>
            <a:off x="6616320" y="317760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9"/>
          <p:cNvSpPr/>
          <p:nvPr/>
        </p:nvSpPr>
        <p:spPr>
          <a:xfrm>
            <a:off x="6900960" y="218064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0"/>
          <p:cNvSpPr/>
          <p:nvPr/>
        </p:nvSpPr>
        <p:spPr>
          <a:xfrm rot="1616400">
            <a:off x="8770080" y="2107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1"/>
          <p:cNvSpPr/>
          <p:nvPr/>
        </p:nvSpPr>
        <p:spPr>
          <a:xfrm rot="4136400">
            <a:off x="9317760" y="291744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2"/>
          <p:cNvSpPr/>
          <p:nvPr/>
        </p:nvSpPr>
        <p:spPr>
          <a:xfrm rot="7488000">
            <a:off x="9168000" y="395472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3"/>
          <p:cNvSpPr/>
          <p:nvPr/>
        </p:nvSpPr>
        <p:spPr>
          <a:xfrm rot="11048400">
            <a:off x="8208960" y="44164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4"/>
          <p:cNvSpPr/>
          <p:nvPr/>
        </p:nvSpPr>
        <p:spPr>
          <a:xfrm rot="14928600">
            <a:off x="7184160" y="3955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5"/>
          <p:cNvSpPr/>
          <p:nvPr/>
        </p:nvSpPr>
        <p:spPr>
          <a:xfrm rot="17956800">
            <a:off x="6938400" y="293040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6"/>
          <p:cNvSpPr/>
          <p:nvPr/>
        </p:nvSpPr>
        <p:spPr>
          <a:xfrm rot="19898400">
            <a:off x="7632480" y="205536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7"/>
          <p:cNvSpPr/>
          <p:nvPr/>
        </p:nvSpPr>
        <p:spPr>
          <a:xfrm>
            <a:off x="7918560" y="1861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Planiranje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1" name="CustomShape 18"/>
          <p:cNvSpPr/>
          <p:nvPr/>
        </p:nvSpPr>
        <p:spPr>
          <a:xfrm>
            <a:off x="8820960" y="2351520"/>
            <a:ext cx="85776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Prikupljanje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2" name="CustomShape 19"/>
          <p:cNvSpPr/>
          <p:nvPr/>
        </p:nvSpPr>
        <p:spPr>
          <a:xfrm>
            <a:off x="9096480" y="3349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Obrada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3" name="CustomShape 20"/>
          <p:cNvSpPr/>
          <p:nvPr/>
        </p:nvSpPr>
        <p:spPr>
          <a:xfrm>
            <a:off x="849936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Analiza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4" name="CustomShape 21"/>
          <p:cNvSpPr/>
          <p:nvPr/>
        </p:nvSpPr>
        <p:spPr>
          <a:xfrm>
            <a:off x="734928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Pohrana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5" name="CustomShape 22"/>
          <p:cNvSpPr/>
          <p:nvPr/>
        </p:nvSpPr>
        <p:spPr>
          <a:xfrm>
            <a:off x="6616320" y="336624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Razmjena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6" name="CustomShape 23"/>
          <p:cNvSpPr/>
          <p:nvPr/>
        </p:nvSpPr>
        <p:spPr>
          <a:xfrm>
            <a:off x="6879840" y="2343840"/>
            <a:ext cx="7742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Korištenje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1737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E-infrastruktura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230394" indent="-229434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Napredno računanje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HPC klaster Isabella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HTC Cloud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230394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Upravljanje istraživačkim podacima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Puh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Dabar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7918560" y="169056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8883840" y="218064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5"/>
          <p:cNvSpPr/>
          <p:nvPr/>
        </p:nvSpPr>
        <p:spPr>
          <a:xfrm>
            <a:off x="9096480" y="317760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6"/>
          <p:cNvSpPr/>
          <p:nvPr/>
        </p:nvSpPr>
        <p:spPr>
          <a:xfrm>
            <a:off x="8499360" y="408528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7"/>
          <p:cNvSpPr/>
          <p:nvPr/>
        </p:nvSpPr>
        <p:spPr>
          <a:xfrm>
            <a:off x="7349280" y="408528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8"/>
          <p:cNvSpPr/>
          <p:nvPr/>
        </p:nvSpPr>
        <p:spPr>
          <a:xfrm>
            <a:off x="6616320" y="317760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9"/>
          <p:cNvSpPr/>
          <p:nvPr/>
        </p:nvSpPr>
        <p:spPr>
          <a:xfrm>
            <a:off x="6900960" y="218064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0"/>
          <p:cNvSpPr/>
          <p:nvPr/>
        </p:nvSpPr>
        <p:spPr>
          <a:xfrm rot="1616400">
            <a:off x="8770080" y="2107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1"/>
          <p:cNvSpPr/>
          <p:nvPr/>
        </p:nvSpPr>
        <p:spPr>
          <a:xfrm rot="4136400">
            <a:off x="9317760" y="291744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2"/>
          <p:cNvSpPr/>
          <p:nvPr/>
        </p:nvSpPr>
        <p:spPr>
          <a:xfrm rot="7488000">
            <a:off x="9168000" y="395472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3"/>
          <p:cNvSpPr/>
          <p:nvPr/>
        </p:nvSpPr>
        <p:spPr>
          <a:xfrm rot="11048400">
            <a:off x="8208960" y="44164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4"/>
          <p:cNvSpPr/>
          <p:nvPr/>
        </p:nvSpPr>
        <p:spPr>
          <a:xfrm rot="14928600">
            <a:off x="7184160" y="3955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5"/>
          <p:cNvSpPr/>
          <p:nvPr/>
        </p:nvSpPr>
        <p:spPr>
          <a:xfrm rot="17956800">
            <a:off x="6938400" y="293040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6"/>
          <p:cNvSpPr/>
          <p:nvPr/>
        </p:nvSpPr>
        <p:spPr>
          <a:xfrm rot="19898400">
            <a:off x="7632480" y="205536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7"/>
          <p:cNvSpPr/>
          <p:nvPr/>
        </p:nvSpPr>
        <p:spPr>
          <a:xfrm>
            <a:off x="7918560" y="1861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Planiranje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4" name="CustomShape 18"/>
          <p:cNvSpPr/>
          <p:nvPr/>
        </p:nvSpPr>
        <p:spPr>
          <a:xfrm>
            <a:off x="8820960" y="2351520"/>
            <a:ext cx="85776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Prikupljanje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5" name="CustomShape 19"/>
          <p:cNvSpPr/>
          <p:nvPr/>
        </p:nvSpPr>
        <p:spPr>
          <a:xfrm>
            <a:off x="9096480" y="3349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Obrada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6" name="CustomShape 20"/>
          <p:cNvSpPr/>
          <p:nvPr/>
        </p:nvSpPr>
        <p:spPr>
          <a:xfrm>
            <a:off x="849936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Analiza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7" name="CustomShape 21"/>
          <p:cNvSpPr/>
          <p:nvPr/>
        </p:nvSpPr>
        <p:spPr>
          <a:xfrm>
            <a:off x="734928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Pohrana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8" name="CustomShape 22"/>
          <p:cNvSpPr/>
          <p:nvPr/>
        </p:nvSpPr>
        <p:spPr>
          <a:xfrm>
            <a:off x="6616320" y="336624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Razmjena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9" name="CustomShape 23"/>
          <p:cNvSpPr/>
          <p:nvPr/>
        </p:nvSpPr>
        <p:spPr>
          <a:xfrm>
            <a:off x="6879840" y="2343840"/>
            <a:ext cx="7742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Korištenje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30" name="Google Shape;197;p22"/>
          <p:cNvPicPr/>
          <p:nvPr/>
        </p:nvPicPr>
        <p:blipFill>
          <a:blip r:embed="rId2"/>
          <a:stretch/>
        </p:blipFill>
        <p:spPr>
          <a:xfrm>
            <a:off x="7580160" y="2674080"/>
            <a:ext cx="1330080" cy="1308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209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E-infrastruktura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230394" indent="-229434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Napredno računanje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HPC klaster Isabella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HTC Cloud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230394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Upravljanje istraživačkim podacima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Puh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Dabar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7918560" y="169056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8883840" y="218064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5"/>
          <p:cNvSpPr/>
          <p:nvPr/>
        </p:nvSpPr>
        <p:spPr>
          <a:xfrm>
            <a:off x="9096480" y="317760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6"/>
          <p:cNvSpPr/>
          <p:nvPr/>
        </p:nvSpPr>
        <p:spPr>
          <a:xfrm>
            <a:off x="8499360" y="408528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7"/>
          <p:cNvSpPr/>
          <p:nvPr/>
        </p:nvSpPr>
        <p:spPr>
          <a:xfrm>
            <a:off x="7349280" y="408528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8"/>
          <p:cNvSpPr/>
          <p:nvPr/>
        </p:nvSpPr>
        <p:spPr>
          <a:xfrm>
            <a:off x="6616320" y="317760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9"/>
          <p:cNvSpPr/>
          <p:nvPr/>
        </p:nvSpPr>
        <p:spPr>
          <a:xfrm>
            <a:off x="6900960" y="218064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0"/>
          <p:cNvSpPr/>
          <p:nvPr/>
        </p:nvSpPr>
        <p:spPr>
          <a:xfrm rot="1616400">
            <a:off x="8770080" y="2107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1"/>
          <p:cNvSpPr/>
          <p:nvPr/>
        </p:nvSpPr>
        <p:spPr>
          <a:xfrm rot="4136400">
            <a:off x="9317760" y="291744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2"/>
          <p:cNvSpPr/>
          <p:nvPr/>
        </p:nvSpPr>
        <p:spPr>
          <a:xfrm rot="7488000">
            <a:off x="9168000" y="395472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3"/>
          <p:cNvSpPr/>
          <p:nvPr/>
        </p:nvSpPr>
        <p:spPr>
          <a:xfrm rot="11048400">
            <a:off x="8208960" y="44164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4"/>
          <p:cNvSpPr/>
          <p:nvPr/>
        </p:nvSpPr>
        <p:spPr>
          <a:xfrm rot="14928600">
            <a:off x="7184160" y="3955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5"/>
          <p:cNvSpPr/>
          <p:nvPr/>
        </p:nvSpPr>
        <p:spPr>
          <a:xfrm rot="17956800">
            <a:off x="6938400" y="293040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6"/>
          <p:cNvSpPr/>
          <p:nvPr/>
        </p:nvSpPr>
        <p:spPr>
          <a:xfrm rot="19898400">
            <a:off x="7632480" y="205536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7"/>
          <p:cNvSpPr/>
          <p:nvPr/>
        </p:nvSpPr>
        <p:spPr>
          <a:xfrm>
            <a:off x="7918560" y="1861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Planiranje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48" name="CustomShape 18"/>
          <p:cNvSpPr/>
          <p:nvPr/>
        </p:nvSpPr>
        <p:spPr>
          <a:xfrm>
            <a:off x="8820960" y="2351520"/>
            <a:ext cx="85776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Prikupljanje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49" name="CustomShape 19"/>
          <p:cNvSpPr/>
          <p:nvPr/>
        </p:nvSpPr>
        <p:spPr>
          <a:xfrm>
            <a:off x="9096480" y="3349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Obrada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0" name="CustomShape 20"/>
          <p:cNvSpPr/>
          <p:nvPr/>
        </p:nvSpPr>
        <p:spPr>
          <a:xfrm>
            <a:off x="849936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Analiza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1" name="CustomShape 21"/>
          <p:cNvSpPr/>
          <p:nvPr/>
        </p:nvSpPr>
        <p:spPr>
          <a:xfrm>
            <a:off x="734928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Pohrana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2" name="CustomShape 22"/>
          <p:cNvSpPr/>
          <p:nvPr/>
        </p:nvSpPr>
        <p:spPr>
          <a:xfrm>
            <a:off x="6616320" y="336624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Razmjena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3" name="CustomShape 23"/>
          <p:cNvSpPr/>
          <p:nvPr/>
        </p:nvSpPr>
        <p:spPr>
          <a:xfrm>
            <a:off x="6879840" y="2343840"/>
            <a:ext cx="7742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Korištenje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54" name="Google Shape;225;p23"/>
          <p:cNvPicPr/>
          <p:nvPr/>
        </p:nvPicPr>
        <p:blipFill>
          <a:blip r:embed="rId2"/>
          <a:stretch/>
        </p:blipFill>
        <p:spPr>
          <a:xfrm>
            <a:off x="7563360" y="2797920"/>
            <a:ext cx="1318080" cy="890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2243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E-infrastruktura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230394" indent="-229434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Napredno računanje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HPC klaster Isabella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HTC Cloud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230394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Upravljanje istraživačkim podacima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Puh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Dabar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918560" y="169056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4"/>
          <p:cNvSpPr/>
          <p:nvPr/>
        </p:nvSpPr>
        <p:spPr>
          <a:xfrm>
            <a:off x="8883840" y="218064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5"/>
          <p:cNvSpPr/>
          <p:nvPr/>
        </p:nvSpPr>
        <p:spPr>
          <a:xfrm>
            <a:off x="9096480" y="317760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6"/>
          <p:cNvSpPr/>
          <p:nvPr/>
        </p:nvSpPr>
        <p:spPr>
          <a:xfrm>
            <a:off x="8499360" y="408528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7"/>
          <p:cNvSpPr/>
          <p:nvPr/>
        </p:nvSpPr>
        <p:spPr>
          <a:xfrm>
            <a:off x="7349280" y="408528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8"/>
          <p:cNvSpPr/>
          <p:nvPr/>
        </p:nvSpPr>
        <p:spPr>
          <a:xfrm>
            <a:off x="6616320" y="317760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9"/>
          <p:cNvSpPr/>
          <p:nvPr/>
        </p:nvSpPr>
        <p:spPr>
          <a:xfrm>
            <a:off x="6900960" y="218064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0"/>
          <p:cNvSpPr/>
          <p:nvPr/>
        </p:nvSpPr>
        <p:spPr>
          <a:xfrm rot="1616400">
            <a:off x="8770080" y="2107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1"/>
          <p:cNvSpPr/>
          <p:nvPr/>
        </p:nvSpPr>
        <p:spPr>
          <a:xfrm rot="4136400">
            <a:off x="9317760" y="291744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2"/>
          <p:cNvSpPr/>
          <p:nvPr/>
        </p:nvSpPr>
        <p:spPr>
          <a:xfrm rot="7488000">
            <a:off x="9168000" y="395472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3"/>
          <p:cNvSpPr/>
          <p:nvPr/>
        </p:nvSpPr>
        <p:spPr>
          <a:xfrm rot="11048400">
            <a:off x="8208960" y="44164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14"/>
          <p:cNvSpPr/>
          <p:nvPr/>
        </p:nvSpPr>
        <p:spPr>
          <a:xfrm rot="14928600">
            <a:off x="7184160" y="3955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5"/>
          <p:cNvSpPr/>
          <p:nvPr/>
        </p:nvSpPr>
        <p:spPr>
          <a:xfrm rot="17956800">
            <a:off x="6938400" y="293040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6"/>
          <p:cNvSpPr/>
          <p:nvPr/>
        </p:nvSpPr>
        <p:spPr>
          <a:xfrm rot="19898400">
            <a:off x="7632480" y="205536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17"/>
          <p:cNvSpPr/>
          <p:nvPr/>
        </p:nvSpPr>
        <p:spPr>
          <a:xfrm>
            <a:off x="7918560" y="1861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Planiranje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2" name="CustomShape 18"/>
          <p:cNvSpPr/>
          <p:nvPr/>
        </p:nvSpPr>
        <p:spPr>
          <a:xfrm>
            <a:off x="8820960" y="2351520"/>
            <a:ext cx="85776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Prikupljanje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3" name="CustomShape 19"/>
          <p:cNvSpPr/>
          <p:nvPr/>
        </p:nvSpPr>
        <p:spPr>
          <a:xfrm>
            <a:off x="9096480" y="3349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Obrada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4" name="CustomShape 20"/>
          <p:cNvSpPr/>
          <p:nvPr/>
        </p:nvSpPr>
        <p:spPr>
          <a:xfrm>
            <a:off x="849936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Analiza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5" name="CustomShape 21"/>
          <p:cNvSpPr/>
          <p:nvPr/>
        </p:nvSpPr>
        <p:spPr>
          <a:xfrm>
            <a:off x="734928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Pohrana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6" name="CustomShape 22"/>
          <p:cNvSpPr/>
          <p:nvPr/>
        </p:nvSpPr>
        <p:spPr>
          <a:xfrm>
            <a:off x="6616320" y="336624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Razmjena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7" name="CustomShape 23"/>
          <p:cNvSpPr/>
          <p:nvPr/>
        </p:nvSpPr>
        <p:spPr>
          <a:xfrm>
            <a:off x="6879840" y="2343840"/>
            <a:ext cx="7742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Korištenje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78" name="Google Shape;253;p24"/>
          <p:cNvPicPr/>
          <p:nvPr/>
        </p:nvPicPr>
        <p:blipFill>
          <a:blip r:embed="rId2"/>
          <a:stretch/>
        </p:blipFill>
        <p:spPr>
          <a:xfrm>
            <a:off x="7368000" y="2888160"/>
            <a:ext cx="1709280" cy="71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096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838080" y="36528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ctr">
            <a:norm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-US" sz="2705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E-infrastruktura</a:t>
            </a:r>
            <a:endParaRPr lang="en-US" sz="2705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838080" y="1825440"/>
            <a:ext cx="105148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>
            <a:normAutofit/>
          </a:bodyPr>
          <a:lstStyle/>
          <a:p>
            <a:pPr marL="230394" indent="-229434" defTabSz="1219170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Napredno računanje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HPC klaster Isabella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HTC Cloud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230394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Upravljanje istraživačkim podacima</a:t>
            </a:r>
            <a:endParaRPr lang="en-US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D2072A"/>
              </a:buClr>
              <a:buFont typeface="Arial"/>
              <a:buChar char="•"/>
            </a:pPr>
            <a:r>
              <a:rPr lang="en-US" sz="1507" kern="0" spc="-1">
                <a:solidFill>
                  <a:srgbClr val="000000"/>
                </a:solidFill>
                <a:latin typeface="Arial"/>
                <a:ea typeface="Arial"/>
                <a:sym typeface="Arial"/>
              </a:rPr>
              <a:t>Puh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  <a:p>
            <a:pPr marL="573106" lvl="1" indent="-229434" defTabSz="121917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lang="en-US" sz="1507" b="1" kern="0" spc="-1">
                <a:solidFill>
                  <a:srgbClr val="C00000"/>
                </a:solidFill>
                <a:latin typeface="Arial"/>
                <a:ea typeface="Arial"/>
                <a:sym typeface="Arial"/>
              </a:rPr>
              <a:t>Dabar</a:t>
            </a:r>
            <a:endParaRPr lang="en-US" sz="1507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7918560" y="169056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4"/>
          <p:cNvSpPr/>
          <p:nvPr/>
        </p:nvSpPr>
        <p:spPr>
          <a:xfrm>
            <a:off x="8883840" y="218064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5"/>
          <p:cNvSpPr/>
          <p:nvPr/>
        </p:nvSpPr>
        <p:spPr>
          <a:xfrm>
            <a:off x="9096480" y="317760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6"/>
          <p:cNvSpPr/>
          <p:nvPr/>
        </p:nvSpPr>
        <p:spPr>
          <a:xfrm>
            <a:off x="8499360" y="4085280"/>
            <a:ext cx="732480" cy="710400"/>
          </a:xfrm>
          <a:prstGeom prst="ellipse">
            <a:avLst/>
          </a:prstGeom>
          <a:solidFill>
            <a:srgbClr val="EA99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7"/>
          <p:cNvSpPr/>
          <p:nvPr/>
        </p:nvSpPr>
        <p:spPr>
          <a:xfrm>
            <a:off x="7349280" y="408528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8"/>
          <p:cNvSpPr/>
          <p:nvPr/>
        </p:nvSpPr>
        <p:spPr>
          <a:xfrm>
            <a:off x="6616320" y="317760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9"/>
          <p:cNvSpPr/>
          <p:nvPr/>
        </p:nvSpPr>
        <p:spPr>
          <a:xfrm>
            <a:off x="6900960" y="2180640"/>
            <a:ext cx="732480" cy="710400"/>
          </a:xfrm>
          <a:prstGeom prst="ellipse">
            <a:avLst/>
          </a:prstGeom>
          <a:solidFill>
            <a:srgbClr val="D2072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10"/>
          <p:cNvSpPr/>
          <p:nvPr/>
        </p:nvSpPr>
        <p:spPr>
          <a:xfrm rot="1616400">
            <a:off x="8770080" y="2107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11"/>
          <p:cNvSpPr/>
          <p:nvPr/>
        </p:nvSpPr>
        <p:spPr>
          <a:xfrm rot="4136400">
            <a:off x="9317760" y="291744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12"/>
          <p:cNvSpPr/>
          <p:nvPr/>
        </p:nvSpPr>
        <p:spPr>
          <a:xfrm rot="7488000">
            <a:off x="9168000" y="395472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13"/>
          <p:cNvSpPr/>
          <p:nvPr/>
        </p:nvSpPr>
        <p:spPr>
          <a:xfrm rot="11048400">
            <a:off x="8208960" y="44164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14"/>
          <p:cNvSpPr/>
          <p:nvPr/>
        </p:nvSpPr>
        <p:spPr>
          <a:xfrm rot="14928600">
            <a:off x="7184160" y="395568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15"/>
          <p:cNvSpPr/>
          <p:nvPr/>
        </p:nvSpPr>
        <p:spPr>
          <a:xfrm rot="17956800">
            <a:off x="6938400" y="2930400"/>
            <a:ext cx="165120" cy="208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6"/>
          <p:cNvSpPr/>
          <p:nvPr/>
        </p:nvSpPr>
        <p:spPr>
          <a:xfrm rot="19898400">
            <a:off x="7632480" y="2055360"/>
            <a:ext cx="165120" cy="207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6D7A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7"/>
          <p:cNvSpPr/>
          <p:nvPr/>
        </p:nvSpPr>
        <p:spPr>
          <a:xfrm>
            <a:off x="7918560" y="1861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Planiranje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96" name="CustomShape 18"/>
          <p:cNvSpPr/>
          <p:nvPr/>
        </p:nvSpPr>
        <p:spPr>
          <a:xfrm>
            <a:off x="8820960" y="2351520"/>
            <a:ext cx="85776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Prikupljanje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97" name="CustomShape 19"/>
          <p:cNvSpPr/>
          <p:nvPr/>
        </p:nvSpPr>
        <p:spPr>
          <a:xfrm>
            <a:off x="9096480" y="334992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Obrada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98" name="CustomShape 20"/>
          <p:cNvSpPr/>
          <p:nvPr/>
        </p:nvSpPr>
        <p:spPr>
          <a:xfrm>
            <a:off x="849936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Analiza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99" name="CustomShape 21"/>
          <p:cNvSpPr/>
          <p:nvPr/>
        </p:nvSpPr>
        <p:spPr>
          <a:xfrm>
            <a:off x="7349280" y="425616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Pohrana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00" name="CustomShape 22"/>
          <p:cNvSpPr/>
          <p:nvPr/>
        </p:nvSpPr>
        <p:spPr>
          <a:xfrm>
            <a:off x="6616320" y="3366240"/>
            <a:ext cx="73248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Razmjena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01" name="CustomShape 23"/>
          <p:cNvSpPr/>
          <p:nvPr/>
        </p:nvSpPr>
        <p:spPr>
          <a:xfrm>
            <a:off x="6879840" y="2343840"/>
            <a:ext cx="7742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121920" rIns="120000" bIns="121920"/>
          <a:lstStyle/>
          <a:p>
            <a:pPr algn="ctr" defTabSz="1219170">
              <a:buClr>
                <a:srgbClr val="000000"/>
              </a:buClr>
            </a:pPr>
            <a:r>
              <a:rPr lang="en-US" sz="800" b="1" kern="0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Korištenje</a:t>
            </a:r>
            <a:endParaRPr lang="en-US" sz="800" kern="0" spc="-1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302" name="Google Shape;281;p25"/>
          <p:cNvPicPr/>
          <p:nvPr/>
        </p:nvPicPr>
        <p:blipFill>
          <a:blip r:embed="rId2"/>
          <a:stretch/>
        </p:blipFill>
        <p:spPr>
          <a:xfrm>
            <a:off x="7510560" y="2847360"/>
            <a:ext cx="1423680" cy="791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7810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524000" y="1122240"/>
            <a:ext cx="9143040" cy="23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 anchor="b">
            <a:normAutofit/>
          </a:bodyPr>
          <a:lstStyle/>
          <a:p>
            <a:pPr algn="ctr" defTabSz="1219170">
              <a:lnSpc>
                <a:spcPct val="90000"/>
              </a:lnSpc>
            </a:pPr>
            <a:r>
              <a:rPr lang="en-US" sz="4533" b="1" spc="-1">
                <a:solidFill>
                  <a:srgbClr val="FFFFFF"/>
                </a:solidFill>
                <a:latin typeface="Arial"/>
                <a:ea typeface="Arial"/>
                <a:sym typeface="Arial"/>
              </a:rPr>
              <a:t>Računalni klaster Isabella</a:t>
            </a:r>
            <a:endParaRPr lang="en-US" sz="4533" spc="-1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1524000" y="3601920"/>
            <a:ext cx="9143040" cy="16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kstniOkvir 1"/>
          <p:cNvSpPr txBox="1"/>
          <p:nvPr/>
        </p:nvSpPr>
        <p:spPr>
          <a:xfrm>
            <a:off x="350982" y="5689600"/>
            <a:ext cx="890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lt1"/>
                </a:solidFill>
                <a:ea typeface="Arial"/>
                <a:cs typeface="Arial"/>
                <a:sym typeface="Arial"/>
              </a:rPr>
              <a:t>Predavač: </a:t>
            </a:r>
            <a:r>
              <a:rPr lang="hr-HR" dirty="0" smtClean="0">
                <a:solidFill>
                  <a:schemeClr val="lt1"/>
                </a:solidFill>
              </a:rPr>
              <a:t>Katarina Zailac, Sveučilište u Zagrebu, Sveučilišni računski centar (Srce)</a:t>
            </a:r>
            <a:endParaRPr lang="en-US" dirty="0"/>
          </a:p>
        </p:txBody>
      </p:sp>
      <p:sp>
        <p:nvSpPr>
          <p:cNvPr id="5" name="Pravokutnik 4"/>
          <p:cNvSpPr/>
          <p:nvPr/>
        </p:nvSpPr>
        <p:spPr>
          <a:xfrm>
            <a:off x="193963" y="190059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NI4OS-Europe edukacija za istraživačku zajednicu:</a:t>
            </a:r>
            <a:endParaRPr lang="hr-HR" dirty="0" smtClean="0"/>
          </a:p>
          <a:p>
            <a:pPr lvl="0">
              <a:lnSpc>
                <a:spcPct val="90000"/>
              </a:lnSpc>
              <a:buClr>
                <a:schemeClr val="lt1"/>
              </a:buClr>
              <a:buSzPct val="100000"/>
            </a:pPr>
            <a:r>
              <a:rPr lang="hr-HR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E-Infrastruktura u životnom ciklusu podataka </a:t>
            </a:r>
            <a:r>
              <a:rPr lang="hr-HR" dirty="0">
                <a:solidFill>
                  <a:schemeClr val="lt1"/>
                </a:solidFill>
                <a:sym typeface="Arial"/>
              </a:rPr>
              <a:t>(</a:t>
            </a:r>
            <a:r>
              <a:rPr lang="hr-HR" dirty="0">
                <a:solidFill>
                  <a:schemeClr val="lt1"/>
                </a:solidFill>
              </a:rPr>
              <a:t>National </a:t>
            </a:r>
            <a:r>
              <a:rPr lang="hr-HR" dirty="0" err="1">
                <a:solidFill>
                  <a:schemeClr val="lt1"/>
                </a:solidFill>
              </a:rPr>
              <a:t>End-User</a:t>
            </a:r>
            <a:r>
              <a:rPr lang="hr-HR" dirty="0">
                <a:solidFill>
                  <a:schemeClr val="lt1"/>
                </a:solidFill>
              </a:rPr>
              <a:t> NI4OS Training)</a:t>
            </a:r>
            <a:endParaRPr lang="hr-HR" dirty="0">
              <a:solidFill>
                <a:schemeClr val="lt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2183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rce - 4x3">
  <a:themeElements>
    <a:clrScheme name="Srce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1122</Words>
  <Application>Microsoft Office PowerPoint</Application>
  <PresentationFormat>Široki zaslon</PresentationFormat>
  <Paragraphs>279</Paragraphs>
  <Slides>27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DejaVu Sans</vt:lpstr>
      <vt:lpstr>Symbol</vt:lpstr>
      <vt:lpstr>Wingdings</vt:lpstr>
      <vt:lpstr>Tema sustava Office</vt:lpstr>
      <vt:lpstr>Imenovanje-Nekomercijalno-Bez prerada (CC BY-NC-ND)</vt:lpstr>
      <vt:lpstr>Srce - 4x3</vt:lpstr>
      <vt:lpstr>Office Theme</vt:lpstr>
      <vt:lpstr>PowerPoint prezentacija</vt:lpstr>
      <vt:lpstr>Projekt NI4OS-Europe</vt:lpstr>
      <vt:lpstr>Projekt NI4OS-Europe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 Posavec</dc:creator>
  <cp:lastModifiedBy>Kristina Posavec</cp:lastModifiedBy>
  <cp:revision>5</cp:revision>
  <dcterms:created xsi:type="dcterms:W3CDTF">2021-04-29T10:07:23Z</dcterms:created>
  <dcterms:modified xsi:type="dcterms:W3CDTF">2021-04-29T10:11:09Z</dcterms:modified>
</cp:coreProperties>
</file>