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1.xml" ContentType="application/vnd.openxmlformats-officedocument.presentationml.tags+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31"/>
  </p:notesMasterIdLst>
  <p:sldIdLst>
    <p:sldId id="422" r:id="rId3"/>
    <p:sldId id="259" r:id="rId4"/>
    <p:sldId id="257" r:id="rId5"/>
    <p:sldId id="283" r:id="rId6"/>
    <p:sldId id="281" r:id="rId7"/>
    <p:sldId id="262" r:id="rId8"/>
    <p:sldId id="263" r:id="rId9"/>
    <p:sldId id="269" r:id="rId10"/>
    <p:sldId id="270" r:id="rId11"/>
    <p:sldId id="271" r:id="rId12"/>
    <p:sldId id="272" r:id="rId13"/>
    <p:sldId id="273" r:id="rId14"/>
    <p:sldId id="274" r:id="rId15"/>
    <p:sldId id="275" r:id="rId16"/>
    <p:sldId id="276" r:id="rId17"/>
    <p:sldId id="277" r:id="rId18"/>
    <p:sldId id="278" r:id="rId19"/>
    <p:sldId id="279" r:id="rId20"/>
    <p:sldId id="285" r:id="rId21"/>
    <p:sldId id="288" r:id="rId22"/>
    <p:sldId id="287" r:id="rId23"/>
    <p:sldId id="286" r:id="rId24"/>
    <p:sldId id="284" r:id="rId25"/>
    <p:sldId id="289" r:id="rId26"/>
    <p:sldId id="290" r:id="rId27"/>
    <p:sldId id="291" r:id="rId28"/>
    <p:sldId id="423" r:id="rId29"/>
    <p:sldId id="28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a:srgbClr val="00FFFF"/>
    <a:srgbClr val="00CCFF"/>
    <a:srgbClr val="276399"/>
    <a:srgbClr val="404D78"/>
    <a:srgbClr val="3C6A8C"/>
    <a:srgbClr val="1A697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134" autoAdjust="0"/>
    <p:restoredTop sz="97457" autoAdjust="0"/>
  </p:normalViewPr>
  <p:slideViewPr>
    <p:cSldViewPr snapToGrid="0">
      <p:cViewPr varScale="1">
        <p:scale>
          <a:sx n="140" d="100"/>
          <a:sy n="140" d="100"/>
        </p:scale>
        <p:origin x="100" y="48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395C2E-D3E2-480F-9F64-300C1066F419}" type="datetimeFigureOut">
              <a:rPr lang="en-US" smtClean="0"/>
              <a:t>4/14/2022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349370-A107-4DBD-B038-2E5CC97CA2F7}" type="slidenum">
              <a:rPr lang="en-US" smtClean="0"/>
              <a:t>‹#›</a:t>
            </a:fld>
            <a:endParaRPr lang="en-US"/>
          </a:p>
        </p:txBody>
      </p:sp>
    </p:spTree>
    <p:extLst>
      <p:ext uri="{BB962C8B-B14F-4D97-AF65-F5344CB8AC3E}">
        <p14:creationId xmlns:p14="http://schemas.microsoft.com/office/powerpoint/2010/main" val="3685382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82E9286-0A98-4679-85F7-211E6A0C197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11744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access to repositories: to enable the creation of online digital libraries, most importantly with support of meta-data (applying the FAIR principles), but also that enable the use of OCR to scanned documents in Latin characters.</a:t>
            </a:r>
          </a:p>
          <a:p>
            <a:r>
              <a:rPr lang="en-GB" sz="1200" kern="1200" dirty="0">
                <a:solidFill>
                  <a:schemeClr val="tx1"/>
                </a:solidFill>
                <a:effectLst/>
                <a:latin typeface="+mn-lt"/>
                <a:ea typeface="+mn-ea"/>
                <a:cs typeface="+mn-cs"/>
              </a:rPr>
              <a:t>2. Interactive visualization viewers of 3D digital assets with metadata integration, including also viewers for remote sensing datasets, and running simplified agent-based model simulations for testing purposes.</a:t>
            </a:r>
          </a:p>
          <a:p>
            <a:r>
              <a:rPr lang="en-GB" sz="1200" kern="1200" dirty="0">
                <a:solidFill>
                  <a:schemeClr val="tx1"/>
                </a:solidFill>
                <a:effectLst/>
                <a:latin typeface="+mn-lt"/>
                <a:ea typeface="+mn-ea"/>
                <a:cs typeface="+mn-cs"/>
              </a:rPr>
              <a:t>3.Especially in our post pandemic world, where we all converted many operations online, there is a high priority in the creation of interactive and immersive environments to support the GLAM industry (which stands for galleries, libraries, archives and museums) for remote access to virtual exhibitions and the promotion of their assets.</a:t>
            </a:r>
          </a:p>
          <a:p>
            <a:r>
              <a:rPr lang="en-GB" sz="1200" kern="1200" dirty="0">
                <a:solidFill>
                  <a:schemeClr val="tx1"/>
                </a:solidFill>
                <a:effectLst/>
                <a:latin typeface="+mn-lt"/>
                <a:ea typeface="+mn-ea"/>
                <a:cs typeface="+mn-cs"/>
              </a:rPr>
              <a:t>4. Fundamental for any virtual collection is the process that regards the 3D documentation / digitalisation of assets: hence the need for support for the creation of 3D digital assets of cultural heritage (Structure from Motion) </a:t>
            </a:r>
          </a:p>
          <a:p>
            <a:r>
              <a:rPr lang="en-US" sz="1200" kern="1200" dirty="0">
                <a:solidFill>
                  <a:schemeClr val="tx1"/>
                </a:solidFill>
                <a:effectLst/>
                <a:latin typeface="+mn-lt"/>
                <a:ea typeface="+mn-ea"/>
                <a:cs typeface="+mn-cs"/>
              </a:rPr>
              <a:t>So, the Clowder4DCH enables users to form an online collaborative environment to support these needs and activities, to disseminate their work and exchange research assets, such as the various datasets that Maria will be presenting to us today.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6086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ru-RU" dirty="0"/>
          </a:p>
        </p:txBody>
      </p:sp>
      <p:sp>
        <p:nvSpPr>
          <p:cNvPr id="4" name="Номер слайда 3"/>
          <p:cNvSpPr>
            <a:spLocks noGrp="1"/>
          </p:cNvSpPr>
          <p:nvPr>
            <p:ph type="sldNum" sz="quarter" idx="10"/>
          </p:nvPr>
        </p:nvSpPr>
        <p:spPr/>
        <p:txBody>
          <a:bodyPr/>
          <a:lstStyle/>
          <a:p>
            <a:fld id="{2DEEECAA-3C84-430A-95A1-B4F460996DB5}" type="slidenum">
              <a:rPr lang="ru-RU" smtClean="0"/>
              <a:pPr/>
              <a:t>3</a:t>
            </a:fld>
            <a:endParaRPr lang="ru-RU"/>
          </a:p>
        </p:txBody>
      </p:sp>
    </p:spTree>
    <p:extLst>
      <p:ext uri="{BB962C8B-B14F-4D97-AF65-F5344CB8AC3E}">
        <p14:creationId xmlns:p14="http://schemas.microsoft.com/office/powerpoint/2010/main" val="1525139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common pattern seen among online courses is to first give a list of relevant topics to the subject matter, and then offer more detailed explanation for each of the concepts.</a:t>
            </a:r>
          </a:p>
          <a:p>
            <a:r>
              <a:rPr lang="en-US" dirty="0"/>
              <a:t>To accomplish this, an initial slide can list all of the topics, whereas subsequent slides focus on an in-depth discussion.</a:t>
            </a:r>
          </a:p>
          <a:p>
            <a:endParaRPr lang="en-US" dirty="0"/>
          </a:p>
          <a:p>
            <a:r>
              <a:rPr lang="en-US" dirty="0"/>
              <a:t>After the course has been converted to the appropriate format this can be represented in one of the following ways:</a:t>
            </a:r>
          </a:p>
          <a:p>
            <a:pPr marL="171450" indent="-171450">
              <a:buFontTx/>
              <a:buChar char="-"/>
            </a:pPr>
            <a:r>
              <a:rPr lang="en-US" dirty="0"/>
              <a:t>An accordion where users can freely click to expand the section in which they are interested in.</a:t>
            </a:r>
          </a:p>
          <a:p>
            <a:pPr marL="171450" indent="-171450">
              <a:buFontTx/>
              <a:buChar char="-"/>
            </a:pPr>
            <a:r>
              <a:rPr lang="en-US" dirty="0"/>
              <a:t>A page which offers a horizontal menu from which the users can choose the desired topic. Upon selecting the topic’s content is shown in full.</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A page which offers a vertical menu from which the users can choose the desired topic. Upon selecting the topic’s content is shown in full.</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bullet points entered on the overview slide, such as this one, will act as section titles, while the text on the subsequent slides will act as the sections’ content.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5494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43513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9083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0751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9430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6988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Processes consisting of multiple steps can be represented by providing an initial list of the involved steps, followed by additional accompanying text in later slides.</a:t>
            </a:r>
          </a:p>
          <a:p>
            <a:endParaRPr lang="en-US" dirty="0"/>
          </a:p>
          <a:p>
            <a:r>
              <a:rPr lang="en-US" dirty="0"/>
              <a:t>Once converted, the users will have access to an interface which offers both sequential and free navigation between the steps.</a:t>
            </a:r>
          </a:p>
          <a:p>
            <a:endParaRPr lang="en-US" dirty="0"/>
          </a:p>
          <a:p>
            <a:r>
              <a:rPr lang="en-US" dirty="0"/>
              <a:t>The name of each step should be concise and should not consist of more than 3-4 words.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0928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Processes consisting of multiple steps can be represented by providing an initial list of the involved steps, followed by additional accompanying text in later slides.</a:t>
            </a:r>
          </a:p>
          <a:p>
            <a:endParaRPr lang="en-US" dirty="0"/>
          </a:p>
          <a:p>
            <a:r>
              <a:rPr lang="en-US" dirty="0"/>
              <a:t>Once converted, the users will have access to an interface which offers both sequential and free navigation between the steps.</a:t>
            </a:r>
          </a:p>
          <a:p>
            <a:endParaRPr lang="en-US" dirty="0"/>
          </a:p>
          <a:p>
            <a:r>
              <a:rPr lang="en-US" dirty="0"/>
              <a:t>The name of each step should be concise and should not consist of more than 3-4 words.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82674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Processes consisting of multiple steps can be represented by providing an initial list of the involved steps, followed by additional accompanying text in later slides.</a:t>
            </a:r>
          </a:p>
          <a:p>
            <a:endParaRPr lang="en-US" dirty="0"/>
          </a:p>
          <a:p>
            <a:r>
              <a:rPr lang="en-US" dirty="0"/>
              <a:t>Once converted, the users will have access to an interface which offers both sequential and free navigation between the steps.</a:t>
            </a:r>
          </a:p>
          <a:p>
            <a:endParaRPr lang="en-US" dirty="0"/>
          </a:p>
          <a:p>
            <a:r>
              <a:rPr lang="en-US" dirty="0"/>
              <a:t>The name of each step should be concise and should not consist of more than 3-4 words.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8435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Processes consisting of multiple steps can be represented by providing an initial list of the involved steps, followed by additional accompanying text in later slides.</a:t>
            </a:r>
          </a:p>
          <a:p>
            <a:endParaRPr lang="en-US" dirty="0"/>
          </a:p>
          <a:p>
            <a:r>
              <a:rPr lang="en-US" dirty="0"/>
              <a:t>Once converted, the users will have access to an interface which offers both sequential and free navigation between the steps.</a:t>
            </a:r>
          </a:p>
          <a:p>
            <a:endParaRPr lang="en-US" dirty="0"/>
          </a:p>
          <a:p>
            <a:r>
              <a:rPr lang="en-US" dirty="0"/>
              <a:t>The name of each step should be concise and should not consist of more than 3-4 words.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01995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common pattern seen among online courses is to first give a list of relevant topics to the subject matter, and then offer more detailed explanation for each of the concepts.</a:t>
            </a:r>
          </a:p>
          <a:p>
            <a:r>
              <a:rPr lang="en-US" dirty="0"/>
              <a:t>To accomplish this, an initial slide can list all of the topics, whereas subsequent slides focus on an in-depth discussion.</a:t>
            </a:r>
          </a:p>
          <a:p>
            <a:endParaRPr lang="en-US" dirty="0"/>
          </a:p>
          <a:p>
            <a:r>
              <a:rPr lang="en-US" dirty="0"/>
              <a:t>After the course has been converted to the appropriate format this can be represented in one of the following ways:</a:t>
            </a:r>
          </a:p>
          <a:p>
            <a:pPr marL="171450" indent="-171450">
              <a:buFontTx/>
              <a:buChar char="-"/>
            </a:pPr>
            <a:r>
              <a:rPr lang="en-US" dirty="0"/>
              <a:t>An accordion where users can freely click to expand the section in which they are interested in.</a:t>
            </a:r>
          </a:p>
          <a:p>
            <a:pPr marL="171450" indent="-171450">
              <a:buFontTx/>
              <a:buChar char="-"/>
            </a:pPr>
            <a:r>
              <a:rPr lang="en-US" dirty="0"/>
              <a:t>A page which offers a horizontal menu from which the users can choose the desired topic. Upon selecting the topic’s content is shown in full.</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A page which offers a vertical menu from which the users can choose the desired topic. Upon selecting the topic’s content is shown in full.</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bullet points entered on the overview slide, such as this one, will act as section titles, while the text on the subsequent slides will act as the sections’ content.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71067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Processes consisting of multiple steps can be represented by providing an initial list of the involved steps, followed by additional accompanying text in later slides.</a:t>
            </a:r>
          </a:p>
          <a:p>
            <a:endParaRPr lang="en-US" dirty="0"/>
          </a:p>
          <a:p>
            <a:r>
              <a:rPr lang="en-US" dirty="0"/>
              <a:t>Once converted, the users will have access to an interface which offers both sequential and free navigation between the steps.</a:t>
            </a:r>
          </a:p>
          <a:p>
            <a:endParaRPr lang="en-US" dirty="0"/>
          </a:p>
          <a:p>
            <a:r>
              <a:rPr lang="en-US" dirty="0"/>
              <a:t>The name of each step should be concise and should not consist of more than 3-4 words.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8041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97295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Processes consisting of multiple steps can be represented by providing an initial list of the involved steps, followed by additional accompanying text in later slides.</a:t>
            </a:r>
          </a:p>
          <a:p>
            <a:endParaRPr lang="en-US" dirty="0"/>
          </a:p>
          <a:p>
            <a:r>
              <a:rPr lang="en-US" dirty="0"/>
              <a:t>Once converted, the users will have access to an interface which offers both sequential and free navigation between the steps.</a:t>
            </a:r>
          </a:p>
          <a:p>
            <a:endParaRPr lang="en-US" dirty="0"/>
          </a:p>
          <a:p>
            <a:r>
              <a:rPr lang="en-US" dirty="0"/>
              <a:t>The name of each step should be concise and should not consist of more than 3-4 words.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06463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15281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25931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0" lvl="0" indent="-571500" algn="just">
              <a:buFont typeface="Arial" panose="020B0604020202020204" pitchFamily="34" charset="0"/>
              <a:buChar char="•"/>
              <a:defRPr/>
            </a:pPr>
            <a:r>
              <a:rPr lang="en-GB" sz="1200" dirty="0">
                <a:solidFill>
                  <a:srgbClr val="000000"/>
                </a:solidFill>
                <a:latin typeface="Calibri" panose="020F0502020204030204" pitchFamily="34" charset="0"/>
              </a:rPr>
              <a:t>Training material and Tools for the creation of interactive and immersive environments to support the GLAM industry (galleries, libraries, archives and museums) with limited resources to generate virtual exhibitions of their collections of artefacts.</a:t>
            </a:r>
          </a:p>
          <a:p>
            <a:pPr marL="571500" lvl="0" indent="-571500" algn="just">
              <a:buFont typeface="Arial" panose="020B0604020202020204" pitchFamily="34" charset="0"/>
              <a:buChar char="•"/>
              <a:defRPr/>
            </a:pPr>
            <a:r>
              <a:rPr lang="en-GB" sz="1200" dirty="0">
                <a:solidFill>
                  <a:srgbClr val="000000"/>
                </a:solidFill>
                <a:latin typeface="Calibri" panose="020F0502020204030204" pitchFamily="34" charset="0"/>
              </a:rPr>
              <a:t>Instructions and Tools for the creation of 3D digital assets </a:t>
            </a:r>
            <a:r>
              <a:rPr lang="en-GB" sz="1200" dirty="0">
                <a:solidFill>
                  <a:srgbClr val="000000"/>
                </a:solidFill>
                <a:latin typeface="+mn-lt"/>
              </a:rPr>
              <a:t>(</a:t>
            </a:r>
            <a:r>
              <a:rPr lang="en-GB" sz="1200" dirty="0">
                <a:solidFill>
                  <a:srgbClr val="333333"/>
                </a:solidFill>
                <a:latin typeface="+mn-lt"/>
              </a:rPr>
              <a:t>Structure from Motion </a:t>
            </a:r>
            <a:r>
              <a:rPr lang="en-GB" sz="1200" dirty="0">
                <a:solidFill>
                  <a:srgbClr val="000000"/>
                </a:solidFill>
                <a:latin typeface="+mn-lt"/>
              </a:rPr>
              <a:t>–</a:t>
            </a:r>
            <a:r>
              <a:rPr lang="en-GB" sz="1200" dirty="0">
                <a:solidFill>
                  <a:srgbClr val="333333"/>
                </a:solidFill>
                <a:latin typeface="+mn-lt"/>
              </a:rPr>
              <a:t> reconstruction of a textured 3D object from a series of photographs of the object). </a:t>
            </a:r>
            <a:endParaRPr lang="en-GB" sz="1200" dirty="0">
              <a:latin typeface="+mn-lt"/>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9310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50712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67567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34497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5484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19976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50875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limit to the amount of content that can be provided in the discussion slides, since once the course is converted to the appropriate format, users will be able to freely scroll through it.</a:t>
            </a:r>
          </a:p>
          <a:p>
            <a:endParaRPr lang="en-US" dirty="0"/>
          </a:p>
          <a:p>
            <a:r>
              <a:rPr lang="en-US" dirty="0"/>
              <a:t>The presence of images or at least a catchy icon is encouraged on these slides.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C8BFC-31A1-489C-AAEB-703D19E7D6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9579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EDCF6A4-1068-4E59-A0AB-58D5922DC51B}" type="datetimeFigureOut">
              <a:rPr lang="en-US" smtClean="0"/>
              <a:t>4/14/2022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FAF7CC-5D5E-4C17-BABD-94B4FBEBF8FC}" type="slidenum">
              <a:rPr lang="en-US" smtClean="0"/>
              <a:t>‹#›</a:t>
            </a:fld>
            <a:endParaRPr lang="en-US"/>
          </a:p>
        </p:txBody>
      </p:sp>
    </p:spTree>
    <p:extLst>
      <p:ext uri="{BB962C8B-B14F-4D97-AF65-F5344CB8AC3E}">
        <p14:creationId xmlns:p14="http://schemas.microsoft.com/office/powerpoint/2010/main" val="3439187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EDCF6A4-1068-4E59-A0AB-58D5922DC51B}" type="datetimeFigureOut">
              <a:rPr lang="en-US" smtClean="0"/>
              <a:t>4/14/2022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FAF7CC-5D5E-4C17-BABD-94B4FBEBF8FC}" type="slidenum">
              <a:rPr lang="en-US" smtClean="0"/>
              <a:t>‹#›</a:t>
            </a:fld>
            <a:endParaRPr lang="en-US"/>
          </a:p>
        </p:txBody>
      </p:sp>
    </p:spTree>
    <p:extLst>
      <p:ext uri="{BB962C8B-B14F-4D97-AF65-F5344CB8AC3E}">
        <p14:creationId xmlns:p14="http://schemas.microsoft.com/office/powerpoint/2010/main" val="2669991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DCF6A4-1068-4E59-A0AB-58D5922DC51B}" type="datetimeFigureOut">
              <a:rPr lang="en-US" smtClean="0"/>
              <a:t>4/14/2022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FAF7CC-5D5E-4C17-BABD-94B4FBEBF8FC}" type="slidenum">
              <a:rPr lang="en-US" smtClean="0"/>
              <a:t>‹#›</a:t>
            </a:fld>
            <a:endParaRPr lang="en-US"/>
          </a:p>
        </p:txBody>
      </p:sp>
    </p:spTree>
    <p:extLst>
      <p:ext uri="{BB962C8B-B14F-4D97-AF65-F5344CB8AC3E}">
        <p14:creationId xmlns:p14="http://schemas.microsoft.com/office/powerpoint/2010/main" val="4228817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EDCF6A4-1068-4E59-A0AB-58D5922DC51B}" type="datetimeFigureOut">
              <a:rPr lang="en-US" smtClean="0"/>
              <a:t>4/14/2022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FAF7CC-5D5E-4C17-BABD-94B4FBEBF8FC}" type="slidenum">
              <a:rPr lang="en-US" smtClean="0"/>
              <a:t>‹#›</a:t>
            </a:fld>
            <a:endParaRPr lang="en-US"/>
          </a:p>
        </p:txBody>
      </p:sp>
    </p:spTree>
    <p:extLst>
      <p:ext uri="{BB962C8B-B14F-4D97-AF65-F5344CB8AC3E}">
        <p14:creationId xmlns:p14="http://schemas.microsoft.com/office/powerpoint/2010/main" val="3781581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EDCF6A4-1068-4E59-A0AB-58D5922DC51B}" type="datetimeFigureOut">
              <a:rPr lang="en-US" smtClean="0"/>
              <a:t>4/14/2022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FAF7CC-5D5E-4C17-BABD-94B4FBEBF8FC}" type="slidenum">
              <a:rPr lang="en-US" smtClean="0"/>
              <a:t>‹#›</a:t>
            </a:fld>
            <a:endParaRPr lang="en-US"/>
          </a:p>
        </p:txBody>
      </p:sp>
    </p:spTree>
    <p:extLst>
      <p:ext uri="{BB962C8B-B14F-4D97-AF65-F5344CB8AC3E}">
        <p14:creationId xmlns:p14="http://schemas.microsoft.com/office/powerpoint/2010/main" val="3549853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EDCF6A4-1068-4E59-A0AB-58D5922DC51B}" type="datetimeFigureOut">
              <a:rPr lang="en-US" smtClean="0"/>
              <a:t>4/14/2022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FAF7CC-5D5E-4C17-BABD-94B4FBEBF8FC}" type="slidenum">
              <a:rPr lang="en-US" smtClean="0"/>
              <a:t>‹#›</a:t>
            </a:fld>
            <a:endParaRPr lang="en-US"/>
          </a:p>
        </p:txBody>
      </p:sp>
    </p:spTree>
    <p:extLst>
      <p:ext uri="{BB962C8B-B14F-4D97-AF65-F5344CB8AC3E}">
        <p14:creationId xmlns:p14="http://schemas.microsoft.com/office/powerpoint/2010/main" val="1626775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DCF6A4-1068-4E59-A0AB-58D5922DC51B}" type="datetimeFigureOut">
              <a:rPr lang="en-US" smtClean="0"/>
              <a:t>4/14/2022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FAF7CC-5D5E-4C17-BABD-94B4FBEBF8FC}" type="slidenum">
              <a:rPr lang="en-US" smtClean="0"/>
              <a:t>‹#›</a:t>
            </a:fld>
            <a:endParaRPr lang="en-US"/>
          </a:p>
        </p:txBody>
      </p:sp>
    </p:spTree>
    <p:extLst>
      <p:ext uri="{BB962C8B-B14F-4D97-AF65-F5344CB8AC3E}">
        <p14:creationId xmlns:p14="http://schemas.microsoft.com/office/powerpoint/2010/main" val="2183457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EDCF6A4-1068-4E59-A0AB-58D5922DC51B}" type="datetimeFigureOut">
              <a:rPr lang="en-US" smtClean="0"/>
              <a:t>4/14/2022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FAF7CC-5D5E-4C17-BABD-94B4FBEBF8FC}" type="slidenum">
              <a:rPr lang="en-US" smtClean="0"/>
              <a:t>‹#›</a:t>
            </a:fld>
            <a:endParaRPr lang="en-US"/>
          </a:p>
        </p:txBody>
      </p:sp>
    </p:spTree>
    <p:extLst>
      <p:ext uri="{BB962C8B-B14F-4D97-AF65-F5344CB8AC3E}">
        <p14:creationId xmlns:p14="http://schemas.microsoft.com/office/powerpoint/2010/main" val="1485220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EDCF6A4-1068-4E59-A0AB-58D5922DC51B}" type="datetimeFigureOut">
              <a:rPr lang="en-US" smtClean="0"/>
              <a:t>4/14/2022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FAF7CC-5D5E-4C17-BABD-94B4FBEBF8FC}" type="slidenum">
              <a:rPr lang="en-US" smtClean="0"/>
              <a:t>‹#›</a:t>
            </a:fld>
            <a:endParaRPr lang="en-US"/>
          </a:p>
        </p:txBody>
      </p:sp>
    </p:spTree>
    <p:extLst>
      <p:ext uri="{BB962C8B-B14F-4D97-AF65-F5344CB8AC3E}">
        <p14:creationId xmlns:p14="http://schemas.microsoft.com/office/powerpoint/2010/main" val="3615520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EDCF6A4-1068-4E59-A0AB-58D5922DC51B}" type="datetimeFigureOut">
              <a:rPr lang="en-US" smtClean="0"/>
              <a:t>4/14/2022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FAF7CC-5D5E-4C17-BABD-94B4FBEBF8FC}" type="slidenum">
              <a:rPr lang="en-US" smtClean="0"/>
              <a:t>‹#›</a:t>
            </a:fld>
            <a:endParaRPr lang="en-US"/>
          </a:p>
        </p:txBody>
      </p:sp>
    </p:spTree>
    <p:extLst>
      <p:ext uri="{BB962C8B-B14F-4D97-AF65-F5344CB8AC3E}">
        <p14:creationId xmlns:p14="http://schemas.microsoft.com/office/powerpoint/2010/main" val="1683154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EDCF6A4-1068-4E59-A0AB-58D5922DC51B}" type="datetimeFigureOut">
              <a:rPr lang="en-US" smtClean="0"/>
              <a:t>4/14/2022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FAF7CC-5D5E-4C17-BABD-94B4FBEBF8FC}" type="slidenum">
              <a:rPr lang="en-US" smtClean="0"/>
              <a:t>‹#›</a:t>
            </a:fld>
            <a:endParaRPr lang="en-US"/>
          </a:p>
        </p:txBody>
      </p:sp>
    </p:spTree>
    <p:extLst>
      <p:ext uri="{BB962C8B-B14F-4D97-AF65-F5344CB8AC3E}">
        <p14:creationId xmlns:p14="http://schemas.microsoft.com/office/powerpoint/2010/main" val="8735582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urse Title">
    <p:bg>
      <p:bgPr>
        <a:solidFill>
          <a:schemeClr val="bg1">
            <a:lumMod val="85000"/>
          </a:schemeClr>
        </a:solidFill>
        <a:effectLst/>
      </p:bgPr>
    </p:bg>
    <p:spTree>
      <p:nvGrpSpPr>
        <p:cNvPr id="1" name=""/>
        <p:cNvGrpSpPr/>
        <p:nvPr/>
      </p:nvGrpSpPr>
      <p:grpSpPr>
        <a:xfrm>
          <a:off x="0" y="0"/>
          <a:ext cx="0" cy="0"/>
          <a:chOff x="0" y="0"/>
          <a:chExt cx="0" cy="0"/>
        </a:xfrm>
      </p:grpSpPr>
      <p:sp>
        <p:nvSpPr>
          <p:cNvPr id="8" name="Picture 1"/>
          <p:cNvSpPr>
            <a:spLocks noGrp="1"/>
          </p:cNvSpPr>
          <p:nvPr>
            <p:ph type="pic" sz="quarter" idx="13" hasCustomPrompt="1"/>
          </p:nvPr>
        </p:nvSpPr>
        <p:spPr>
          <a:xfrm>
            <a:off x="0" y="0"/>
            <a:ext cx="12192000" cy="6858000"/>
          </a:xfrm>
        </p:spPr>
        <p:txBody>
          <a:bodyPr/>
          <a:lstStyle>
            <a:lvl1pPr marL="0" indent="0">
              <a:buNone/>
              <a:defRPr baseline="0"/>
            </a:lvl1pPr>
          </a:lstStyle>
          <a:p>
            <a:r>
              <a:rPr lang="en-US"/>
              <a:t>Click icon to add picture</a:t>
            </a:r>
            <a:endParaRPr lang="ru-RU" dirty="0"/>
          </a:p>
        </p:txBody>
      </p:sp>
      <p:sp>
        <p:nvSpPr>
          <p:cNvPr id="3" name="Subtitle 1"/>
          <p:cNvSpPr>
            <a:spLocks noGrp="1"/>
          </p:cNvSpPr>
          <p:nvPr>
            <p:ph type="subTitle" idx="1" hasCustomPrompt="1"/>
          </p:nvPr>
        </p:nvSpPr>
        <p:spPr>
          <a:xfrm>
            <a:off x="1524000" y="4105275"/>
            <a:ext cx="9144000" cy="1655762"/>
          </a:xfrm>
        </p:spPr>
        <p:txBody>
          <a:bodyPr>
            <a:no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endParaRPr lang="ru-RU" dirty="0"/>
          </a:p>
        </p:txBody>
      </p:sp>
      <p:sp>
        <p:nvSpPr>
          <p:cNvPr id="2" name="Title"/>
          <p:cNvSpPr>
            <a:spLocks noGrp="1"/>
          </p:cNvSpPr>
          <p:nvPr>
            <p:ph type="ctrTitle" hasCustomPrompt="1"/>
          </p:nvPr>
        </p:nvSpPr>
        <p:spPr>
          <a:xfrm>
            <a:off x="1524000" y="1420019"/>
            <a:ext cx="9144000" cy="2387600"/>
          </a:xfrm>
        </p:spPr>
        <p:txBody>
          <a:bodyPr anchor="b">
            <a:noAutofit/>
          </a:bodyPr>
          <a:lstStyle>
            <a:lvl1pPr algn="ctr">
              <a:defRPr sz="4400">
                <a:solidFill>
                  <a:schemeClr val="bg1"/>
                </a:solidFill>
              </a:defRPr>
            </a:lvl1pPr>
          </a:lstStyle>
          <a:p>
            <a:r>
              <a:rPr lang="en-US"/>
              <a:t>Click to add title</a:t>
            </a:r>
            <a:endParaRPr lang="ru-RU" dirty="0"/>
          </a:p>
        </p:txBody>
      </p:sp>
    </p:spTree>
    <p:custDataLst>
      <p:tags r:id="rId1"/>
    </p:custDataLst>
    <p:extLst>
      <p:ext uri="{BB962C8B-B14F-4D97-AF65-F5344CB8AC3E}">
        <p14:creationId xmlns:p14="http://schemas.microsoft.com/office/powerpoint/2010/main" val="1546669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5475316" cy="1487833"/>
          </a:xfrm>
        </p:spPr>
        <p:txBody>
          <a:bodyPr anchor="b">
            <a:normAutofit/>
          </a:bodyPr>
          <a:lstStyle>
            <a:lvl1pPr algn="ctr">
              <a:defRPr sz="3600"/>
            </a:lvl1pPr>
          </a:lstStyle>
          <a:p>
            <a:r>
              <a:rPr lang="en-US"/>
              <a:t>Click to edit Master title style</a:t>
            </a:r>
          </a:p>
        </p:txBody>
      </p:sp>
      <p:sp>
        <p:nvSpPr>
          <p:cNvPr id="3" name="Subtitle 2"/>
          <p:cNvSpPr>
            <a:spLocks noGrp="1"/>
          </p:cNvSpPr>
          <p:nvPr>
            <p:ph type="subTitle" idx="1"/>
          </p:nvPr>
        </p:nvSpPr>
        <p:spPr>
          <a:xfrm>
            <a:off x="1524000" y="3025833"/>
            <a:ext cx="5475316" cy="2231967"/>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p:cNvSpPr>
            <a:spLocks noGrp="1"/>
          </p:cNvSpPr>
          <p:nvPr>
            <p:ph type="ftr" sz="quarter" idx="11"/>
          </p:nvPr>
        </p:nvSpPr>
        <p:spPr/>
        <p:txBody>
          <a:bodyPr/>
          <a:lstStyle/>
          <a:p>
            <a:r>
              <a:rPr lang="en-US"/>
              <a:t>NI4OS-Europe 5th PMB meeting, online, 19th October 2021</a:t>
            </a:r>
          </a:p>
        </p:txBody>
      </p:sp>
    </p:spTree>
    <p:extLst>
      <p:ext uri="{BB962C8B-B14F-4D97-AF65-F5344CB8AC3E}">
        <p14:creationId xmlns:p14="http://schemas.microsoft.com/office/powerpoint/2010/main" val="1691350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8954"/>
            <a:ext cx="12192000" cy="939979"/>
          </a:xfrm>
          <a:solidFill>
            <a:srgbClr val="3776BB"/>
          </a:solidFill>
        </p:spPr>
        <p:txBody>
          <a:bodyPr>
            <a:normAutofit/>
          </a:bodyPr>
          <a:lstStyle>
            <a:lvl1pPr>
              <a:defRPr sz="3600">
                <a:solidFill>
                  <a:schemeClr val="bg1"/>
                </a:solidFill>
              </a:defRPr>
            </a:lvl1pPr>
          </a:lstStyle>
          <a:p>
            <a:r>
              <a:rPr lang="en-US"/>
              <a:t>Click to edit Master title style</a:t>
            </a:r>
          </a:p>
        </p:txBody>
      </p:sp>
      <p:sp>
        <p:nvSpPr>
          <p:cNvPr id="3" name="Content Placeholder 2"/>
          <p:cNvSpPr>
            <a:spLocks noGrp="1"/>
          </p:cNvSpPr>
          <p:nvPr>
            <p:ph idx="1"/>
          </p:nvPr>
        </p:nvSpPr>
        <p:spPr>
          <a:xfrm>
            <a:off x="838200" y="1205345"/>
            <a:ext cx="10514288" cy="4805362"/>
          </a:xfrm>
        </p:spPr>
        <p:txBody>
          <a:bodyPr/>
          <a:lstStyle>
            <a:lvl1pPr marL="228600" indent="-228600">
              <a:buClr>
                <a:srgbClr val="3875BF"/>
              </a:buClr>
              <a:buSzPct val="70000"/>
              <a:buFont typeface="Wingdings" panose="05000000000000000000" pitchFamily="2" charset="2"/>
              <a:buChar char="q"/>
              <a:defRPr>
                <a:solidFill>
                  <a:srgbClr val="193557"/>
                </a:solidFill>
              </a:defRPr>
            </a:lvl1pPr>
            <a:lvl2pPr marL="685800" indent="-228600">
              <a:buClr>
                <a:srgbClr val="3875BF"/>
              </a:buClr>
              <a:buSzPct val="70000"/>
              <a:buFont typeface="Wingdings" panose="05000000000000000000" pitchFamily="2" charset="2"/>
              <a:buChar char="q"/>
              <a:defRPr>
                <a:solidFill>
                  <a:srgbClr val="193557"/>
                </a:solidFill>
              </a:defRPr>
            </a:lvl2pPr>
            <a:lvl3pPr marL="1143000" indent="-228600">
              <a:buClr>
                <a:srgbClr val="3875BF"/>
              </a:buClr>
              <a:buSzPct val="70000"/>
              <a:buFont typeface="Wingdings" panose="05000000000000000000" pitchFamily="2" charset="2"/>
              <a:buChar char="q"/>
              <a:defRPr>
                <a:solidFill>
                  <a:srgbClr val="193557"/>
                </a:solidFill>
              </a:defRPr>
            </a:lvl3pPr>
            <a:lvl4pPr marL="1600200" indent="-228600">
              <a:buClr>
                <a:srgbClr val="3875BF"/>
              </a:buClr>
              <a:buSzPct val="70000"/>
              <a:buFont typeface="Wingdings" panose="05000000000000000000" pitchFamily="2" charset="2"/>
              <a:buChar char="q"/>
              <a:defRPr>
                <a:solidFill>
                  <a:srgbClr val="193557"/>
                </a:solidFill>
              </a:defRPr>
            </a:lvl4pPr>
            <a:lvl5pPr marL="2057400" indent="-228600">
              <a:buClr>
                <a:srgbClr val="3875BF"/>
              </a:buClr>
              <a:buSzPct val="70000"/>
              <a:buFont typeface="Wingdings" panose="05000000000000000000" pitchFamily="2" charset="2"/>
              <a:buChar char="q"/>
              <a:defRPr>
                <a:solidFill>
                  <a:srgbClr val="193557"/>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a:xfrm>
            <a:off x="838199" y="6356350"/>
            <a:ext cx="9536085" cy="365125"/>
          </a:xfrm>
        </p:spPr>
        <p:txBody>
          <a:bodyPr anchor="ctr"/>
          <a:lstStyle/>
          <a:p>
            <a:r>
              <a:rPr lang="en-US"/>
              <a:t>NI4OS-Europe 5th PMB meeting, online, 19th October 2021</a:t>
            </a:r>
          </a:p>
        </p:txBody>
      </p:sp>
      <p:cxnSp>
        <p:nvCxnSpPr>
          <p:cNvPr id="7" name="Straight Connector 6"/>
          <p:cNvCxnSpPr/>
          <p:nvPr userDrawn="1"/>
        </p:nvCxnSpPr>
        <p:spPr>
          <a:xfrm>
            <a:off x="838199" y="6356350"/>
            <a:ext cx="10514289" cy="0"/>
          </a:xfrm>
          <a:prstGeom prst="line">
            <a:avLst/>
          </a:prstGeom>
          <a:ln w="25400" cap="rnd">
            <a:solidFill>
              <a:srgbClr val="3875BF"/>
            </a:solidFill>
            <a:prstDash val="solid"/>
          </a:ln>
        </p:spPr>
        <p:style>
          <a:lnRef idx="1">
            <a:schemeClr val="accent1"/>
          </a:lnRef>
          <a:fillRef idx="0">
            <a:schemeClr val="accent1"/>
          </a:fillRef>
          <a:effectRef idx="0">
            <a:schemeClr val="accent1"/>
          </a:effectRef>
          <a:fontRef idx="minor">
            <a:schemeClr val="tx1"/>
          </a:fontRef>
        </p:style>
      </p:cxnSp>
      <p:sp>
        <p:nvSpPr>
          <p:cNvPr id="8" name="Slide Number Placeholder 5"/>
          <p:cNvSpPr>
            <a:spLocks noGrp="1"/>
          </p:cNvSpPr>
          <p:nvPr>
            <p:ph type="sldNum" sz="quarter" idx="12"/>
          </p:nvPr>
        </p:nvSpPr>
        <p:spPr>
          <a:xfrm>
            <a:off x="10374284" y="6356350"/>
            <a:ext cx="979516" cy="365125"/>
          </a:xfrm>
          <a:prstGeom prst="rect">
            <a:avLst/>
          </a:prstGeom>
        </p:spPr>
        <p:txBody>
          <a:bodyPr anchor="ctr"/>
          <a:lstStyle>
            <a:lvl1pPr>
              <a:defRPr sz="1200">
                <a:solidFill>
                  <a:srgbClr val="3875BF"/>
                </a:solidFill>
              </a:defRPr>
            </a:lvl1pPr>
          </a:lstStyle>
          <a:p>
            <a:fld id="{E8321681-3B98-44C9-B431-7E0EFD004BBE}" type="slidenum">
              <a:rPr lang="en-US" smtClean="0"/>
              <a:pPr/>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933946" y="-8954"/>
            <a:ext cx="1258053" cy="939979"/>
          </a:xfrm>
          <a:prstGeom prst="rect">
            <a:avLst/>
          </a:prstGeom>
        </p:spPr>
      </p:pic>
      <p:cxnSp>
        <p:nvCxnSpPr>
          <p:cNvPr id="11" name="Straight Connector 10"/>
          <p:cNvCxnSpPr/>
          <p:nvPr userDrawn="1"/>
        </p:nvCxnSpPr>
        <p:spPr>
          <a:xfrm>
            <a:off x="0" y="931025"/>
            <a:ext cx="12192000" cy="0"/>
          </a:xfrm>
          <a:prstGeom prst="line">
            <a:avLst/>
          </a:prstGeom>
          <a:ln w="25400">
            <a:solidFill>
              <a:srgbClr val="2E313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34129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endParaRPr lang="en-US"/>
          </a:p>
        </p:txBody>
      </p:sp>
      <p:sp>
        <p:nvSpPr>
          <p:cNvPr id="5" name="Footer Placeholder 4"/>
          <p:cNvSpPr>
            <a:spLocks noGrp="1"/>
          </p:cNvSpPr>
          <p:nvPr>
            <p:ph type="ftr" sz="quarter" idx="11"/>
          </p:nvPr>
        </p:nvSpPr>
        <p:spPr/>
        <p:txBody>
          <a:bodyPr/>
          <a:lstStyle/>
          <a:p>
            <a:r>
              <a:rPr lang="en-US"/>
              <a:t>NI4OS-Europe 5th PMB meeting, online, 19th October 2021</a:t>
            </a: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E8321681-3B98-44C9-B431-7E0EFD004BBE}" type="slidenum">
              <a:rPr lang="en-US" smtClean="0"/>
              <a:t>‹#›</a:t>
            </a:fld>
            <a:endParaRPr lang="en-US"/>
          </a:p>
        </p:txBody>
      </p:sp>
    </p:spTree>
    <p:extLst>
      <p:ext uri="{BB962C8B-B14F-4D97-AF65-F5344CB8AC3E}">
        <p14:creationId xmlns:p14="http://schemas.microsoft.com/office/powerpoint/2010/main" val="10297112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endParaRPr lang="en-US"/>
          </a:p>
        </p:txBody>
      </p:sp>
      <p:sp>
        <p:nvSpPr>
          <p:cNvPr id="6" name="Footer Placeholder 5"/>
          <p:cNvSpPr>
            <a:spLocks noGrp="1"/>
          </p:cNvSpPr>
          <p:nvPr>
            <p:ph type="ftr" sz="quarter" idx="11"/>
          </p:nvPr>
        </p:nvSpPr>
        <p:spPr/>
        <p:txBody>
          <a:bodyPr/>
          <a:lstStyle/>
          <a:p>
            <a:r>
              <a:rPr lang="en-US"/>
              <a:t>NI4OS-Europe 5th PMB meeting, online, 19th October 2021</a:t>
            </a: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E8321681-3B98-44C9-B431-7E0EFD004BBE}" type="slidenum">
              <a:rPr lang="en-US" smtClean="0"/>
              <a:t>‹#›</a:t>
            </a:fld>
            <a:endParaRPr lang="en-US"/>
          </a:p>
        </p:txBody>
      </p:sp>
    </p:spTree>
    <p:extLst>
      <p:ext uri="{BB962C8B-B14F-4D97-AF65-F5344CB8AC3E}">
        <p14:creationId xmlns:p14="http://schemas.microsoft.com/office/powerpoint/2010/main" val="649263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38200" y="6356350"/>
            <a:ext cx="2743200" cy="365125"/>
          </a:xfrm>
          <a:prstGeom prst="rect">
            <a:avLst/>
          </a:prstGeom>
        </p:spPr>
        <p:txBody>
          <a:bodyPr/>
          <a:lstStyle/>
          <a:p>
            <a:endParaRPr lang="en-US"/>
          </a:p>
        </p:txBody>
      </p:sp>
      <p:sp>
        <p:nvSpPr>
          <p:cNvPr id="8" name="Footer Placeholder 7"/>
          <p:cNvSpPr>
            <a:spLocks noGrp="1"/>
          </p:cNvSpPr>
          <p:nvPr>
            <p:ph type="ftr" sz="quarter" idx="11"/>
          </p:nvPr>
        </p:nvSpPr>
        <p:spPr/>
        <p:txBody>
          <a:bodyPr/>
          <a:lstStyle/>
          <a:p>
            <a:r>
              <a:rPr lang="en-US"/>
              <a:t>NI4OS-Europe 5th PMB meeting, online, 19th October 2021</a:t>
            </a:r>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fld id="{E8321681-3B98-44C9-B431-7E0EFD004BBE}" type="slidenum">
              <a:rPr lang="en-US" smtClean="0"/>
              <a:t>‹#›</a:t>
            </a:fld>
            <a:endParaRPr lang="en-US"/>
          </a:p>
        </p:txBody>
      </p:sp>
    </p:spTree>
    <p:extLst>
      <p:ext uri="{BB962C8B-B14F-4D97-AF65-F5344CB8AC3E}">
        <p14:creationId xmlns:p14="http://schemas.microsoft.com/office/powerpoint/2010/main" val="42257444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NI4OS-Europe 5th PMB meeting, online, 19th October 2021</a:t>
            </a:r>
          </a:p>
        </p:txBody>
      </p:sp>
      <p:sp>
        <p:nvSpPr>
          <p:cNvPr id="5" name="Slide Number Placeholder 4"/>
          <p:cNvSpPr>
            <a:spLocks noGrp="1"/>
          </p:cNvSpPr>
          <p:nvPr>
            <p:ph type="sldNum" sz="quarter" idx="12"/>
          </p:nvPr>
        </p:nvSpPr>
        <p:spPr>
          <a:xfrm>
            <a:off x="8610600" y="6356350"/>
            <a:ext cx="2743200" cy="365125"/>
          </a:xfrm>
          <a:prstGeom prst="rect">
            <a:avLst/>
          </a:prstGeom>
        </p:spPr>
        <p:txBody>
          <a:bodyPr/>
          <a:lstStyle/>
          <a:p>
            <a:fld id="{E8321681-3B98-44C9-B431-7E0EFD004BBE}" type="slidenum">
              <a:rPr lang="en-US" smtClean="0"/>
              <a:t>‹#›</a:t>
            </a:fld>
            <a:endParaRPr lang="en-US"/>
          </a:p>
        </p:txBody>
      </p:sp>
    </p:spTree>
    <p:extLst>
      <p:ext uri="{BB962C8B-B14F-4D97-AF65-F5344CB8AC3E}">
        <p14:creationId xmlns:p14="http://schemas.microsoft.com/office/powerpoint/2010/main" val="21416051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endParaRPr lang="en-US"/>
          </a:p>
        </p:txBody>
      </p:sp>
      <p:sp>
        <p:nvSpPr>
          <p:cNvPr id="3" name="Footer Placeholder 2"/>
          <p:cNvSpPr>
            <a:spLocks noGrp="1"/>
          </p:cNvSpPr>
          <p:nvPr>
            <p:ph type="ftr" sz="quarter" idx="11"/>
          </p:nvPr>
        </p:nvSpPr>
        <p:spPr/>
        <p:txBody>
          <a:bodyPr/>
          <a:lstStyle/>
          <a:p>
            <a:r>
              <a:rPr lang="en-US"/>
              <a:t>NI4OS-Europe 5th PMB meeting, online, 19th October 2021</a:t>
            </a:r>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E8321681-3B98-44C9-B431-7E0EFD004BBE}" type="slidenum">
              <a:rPr lang="en-US" smtClean="0"/>
              <a:t>‹#›</a:t>
            </a:fld>
            <a:endParaRPr lang="en-US"/>
          </a:p>
        </p:txBody>
      </p:sp>
    </p:spTree>
    <p:extLst>
      <p:ext uri="{BB962C8B-B14F-4D97-AF65-F5344CB8AC3E}">
        <p14:creationId xmlns:p14="http://schemas.microsoft.com/office/powerpoint/2010/main" val="27929316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endParaRPr lang="en-US"/>
          </a:p>
        </p:txBody>
      </p:sp>
      <p:sp>
        <p:nvSpPr>
          <p:cNvPr id="6" name="Footer Placeholder 5"/>
          <p:cNvSpPr>
            <a:spLocks noGrp="1"/>
          </p:cNvSpPr>
          <p:nvPr>
            <p:ph type="ftr" sz="quarter" idx="11"/>
          </p:nvPr>
        </p:nvSpPr>
        <p:spPr/>
        <p:txBody>
          <a:bodyPr/>
          <a:lstStyle/>
          <a:p>
            <a:r>
              <a:rPr lang="en-US"/>
              <a:t>NI4OS-Europe 5th PMB meeting, online, 19th October 2021</a:t>
            </a: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E8321681-3B98-44C9-B431-7E0EFD004BBE}" type="slidenum">
              <a:rPr lang="en-US" smtClean="0"/>
              <a:t>‹#›</a:t>
            </a:fld>
            <a:endParaRPr lang="en-US"/>
          </a:p>
        </p:txBody>
      </p:sp>
    </p:spTree>
    <p:extLst>
      <p:ext uri="{BB962C8B-B14F-4D97-AF65-F5344CB8AC3E}">
        <p14:creationId xmlns:p14="http://schemas.microsoft.com/office/powerpoint/2010/main" val="40073530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endParaRPr lang="en-US"/>
          </a:p>
        </p:txBody>
      </p:sp>
      <p:sp>
        <p:nvSpPr>
          <p:cNvPr id="6" name="Footer Placeholder 5"/>
          <p:cNvSpPr>
            <a:spLocks noGrp="1"/>
          </p:cNvSpPr>
          <p:nvPr>
            <p:ph type="ftr" sz="quarter" idx="11"/>
          </p:nvPr>
        </p:nvSpPr>
        <p:spPr/>
        <p:txBody>
          <a:bodyPr/>
          <a:lstStyle/>
          <a:p>
            <a:r>
              <a:rPr lang="en-US"/>
              <a:t>NI4OS-Europe 5th PMB meeting, online, 19th October 2021</a:t>
            </a: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E8321681-3B98-44C9-B431-7E0EFD004BBE}" type="slidenum">
              <a:rPr lang="en-US" smtClean="0"/>
              <a:t>‹#›</a:t>
            </a:fld>
            <a:endParaRPr lang="en-US"/>
          </a:p>
        </p:txBody>
      </p:sp>
    </p:spTree>
    <p:extLst>
      <p:ext uri="{BB962C8B-B14F-4D97-AF65-F5344CB8AC3E}">
        <p14:creationId xmlns:p14="http://schemas.microsoft.com/office/powerpoint/2010/main" val="37592523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endParaRPr lang="en-US"/>
          </a:p>
        </p:txBody>
      </p:sp>
      <p:sp>
        <p:nvSpPr>
          <p:cNvPr id="5" name="Footer Placeholder 4"/>
          <p:cNvSpPr>
            <a:spLocks noGrp="1"/>
          </p:cNvSpPr>
          <p:nvPr>
            <p:ph type="ftr" sz="quarter" idx="11"/>
          </p:nvPr>
        </p:nvSpPr>
        <p:spPr/>
        <p:txBody>
          <a:bodyPr/>
          <a:lstStyle/>
          <a:p>
            <a:r>
              <a:rPr lang="en-US"/>
              <a:t>NI4OS-Europe 5th PMB meeting, online, 19th October 2021</a:t>
            </a: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E8321681-3B98-44C9-B431-7E0EFD004BBE}" type="slidenum">
              <a:rPr lang="en-US" smtClean="0"/>
              <a:t>‹#›</a:t>
            </a:fld>
            <a:endParaRPr lang="en-US"/>
          </a:p>
        </p:txBody>
      </p:sp>
    </p:spTree>
    <p:extLst>
      <p:ext uri="{BB962C8B-B14F-4D97-AF65-F5344CB8AC3E}">
        <p14:creationId xmlns:p14="http://schemas.microsoft.com/office/powerpoint/2010/main" val="18818304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endParaRPr lang="en-US"/>
          </a:p>
        </p:txBody>
      </p:sp>
      <p:sp>
        <p:nvSpPr>
          <p:cNvPr id="5" name="Footer Placeholder 4"/>
          <p:cNvSpPr>
            <a:spLocks noGrp="1"/>
          </p:cNvSpPr>
          <p:nvPr>
            <p:ph type="ftr" sz="quarter" idx="11"/>
          </p:nvPr>
        </p:nvSpPr>
        <p:spPr/>
        <p:txBody>
          <a:bodyPr/>
          <a:lstStyle/>
          <a:p>
            <a:r>
              <a:rPr lang="en-US"/>
              <a:t>NI4OS-Europe 5th PMB meeting, online, 19th October 2021</a:t>
            </a: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E8321681-3B98-44C9-B431-7E0EFD004BBE}" type="slidenum">
              <a:rPr lang="en-US" smtClean="0"/>
              <a:t>‹#›</a:t>
            </a:fld>
            <a:endParaRPr lang="en-US"/>
          </a:p>
        </p:txBody>
      </p:sp>
    </p:spTree>
    <p:extLst>
      <p:ext uri="{BB962C8B-B14F-4D97-AF65-F5344CB8AC3E}">
        <p14:creationId xmlns:p14="http://schemas.microsoft.com/office/powerpoint/2010/main" val="3850272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DCF6A4-1068-4E59-A0AB-58D5922DC51B}" type="datetimeFigureOut">
              <a:rPr lang="en-US" smtClean="0"/>
              <a:t>4/14/2022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FAF7CC-5D5E-4C17-BABD-94B4FBEBF8FC}" type="slidenum">
              <a:rPr lang="en-US" smtClean="0"/>
              <a:t>‹#›</a:t>
            </a:fld>
            <a:endParaRPr lang="en-US"/>
          </a:p>
        </p:txBody>
      </p:sp>
    </p:spTree>
    <p:extLst>
      <p:ext uri="{BB962C8B-B14F-4D97-AF65-F5344CB8AC3E}">
        <p14:creationId xmlns:p14="http://schemas.microsoft.com/office/powerpoint/2010/main" val="19649462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1254583"/>
            <a:ext cx="61943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2818013"/>
            <a:ext cx="6194367" cy="31926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838199" y="6356350"/>
            <a:ext cx="10514289" cy="365125"/>
          </a:xfrm>
          <a:prstGeom prst="rect">
            <a:avLst/>
          </a:prstGeom>
        </p:spPr>
        <p:txBody>
          <a:bodyPr vert="horz" lIns="91440" tIns="45720" rIns="91440" bIns="45720" rtlCol="0" anchor="ctr"/>
          <a:lstStyle>
            <a:lvl1pPr algn="ctr">
              <a:defRPr sz="1200" baseline="0">
                <a:solidFill>
                  <a:srgbClr val="3875BF"/>
                </a:solidFill>
              </a:defRPr>
            </a:lvl1pPr>
          </a:lstStyle>
          <a:p>
            <a:r>
              <a:rPr lang="en-US"/>
              <a:t>NI4OS-Europe 5th PMB meeting, online, 19th October 2021</a:t>
            </a:r>
          </a:p>
        </p:txBody>
      </p:sp>
      <p:pic>
        <p:nvPicPr>
          <p:cNvPr id="8" name="Picture 7"/>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7544830" y="1836976"/>
            <a:ext cx="3807658" cy="2876339"/>
          </a:xfrm>
          <a:prstGeom prst="rect">
            <a:avLst/>
          </a:prstGeom>
        </p:spPr>
      </p:pic>
      <p:cxnSp>
        <p:nvCxnSpPr>
          <p:cNvPr id="10" name="Straight Connector 9"/>
          <p:cNvCxnSpPr/>
          <p:nvPr userDrawn="1"/>
        </p:nvCxnSpPr>
        <p:spPr>
          <a:xfrm>
            <a:off x="838199" y="6356350"/>
            <a:ext cx="10514289" cy="0"/>
          </a:xfrm>
          <a:prstGeom prst="line">
            <a:avLst/>
          </a:prstGeom>
          <a:ln w="25400" cap="rnd">
            <a:solidFill>
              <a:srgbClr val="3875BF"/>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711013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2.xml"/><Relationship Id="rId1" Type="http://schemas.openxmlformats.org/officeDocument/2006/relationships/tags" Target="../tags/tag3.xml"/><Relationship Id="rId5" Type="http://schemas.openxmlformats.org/officeDocument/2006/relationships/image" Target="../media/image7.pn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hyperlink" Target="https://ni4os.eu/" TargetMode="External"/><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notesSlide" Target="../notesSlides/notesSlide8.xml"/><Relationship Id="rId7"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ags" Target="../tags/tag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7"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7"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ags" Target="../tags/tag10.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ags" Target="../tags/tag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7"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ags" Target="../tags/tag1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7"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ags" Target="../tags/tag1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notesSlide" Target="../notesSlides/notesSlide19.xml"/><Relationship Id="rId7"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ags" Target="../tags/tag1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7"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ags" Target="../tags/tag20.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7"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ags" Target="../tags/tag2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7"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tags" Target="../tags/tag2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7" Type="http://schemas.openxmlformats.org/officeDocument/2006/relationships/image" Target="../media/image18.png"/><Relationship Id="rId2" Type="http://schemas.openxmlformats.org/officeDocument/2006/relationships/slideLayout" Target="../slideLayouts/slideLayout2.xml"/><Relationship Id="rId1" Type="http://schemas.openxmlformats.org/officeDocument/2006/relationships/tags" Target="../tags/tag2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video" Target="../media/media1.mp4"/><Relationship Id="rId7" Type="http://schemas.openxmlformats.org/officeDocument/2006/relationships/image" Target="../media/image4.png"/><Relationship Id="rId2" Type="http://schemas.microsoft.com/office/2007/relationships/media" Target="../media/media1.mp4"/><Relationship Id="rId1" Type="http://schemas.openxmlformats.org/officeDocument/2006/relationships/tags" Target="../tags/tag24.xml"/><Relationship Id="rId6" Type="http://schemas.openxmlformats.org/officeDocument/2006/relationships/image" Target="../media/image3.png"/><Relationship Id="rId5" Type="http://schemas.openxmlformats.org/officeDocument/2006/relationships/notesSlide" Target="../notesSlides/notesSlide24.xml"/><Relationship Id="rId4" Type="http://schemas.openxmlformats.org/officeDocument/2006/relationships/slideLayout" Target="../slideLayouts/slideLayout2.xml"/><Relationship Id="rId9"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2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2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8" Type="http://schemas.openxmlformats.org/officeDocument/2006/relationships/hyperlink" Target="https://clowder.hpcf.cyi.ac.cy/" TargetMode="External"/><Relationship Id="rId3" Type="http://schemas.openxmlformats.org/officeDocument/2006/relationships/notesSlide" Target="../notesSlides/notesSlide27.xml"/><Relationship Id="rId7" Type="http://schemas.openxmlformats.org/officeDocument/2006/relationships/hyperlink" Target="https://agora.ni4os.eu/ui/my-resources/d0c2baae-45dc-496f-922c-dcb051ce5fc0" TargetMode="External"/><Relationship Id="rId2" Type="http://schemas.openxmlformats.org/officeDocument/2006/relationships/slideLayout" Target="../slideLayouts/slideLayout2.xml"/><Relationship Id="rId1" Type="http://schemas.openxmlformats.org/officeDocument/2006/relationships/tags" Target="../tags/tag27.xml"/><Relationship Id="rId6" Type="http://schemas.openxmlformats.org/officeDocument/2006/relationships/image" Target="../media/image5.png"/><Relationship Id="rId11" Type="http://schemas.openxmlformats.org/officeDocument/2006/relationships/hyperlink" Target="https://clowder.hpcf.cyi.ac.cy/datasets/60891c06e4b05a40c4c90ace?space=60891bc7e4b05a40c4c90aba" TargetMode="External"/><Relationship Id="rId5" Type="http://schemas.openxmlformats.org/officeDocument/2006/relationships/image" Target="../media/image4.png"/><Relationship Id="rId10" Type="http://schemas.openxmlformats.org/officeDocument/2006/relationships/hyperlink" Target="https://clowder.hpcf.cyi.ac.cy/spaces/60891bc7e4b05a40c4c90aba" TargetMode="External"/><Relationship Id="rId4" Type="http://schemas.openxmlformats.org/officeDocument/2006/relationships/image" Target="../media/image3.png"/><Relationship Id="rId9" Type="http://schemas.openxmlformats.org/officeDocument/2006/relationships/hyperlink" Target="https://clowder.hpcf.cyi.ac.cy/spaces/607960d2e4b05a40c4c87592"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1" y="1122365"/>
            <a:ext cx="5475316" cy="805049"/>
          </a:xfrm>
        </p:spPr>
        <p:txBody>
          <a:bodyPr>
            <a:normAutofit fontScale="90000"/>
          </a:bodyPr>
          <a:lstStyle/>
          <a:p>
            <a:r>
              <a:rPr lang="en-US" dirty="0"/>
              <a:t>Digital Cultural Heritage Thematic Services of the Open Call</a:t>
            </a:r>
          </a:p>
        </p:txBody>
      </p:sp>
      <p:sp>
        <p:nvSpPr>
          <p:cNvPr id="3" name="Subtitle 2"/>
          <p:cNvSpPr>
            <a:spLocks noGrp="1"/>
          </p:cNvSpPr>
          <p:nvPr>
            <p:ph type="subTitle" idx="1"/>
          </p:nvPr>
        </p:nvSpPr>
        <p:spPr>
          <a:xfrm>
            <a:off x="1524000" y="2699260"/>
            <a:ext cx="5475316" cy="3454959"/>
          </a:xfrm>
        </p:spPr>
        <p:txBody>
          <a:bodyPr>
            <a:normAutofit fontScale="85000" lnSpcReduction="20000"/>
          </a:bodyPr>
          <a:lstStyle/>
          <a:p>
            <a:r>
              <a:rPr lang="en-US" dirty="0"/>
              <a:t>NI4OS-Europe Open Call Training Event</a:t>
            </a:r>
          </a:p>
          <a:p>
            <a:r>
              <a:rPr lang="en-US" dirty="0"/>
              <a:t>14 April 2022</a:t>
            </a:r>
          </a:p>
          <a:p>
            <a:endParaRPr lang="en-US" dirty="0"/>
          </a:p>
          <a:p>
            <a:r>
              <a:rPr lang="en-US" dirty="0"/>
              <a:t>Dr. Georgios Artopoulos</a:t>
            </a:r>
          </a:p>
          <a:p>
            <a:r>
              <a:rPr lang="en-US" dirty="0"/>
              <a:t>Assist. Professor</a:t>
            </a:r>
          </a:p>
          <a:p>
            <a:r>
              <a:rPr lang="en-US" dirty="0"/>
              <a:t>The Cyprus Institute</a:t>
            </a:r>
          </a:p>
          <a:p>
            <a:r>
              <a:rPr lang="en-US" dirty="0"/>
              <a:t>&amp;</a:t>
            </a:r>
          </a:p>
          <a:p>
            <a:r>
              <a:rPr lang="en-US" dirty="0"/>
              <a:t>Maria </a:t>
            </a:r>
            <a:r>
              <a:rPr lang="en-US" dirty="0" err="1"/>
              <a:t>Tzima</a:t>
            </a:r>
            <a:r>
              <a:rPr lang="en-US" dirty="0"/>
              <a:t> &amp; </a:t>
            </a:r>
            <a:r>
              <a:rPr lang="en-US" dirty="0" err="1"/>
              <a:t>Iason</a:t>
            </a:r>
            <a:r>
              <a:rPr lang="en-US" dirty="0"/>
              <a:t> Giraud</a:t>
            </a:r>
          </a:p>
          <a:p>
            <a:r>
              <a:rPr lang="en-US" dirty="0"/>
              <a:t>Research Assistant</a:t>
            </a:r>
          </a:p>
          <a:p>
            <a:r>
              <a:rPr lang="en-US" dirty="0"/>
              <a:t>The Cyprus Institute</a:t>
            </a:r>
          </a:p>
          <a:p>
            <a:endParaRPr lang="en-US" dirty="0"/>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3875BF"/>
                </a:solidFill>
                <a:effectLst/>
                <a:uLnTx/>
                <a:uFillTx/>
                <a:latin typeface="Calibri"/>
                <a:ea typeface="+mn-ea"/>
                <a:cs typeface="+mn-cs"/>
              </a:rPr>
              <a:t>National Initiatives for Open Science in Europe – H2020 Research and Innovation action – contract no. 857645</a:t>
            </a:r>
            <a:endParaRPr kumimoji="0" lang="en-US" sz="1200" b="0" i="0" u="none" strike="noStrike" kern="1200" cap="none" spc="0" normalizeH="0" baseline="0" noProof="0" dirty="0">
              <a:ln>
                <a:noFill/>
              </a:ln>
              <a:solidFill>
                <a:srgbClr val="3875BF"/>
              </a:solidFill>
              <a:effectLst/>
              <a:uLnTx/>
              <a:uFillTx/>
              <a:latin typeface="Calibri"/>
              <a:ea typeface="+mn-ea"/>
              <a:cs typeface="+mn-cs"/>
            </a:endParaRPr>
          </a:p>
        </p:txBody>
      </p:sp>
    </p:spTree>
    <p:extLst>
      <p:ext uri="{BB962C8B-B14F-4D97-AF65-F5344CB8AC3E}">
        <p14:creationId xmlns:p14="http://schemas.microsoft.com/office/powerpoint/2010/main" val="3694773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Digital Cultural Heritage</a:t>
            </a:r>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
        <p:nvSpPr>
          <p:cNvPr id="10" name="Title 1">
            <a:extLst>
              <a:ext uri="{FF2B5EF4-FFF2-40B4-BE49-F238E27FC236}">
                <a16:creationId xmlns:a16="http://schemas.microsoft.com/office/drawing/2014/main" id="{62DB3DB2-CBA5-4B4B-BEF3-893C666A44EA}"/>
              </a:ext>
            </a:extLst>
          </p:cNvPr>
          <p:cNvSpPr txBox="1">
            <a:spLocks/>
          </p:cNvSpPr>
          <p:nvPr/>
        </p:nvSpPr>
        <p:spPr>
          <a:xfrm>
            <a:off x="189345" y="1655616"/>
            <a:ext cx="5190838" cy="112683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000" b="1" i="0" u="none" strike="noStrike" kern="1200" cap="none" spc="0" normalizeH="0" baseline="0" noProof="0" dirty="0">
                <a:ln>
                  <a:noFill/>
                </a:ln>
                <a:solidFill>
                  <a:srgbClr val="0070C0"/>
                </a:solidFill>
                <a:effectLst/>
                <a:uLnTx/>
                <a:uFillTx/>
                <a:latin typeface="Calibri Light" panose="020F0302020204030204"/>
                <a:ea typeface="+mj-ea"/>
                <a:cs typeface="+mj-cs"/>
              </a:rPr>
              <a:t>Needs</a:t>
            </a:r>
            <a:endParaRPr kumimoji="0" lang="en-US" sz="4000" b="1" i="1" u="none" strike="noStrike" kern="1200" cap="none" spc="0" normalizeH="0" baseline="0" noProof="0" dirty="0">
              <a:ln>
                <a:noFill/>
              </a:ln>
              <a:solidFill>
                <a:srgbClr val="0070C0"/>
              </a:solidFill>
              <a:effectLst/>
              <a:uLnTx/>
              <a:uFillTx/>
              <a:latin typeface="Calibri Light" panose="020F0302020204030204"/>
              <a:ea typeface="+mj-ea"/>
              <a:cs typeface="+mj-cs"/>
            </a:endParaRPr>
          </a:p>
        </p:txBody>
      </p:sp>
      <p:sp>
        <p:nvSpPr>
          <p:cNvPr id="13" name="Title 1">
            <a:extLst>
              <a:ext uri="{FF2B5EF4-FFF2-40B4-BE49-F238E27FC236}">
                <a16:creationId xmlns:a16="http://schemas.microsoft.com/office/drawing/2014/main" id="{62DB3DB2-CBA5-4B4B-BEF3-893C666A44EA}"/>
              </a:ext>
            </a:extLst>
          </p:cNvPr>
          <p:cNvSpPr txBox="1">
            <a:spLocks/>
          </p:cNvSpPr>
          <p:nvPr/>
        </p:nvSpPr>
        <p:spPr>
          <a:xfrm>
            <a:off x="5609433" y="1655616"/>
            <a:ext cx="6216073" cy="5178573"/>
          </a:xfrm>
          <a:prstGeom prst="rect">
            <a:avLst/>
          </a:prstGeom>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571500" lvl="0" indent="-571500" algn="just">
              <a:buFont typeface="Arial" panose="020B0604020202020204" pitchFamily="34" charset="0"/>
              <a:buChar char="•"/>
              <a:defRPr/>
            </a:pPr>
            <a:r>
              <a:rPr lang="en-GB" sz="1800" dirty="0">
                <a:solidFill>
                  <a:srgbClr val="000000"/>
                </a:solidFill>
                <a:latin typeface="Calibri" panose="020F0502020204030204" pitchFamily="34" charset="0"/>
              </a:rPr>
              <a:t>Online services and access to repositories to enable studies of the cultural heritage assets in the region (e.g., searchable digital libraries; with support of meta-data and OCR for Latin characters). </a:t>
            </a:r>
          </a:p>
          <a:p>
            <a:pPr marL="571500" lvl="0" indent="-571500" algn="just">
              <a:buFont typeface="Arial" panose="020B0604020202020204" pitchFamily="34" charset="0"/>
              <a:buChar char="•"/>
              <a:defRPr/>
            </a:pPr>
            <a:endParaRPr kumimoji="0" lang="en-US" sz="1800" b="1" i="1" u="none" strike="noStrike" kern="1200" cap="none" spc="0" normalizeH="0" baseline="0" noProof="0" dirty="0">
              <a:ln>
                <a:noFill/>
              </a:ln>
              <a:effectLst/>
              <a:uLnTx/>
              <a:uFillTx/>
              <a:latin typeface="+mn-lt"/>
            </a:endParaRPr>
          </a:p>
          <a:p>
            <a:pPr marL="571500" lvl="0" indent="-571500" algn="just">
              <a:buFont typeface="Arial" panose="020B0604020202020204" pitchFamily="34" charset="0"/>
              <a:buChar char="•"/>
              <a:defRPr/>
            </a:pPr>
            <a:r>
              <a:rPr lang="en-GB" sz="1800" dirty="0">
                <a:solidFill>
                  <a:srgbClr val="000000"/>
                </a:solidFill>
                <a:latin typeface="Calibri" panose="020F0502020204030204" pitchFamily="34" charset="0"/>
              </a:rPr>
              <a:t>Online visualization tools (e.g., interactive visualization viewers of 3D digital assets with metadata integration, remote sensing datasets, agent-based model simulations). </a:t>
            </a:r>
            <a:endParaRPr kumimoji="0" lang="en-US" sz="1800" b="0" i="0" u="none" strike="noStrike" kern="1200" cap="none" spc="0" normalizeH="0" baseline="0" noProof="0" dirty="0">
              <a:ln>
                <a:noFill/>
              </a:ln>
              <a:effectLst/>
              <a:uLnTx/>
              <a:uFillTx/>
              <a:latin typeface="+mn-lt"/>
            </a:endParaRPr>
          </a:p>
          <a:p>
            <a:pPr marL="0" marR="0" lvl="0" indent="0" algn="just" defTabSz="914400" rtl="0" eaLnBrk="1" fontAlgn="auto" latinLnBrk="0" hangingPunct="1">
              <a:lnSpc>
                <a:spcPct val="90000"/>
              </a:lnSpc>
              <a:spcBef>
                <a:spcPct val="0"/>
              </a:spcBef>
              <a:spcAft>
                <a:spcPts val="0"/>
              </a:spcAft>
              <a:buClrTx/>
              <a:buSzTx/>
              <a:buFontTx/>
              <a:buNone/>
              <a:tabLst/>
              <a:defRPr/>
            </a:pPr>
            <a:endParaRPr kumimoji="0" lang="en-US" sz="1800" b="0" i="0" u="none" strike="noStrike" kern="1200" cap="none" spc="0" normalizeH="0" baseline="0" noProof="0" dirty="0">
              <a:ln>
                <a:noFill/>
              </a:ln>
              <a:effectLst/>
              <a:uLnTx/>
              <a:uFillTx/>
              <a:latin typeface="+mn-lt"/>
            </a:endParaRPr>
          </a:p>
          <a:p>
            <a:pPr marL="571500" lvl="0" indent="-571500" algn="just">
              <a:buFont typeface="Arial" panose="020B0604020202020204" pitchFamily="34" charset="0"/>
              <a:buChar char="•"/>
              <a:defRPr/>
            </a:pPr>
            <a:r>
              <a:rPr lang="en-GB" sz="1800" dirty="0">
                <a:solidFill>
                  <a:srgbClr val="000000"/>
                </a:solidFill>
                <a:latin typeface="Calibri" panose="020F0502020204030204" pitchFamily="34" charset="0"/>
              </a:rPr>
              <a:t>Support for the creation of interactive and immersive environments to support the GLAM industry (galleries, libraries, archives and museums) with limited resources to generate virtual exhibitions of their collections of artefacts (post pandemic).</a:t>
            </a:r>
          </a:p>
          <a:p>
            <a:pPr marL="571500" lvl="0" indent="-571500" algn="just">
              <a:buFont typeface="Arial" panose="020B0604020202020204" pitchFamily="34" charset="0"/>
              <a:buChar char="•"/>
              <a:defRPr/>
            </a:pPr>
            <a:endParaRPr lang="en-GB" sz="1800" dirty="0">
              <a:solidFill>
                <a:srgbClr val="000000"/>
              </a:solidFill>
              <a:latin typeface="Calibri" panose="020F0502020204030204" pitchFamily="34" charset="0"/>
            </a:endParaRPr>
          </a:p>
          <a:p>
            <a:pPr marL="571500" lvl="0" indent="-571500" algn="just">
              <a:buFont typeface="Arial" panose="020B0604020202020204" pitchFamily="34" charset="0"/>
              <a:buChar char="•"/>
              <a:defRPr/>
            </a:pPr>
            <a:r>
              <a:rPr lang="en-GB" sz="1800" dirty="0">
                <a:solidFill>
                  <a:srgbClr val="000000"/>
                </a:solidFill>
                <a:latin typeface="Calibri" panose="020F0502020204030204" pitchFamily="34" charset="0"/>
              </a:rPr>
              <a:t>3D documentation / digitalisation: support for the creation of 3D digital assets </a:t>
            </a:r>
            <a:r>
              <a:rPr lang="en-GB" sz="1800" dirty="0">
                <a:solidFill>
                  <a:srgbClr val="000000"/>
                </a:solidFill>
                <a:latin typeface="+mn-lt"/>
              </a:rPr>
              <a:t>(</a:t>
            </a:r>
            <a:r>
              <a:rPr lang="en-GB" sz="1800" dirty="0">
                <a:solidFill>
                  <a:srgbClr val="333333"/>
                </a:solidFill>
                <a:latin typeface="+mn-lt"/>
              </a:rPr>
              <a:t>Structure from Motion </a:t>
            </a:r>
            <a:r>
              <a:rPr lang="en-GB" sz="1800" dirty="0">
                <a:solidFill>
                  <a:srgbClr val="000000"/>
                </a:solidFill>
                <a:latin typeface="+mn-lt"/>
              </a:rPr>
              <a:t>–</a:t>
            </a:r>
            <a:r>
              <a:rPr lang="en-GB" sz="1800" dirty="0">
                <a:solidFill>
                  <a:srgbClr val="333333"/>
                </a:solidFill>
                <a:latin typeface="+mn-lt"/>
              </a:rPr>
              <a:t> reconstruction of a textured 3D object from a series of photographs of the object). </a:t>
            </a:r>
            <a:endParaRPr lang="en-GB" sz="1800" dirty="0">
              <a:latin typeface="+mn-lt"/>
            </a:endParaRPr>
          </a:p>
          <a:p>
            <a:pPr lvl="0" algn="just"/>
            <a:endParaRPr lang="en-US" sz="1800" dirty="0">
              <a:latin typeface="+mn-lt"/>
            </a:endParaRPr>
          </a:p>
          <a:p>
            <a:pPr marL="571500" marR="0" lvl="0" indent="-571500" algn="just"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effectLst/>
              <a:uLnTx/>
              <a:uFillTx/>
              <a:latin typeface="Calibri Light" panose="020F0302020204030204"/>
              <a:ea typeface="+mj-ea"/>
              <a:cs typeface="+mj-cs"/>
            </a:endParaRPr>
          </a:p>
          <a:p>
            <a:pPr marL="0" marR="0" lvl="0" indent="0" algn="just" defTabSz="914400" rtl="0" eaLnBrk="1" fontAlgn="auto" latinLnBrk="0" hangingPunct="1">
              <a:lnSpc>
                <a:spcPct val="90000"/>
              </a:lnSpc>
              <a:spcBef>
                <a:spcPct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Light" panose="020F0302020204030204"/>
              <a:ea typeface="+mj-ea"/>
              <a:cs typeface="+mj-cs"/>
            </a:endParaRPr>
          </a:p>
          <a:p>
            <a:pPr marL="571500" marR="0" lvl="0" indent="-571500" algn="just"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Calibri Light" panose="020F0302020204030204"/>
                <a:ea typeface="+mj-ea"/>
                <a:cs typeface="+mj-cs"/>
              </a:rPr>
              <a:t>Access Mode: Open, with user password authentication.</a:t>
            </a:r>
          </a:p>
        </p:txBody>
      </p:sp>
    </p:spTree>
    <p:custDataLst>
      <p:tags r:id="rId1"/>
    </p:custDataLst>
    <p:extLst>
      <p:ext uri="{BB962C8B-B14F-4D97-AF65-F5344CB8AC3E}">
        <p14:creationId xmlns:p14="http://schemas.microsoft.com/office/powerpoint/2010/main" val="553745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p:cNvPicPr>
            <a:picLocks noGrp="1" noChangeAspect="1"/>
          </p:cNvPicPr>
          <p:nvPr>
            <p:ph type="pic" sz="quarter" idx="13"/>
          </p:nvPr>
        </p:nvPicPr>
        <p:blipFill>
          <a:blip r:embed="rId4">
            <a:extLst>
              <a:ext uri="{28A0092B-C50C-407E-A947-70E740481C1C}">
                <a14:useLocalDpi xmlns:a14="http://schemas.microsoft.com/office/drawing/2010/main" val="0"/>
              </a:ext>
            </a:extLst>
          </a:blip>
          <a:stretch>
            <a:fillRect/>
          </a:stretch>
        </p:blipFill>
        <p:spPr>
          <a:xfrm>
            <a:off x="0" y="50602"/>
            <a:ext cx="12192000" cy="6756796"/>
          </a:xfrm>
          <a:prstGeom prst="rect">
            <a:avLst/>
          </a:prstGeom>
        </p:spPr>
      </p:pic>
      <p:sp>
        <p:nvSpPr>
          <p:cNvPr id="11" name="Rectangle 1"/>
          <p:cNvSpPr/>
          <p:nvPr/>
        </p:nvSpPr>
        <p:spPr>
          <a:xfrm>
            <a:off x="0" y="1911927"/>
            <a:ext cx="12191999" cy="3611543"/>
          </a:xfrm>
          <a:prstGeom prst="rect">
            <a:avLst/>
          </a:prstGeom>
          <a:solidFill>
            <a:srgbClr val="1B1A23">
              <a:alpha val="6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41325">
              <a:lnSpc>
                <a:spcPct val="100000"/>
              </a:lnSpc>
              <a:spcBef>
                <a:spcPts val="1200"/>
              </a:spcBef>
            </a:pPr>
            <a:endParaRPr lang="en-US" sz="4800" dirty="0">
              <a:solidFill>
                <a:schemeClr val="bg1"/>
              </a:solidFill>
              <a:latin typeface="Segoe UI" panose="020B0502040204020203" pitchFamily="34" charset="0"/>
              <a:cs typeface="Segoe UI" panose="020B0502040204020203" pitchFamily="34" charset="0"/>
            </a:endParaRPr>
          </a:p>
        </p:txBody>
      </p:sp>
      <p:sp>
        <p:nvSpPr>
          <p:cNvPr id="8" name="Subtitle 1"/>
          <p:cNvSpPr>
            <a:spLocks noGrp="1"/>
          </p:cNvSpPr>
          <p:nvPr>
            <p:ph type="subTitle" idx="1"/>
          </p:nvPr>
        </p:nvSpPr>
        <p:spPr/>
        <p:txBody>
          <a:bodyPr>
            <a:normAutofit/>
          </a:bodyPr>
          <a:lstStyle/>
          <a:p>
            <a:r>
              <a:rPr lang="en-US" dirty="0"/>
              <a:t>Platform as a service aimed at researchers and educators</a:t>
            </a:r>
            <a:endParaRPr lang="ru-RU" sz="2000" dirty="0">
              <a:solidFill>
                <a:schemeClr val="bg1"/>
              </a:solidFill>
            </a:endParaRPr>
          </a:p>
        </p:txBody>
      </p:sp>
      <p:sp>
        <p:nvSpPr>
          <p:cNvPr id="5" name="Title"/>
          <p:cNvSpPr>
            <a:spLocks noGrp="1"/>
          </p:cNvSpPr>
          <p:nvPr>
            <p:ph type="ctrTitle"/>
          </p:nvPr>
        </p:nvSpPr>
        <p:spPr/>
        <p:txBody>
          <a:bodyPr>
            <a:noAutofit/>
          </a:bodyPr>
          <a:lstStyle/>
          <a:p>
            <a:pPr>
              <a:lnSpc>
                <a:spcPct val="100000"/>
              </a:lnSpc>
            </a:pPr>
            <a:r>
              <a:rPr lang="en-US" dirty="0">
                <a:solidFill>
                  <a:prstClr val="white"/>
                </a:solidFill>
              </a:rPr>
              <a:t>Introduction to Clowder4DCH</a:t>
            </a:r>
            <a:endParaRPr lang="ru-RU" dirty="0">
              <a:solidFill>
                <a:prstClr val="white"/>
              </a:solidFill>
              <a:ea typeface="Open Sans" panose="020B0606030504020204" pitchFamily="34" charset="0"/>
              <a:cs typeface="Open Sans" panose="020B0606030504020204" pitchFamily="34" charset="0"/>
            </a:endParaRPr>
          </a:p>
        </p:txBody>
      </p:sp>
      <p:sp>
        <p:nvSpPr>
          <p:cNvPr id="13" name="Rectangle 2"/>
          <p:cNvSpPr/>
          <p:nvPr/>
        </p:nvSpPr>
        <p:spPr>
          <a:xfrm>
            <a:off x="3638076" y="3952960"/>
            <a:ext cx="4915847" cy="4571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pic>
        <p:nvPicPr>
          <p:cNvPr id="9" name="Picture 8" descr="A picture containing icon&#10;&#10;Description automatically generated">
            <a:extLst>
              <a:ext uri="{FF2B5EF4-FFF2-40B4-BE49-F238E27FC236}">
                <a16:creationId xmlns:a16="http://schemas.microsoft.com/office/drawing/2014/main" id="{6B08C96E-BB53-4731-A990-F30EBEF0B24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244136" y="5606889"/>
            <a:ext cx="1757363" cy="1152288"/>
          </a:xfrm>
          <a:prstGeom prst="rect">
            <a:avLst/>
          </a:prstGeom>
        </p:spPr>
      </p:pic>
    </p:spTree>
    <p:custDataLst>
      <p:tags r:id="rId1"/>
    </p:custDataLst>
    <p:extLst>
      <p:ext uri="{BB962C8B-B14F-4D97-AF65-F5344CB8AC3E}">
        <p14:creationId xmlns:p14="http://schemas.microsoft.com/office/powerpoint/2010/main" val="41102108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Acquaintance with C4DCH </a:t>
            </a:r>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
        <p:nvSpPr>
          <p:cNvPr id="10" name="Title 1">
            <a:extLst>
              <a:ext uri="{FF2B5EF4-FFF2-40B4-BE49-F238E27FC236}">
                <a16:creationId xmlns:a16="http://schemas.microsoft.com/office/drawing/2014/main" id="{62DB3DB2-CBA5-4B4B-BEF3-893C666A44EA}"/>
              </a:ext>
            </a:extLst>
          </p:cNvPr>
          <p:cNvSpPr txBox="1">
            <a:spLocks/>
          </p:cNvSpPr>
          <p:nvPr/>
        </p:nvSpPr>
        <p:spPr>
          <a:xfrm>
            <a:off x="189345" y="1655616"/>
            <a:ext cx="5190838" cy="112683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000" b="1" i="0" u="none" strike="noStrike" kern="1200" cap="none" spc="0" normalizeH="0" baseline="0" noProof="0" dirty="0">
                <a:ln>
                  <a:noFill/>
                </a:ln>
                <a:solidFill>
                  <a:srgbClr val="0070C0"/>
                </a:solidFill>
                <a:effectLst/>
                <a:uLnTx/>
                <a:uFillTx/>
                <a:latin typeface="Calibri Light" panose="020F0302020204030204"/>
                <a:ea typeface="+mj-ea"/>
                <a:cs typeface="+mj-cs"/>
              </a:rPr>
              <a:t>What is Clowder4DCH?</a:t>
            </a:r>
            <a:endParaRPr kumimoji="0" lang="en-US" sz="4000" b="1" i="1" u="none" strike="noStrike" kern="1200" cap="none" spc="0" normalizeH="0" baseline="0" noProof="0" dirty="0">
              <a:ln>
                <a:noFill/>
              </a:ln>
              <a:solidFill>
                <a:srgbClr val="0070C0"/>
              </a:solidFill>
              <a:effectLst/>
              <a:uLnTx/>
              <a:uFillTx/>
              <a:latin typeface="Calibri Light" panose="020F0302020204030204"/>
              <a:ea typeface="+mj-ea"/>
              <a:cs typeface="+mj-cs"/>
            </a:endParaRPr>
          </a:p>
        </p:txBody>
      </p:sp>
      <p:sp>
        <p:nvSpPr>
          <p:cNvPr id="13" name="Title 1">
            <a:extLst>
              <a:ext uri="{FF2B5EF4-FFF2-40B4-BE49-F238E27FC236}">
                <a16:creationId xmlns:a16="http://schemas.microsoft.com/office/drawing/2014/main" id="{62DB3DB2-CBA5-4B4B-BEF3-893C666A44EA}"/>
              </a:ext>
            </a:extLst>
          </p:cNvPr>
          <p:cNvSpPr txBox="1">
            <a:spLocks/>
          </p:cNvSpPr>
          <p:nvPr/>
        </p:nvSpPr>
        <p:spPr>
          <a:xfrm>
            <a:off x="5609433" y="1655617"/>
            <a:ext cx="6216073" cy="3243642"/>
          </a:xfrm>
          <a:prstGeom prst="rect">
            <a:avLst/>
          </a:prstGeom>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571500" marR="0" lvl="0" indent="-571500" algn="just"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effectLst/>
                <a:uLnTx/>
                <a:uFillTx/>
                <a:latin typeface="+mn-lt"/>
              </a:rPr>
              <a:t>The content management system for the Cultural Heritage communities of the Horizon 2020 funded NI4OS project (</a:t>
            </a:r>
            <a:r>
              <a:rPr kumimoji="0" lang="en-US" sz="1800" b="0" i="0" u="none" strike="noStrike" kern="1200" cap="none" spc="0" normalizeH="0" baseline="0" noProof="0" dirty="0">
                <a:ln>
                  <a:noFill/>
                </a:ln>
                <a:effectLst/>
                <a:uLnTx/>
                <a:uFillTx/>
                <a:latin typeface="+mn-lt"/>
                <a:hlinkClick r:id="rId7"/>
              </a:rPr>
              <a:t>https://ni4os.eu/</a:t>
            </a:r>
            <a:r>
              <a:rPr kumimoji="0" lang="en-US" sz="1800" b="0" i="0" u="none" strike="noStrike" kern="1200" cap="none" spc="0" normalizeH="0" baseline="0" noProof="0" dirty="0">
                <a:ln>
                  <a:noFill/>
                </a:ln>
                <a:effectLst/>
                <a:uLnTx/>
                <a:uFillTx/>
                <a:latin typeface="+mn-lt"/>
              </a:rPr>
              <a:t>).</a:t>
            </a:r>
          </a:p>
          <a:p>
            <a:pPr marL="0" marR="0" lvl="0" indent="0" algn="just" defTabSz="914400" rtl="0" eaLnBrk="1" fontAlgn="auto" latinLnBrk="0" hangingPunct="1">
              <a:lnSpc>
                <a:spcPct val="90000"/>
              </a:lnSpc>
              <a:spcBef>
                <a:spcPct val="0"/>
              </a:spcBef>
              <a:spcAft>
                <a:spcPts val="0"/>
              </a:spcAft>
              <a:buClrTx/>
              <a:buSzTx/>
              <a:buFontTx/>
              <a:buNone/>
              <a:tabLst/>
              <a:defRPr/>
            </a:pPr>
            <a:endParaRPr kumimoji="0" lang="en-US" sz="1800" b="1" i="1" u="none" strike="noStrike" kern="1200" cap="none" spc="0" normalizeH="0" baseline="0" noProof="0" dirty="0">
              <a:ln>
                <a:noFill/>
              </a:ln>
              <a:effectLst/>
              <a:uLnTx/>
              <a:uFillTx/>
              <a:latin typeface="+mn-lt"/>
            </a:endParaRPr>
          </a:p>
          <a:p>
            <a:pPr marL="571500" marR="0" lvl="0" indent="-571500" algn="just"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effectLst/>
                <a:uLnTx/>
                <a:uFillTx/>
                <a:latin typeface="+mn-lt"/>
              </a:rPr>
              <a:t>Is a highly extensible active curation-based research data management platform.</a:t>
            </a:r>
          </a:p>
          <a:p>
            <a:pPr marL="0" marR="0" lvl="0" indent="0" algn="just" defTabSz="914400" rtl="0" eaLnBrk="1" fontAlgn="auto" latinLnBrk="0" hangingPunct="1">
              <a:lnSpc>
                <a:spcPct val="90000"/>
              </a:lnSpc>
              <a:spcBef>
                <a:spcPct val="0"/>
              </a:spcBef>
              <a:spcAft>
                <a:spcPts val="0"/>
              </a:spcAft>
              <a:buClrTx/>
              <a:buSzTx/>
              <a:buFontTx/>
              <a:buNone/>
              <a:tabLst/>
              <a:defRPr/>
            </a:pPr>
            <a:endParaRPr kumimoji="0" lang="en-US" sz="1800" b="0" i="0" u="none" strike="noStrike" kern="1200" cap="none" spc="0" normalizeH="0" baseline="0" noProof="0" dirty="0">
              <a:ln>
                <a:noFill/>
              </a:ln>
              <a:effectLst/>
              <a:uLnTx/>
              <a:uFillTx/>
              <a:latin typeface="+mn-lt"/>
            </a:endParaRPr>
          </a:p>
          <a:p>
            <a:pPr marL="571500" marR="0" lvl="0" indent="-571500" algn="just"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effectLst/>
                <a:uLnTx/>
                <a:uFillTx/>
                <a:latin typeface="+mn-lt"/>
              </a:rPr>
              <a:t>Target Users: GLAM industry (galleries, libraries, archives and museums) and Education</a:t>
            </a:r>
          </a:p>
          <a:p>
            <a:pPr marL="571500" marR="0" lvl="0" indent="-571500" algn="just"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endParaRPr lang="en-GB" sz="1800" dirty="0">
              <a:latin typeface="+mn-lt"/>
            </a:endParaRPr>
          </a:p>
          <a:p>
            <a:pPr marL="571500" lvl="0" indent="-571500" algn="just">
              <a:buFont typeface="Arial" panose="020B0604020202020204" pitchFamily="34" charset="0"/>
              <a:buChar char="•"/>
            </a:pPr>
            <a:r>
              <a:rPr lang="en-US" sz="1800" dirty="0">
                <a:latin typeface="+mn-lt"/>
              </a:rPr>
              <a:t>Access Mode: Open, with user password authentication.</a:t>
            </a:r>
          </a:p>
          <a:p>
            <a:pPr marL="571500" marR="0" lvl="0" indent="-571500" algn="just"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effectLst/>
              <a:uLnTx/>
              <a:uFillTx/>
              <a:latin typeface="Calibri Light" panose="020F0302020204030204"/>
              <a:ea typeface="+mj-ea"/>
              <a:cs typeface="+mj-cs"/>
            </a:endParaRPr>
          </a:p>
          <a:p>
            <a:pPr marL="0" marR="0" lvl="0" indent="0" algn="just" defTabSz="914400" rtl="0" eaLnBrk="1" fontAlgn="auto" latinLnBrk="0" hangingPunct="1">
              <a:lnSpc>
                <a:spcPct val="90000"/>
              </a:lnSpc>
              <a:spcBef>
                <a:spcPct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Light" panose="020F0302020204030204"/>
              <a:ea typeface="+mj-ea"/>
              <a:cs typeface="+mj-cs"/>
            </a:endParaRPr>
          </a:p>
          <a:p>
            <a:pPr marL="571500" marR="0" lvl="0" indent="-571500" algn="just"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Calibri Light" panose="020F0302020204030204"/>
                <a:ea typeface="+mj-ea"/>
                <a:cs typeface="+mj-cs"/>
              </a:rPr>
              <a:t>Access Mode: Open, with user password authentication.</a:t>
            </a:r>
          </a:p>
        </p:txBody>
      </p:sp>
    </p:spTree>
    <p:custDataLst>
      <p:tags r:id="rId1"/>
    </p:custDataLst>
    <p:extLst>
      <p:ext uri="{BB962C8B-B14F-4D97-AF65-F5344CB8AC3E}">
        <p14:creationId xmlns:p14="http://schemas.microsoft.com/office/powerpoint/2010/main" val="6871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Acquaintance with C4DCH </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805542" y="1643744"/>
            <a:ext cx="10515600" cy="3938910"/>
          </a:xfrm>
        </p:spPr>
        <p:txBody>
          <a:bodyPr>
            <a:normAutofit/>
          </a:bodyPr>
          <a:lstStyle/>
          <a:p>
            <a:pPr marL="457200" lvl="1" indent="0" algn="just">
              <a:buNone/>
            </a:pPr>
            <a:r>
              <a:rPr lang="en-US" sz="2200" dirty="0">
                <a:solidFill>
                  <a:schemeClr val="accent1">
                    <a:lumMod val="75000"/>
                  </a:schemeClr>
                </a:solidFill>
              </a:rPr>
              <a:t>The main characteristics of C4DCH platform are:</a:t>
            </a:r>
          </a:p>
          <a:p>
            <a:pPr marL="457200" lvl="1" indent="0" algn="just">
              <a:buNone/>
            </a:pPr>
            <a:endParaRPr lang="en-US" sz="2200" dirty="0">
              <a:solidFill>
                <a:schemeClr val="accent1">
                  <a:lumMod val="75000"/>
                </a:schemeClr>
              </a:solidFill>
            </a:endParaRPr>
          </a:p>
          <a:p>
            <a:pPr lvl="1" algn="just">
              <a:buFont typeface="Courier New" panose="02070309020205020404" pitchFamily="49" charset="0"/>
              <a:buChar char="o"/>
            </a:pPr>
            <a:r>
              <a:rPr lang="en-US" sz="2200" dirty="0"/>
              <a:t> Variety of Supported Data Types</a:t>
            </a:r>
          </a:p>
          <a:p>
            <a:pPr lvl="1" algn="just">
              <a:buFont typeface="Courier New" panose="02070309020205020404" pitchFamily="49" charset="0"/>
              <a:buChar char="o"/>
            </a:pPr>
            <a:r>
              <a:rPr lang="en-US" sz="2200" dirty="0"/>
              <a:t> Flexible Metadata Representation</a:t>
            </a:r>
          </a:p>
          <a:p>
            <a:pPr lvl="1" algn="just">
              <a:buFont typeface="Courier New" panose="02070309020205020404" pitchFamily="49" charset="0"/>
              <a:buChar char="o"/>
            </a:pPr>
            <a:r>
              <a:rPr lang="en-US" sz="2200" dirty="0"/>
              <a:t> Automatic Metadata Extraction</a:t>
            </a:r>
          </a:p>
          <a:p>
            <a:pPr lvl="1" algn="just">
              <a:buFont typeface="Courier New" panose="02070309020205020404" pitchFamily="49" charset="0"/>
              <a:buChar char="o"/>
            </a:pPr>
            <a:r>
              <a:rPr lang="en-US" sz="2200" dirty="0"/>
              <a:t> Data Visualizations</a:t>
            </a:r>
          </a:p>
          <a:p>
            <a:pPr lvl="1" algn="just">
              <a:buFont typeface="Courier New" panose="02070309020205020404" pitchFamily="49" charset="0"/>
              <a:buChar char="o"/>
            </a:pPr>
            <a:endParaRPr lang="en-US" sz="2200" dirty="0">
              <a:solidFill>
                <a:schemeClr val="accent1">
                  <a:lumMod val="75000"/>
                </a:schemeClr>
              </a:solidFill>
            </a:endParaRPr>
          </a:p>
          <a:p>
            <a:pPr lvl="1" algn="just">
              <a:buFont typeface="Courier New" panose="02070309020205020404" pitchFamily="49" charset="0"/>
              <a:buChar char="o"/>
            </a:pPr>
            <a:endParaRPr lang="en-US" sz="2200" dirty="0">
              <a:solidFill>
                <a:schemeClr val="accent1">
                  <a:lumMod val="75000"/>
                </a:schemeClr>
              </a:solidFill>
            </a:endParaRPr>
          </a:p>
          <a:p>
            <a:pPr lvl="1" algn="just">
              <a:buFont typeface="Courier New" panose="02070309020205020404" pitchFamily="49" charset="0"/>
              <a:buChar char="o"/>
            </a:pPr>
            <a:endParaRPr lang="en-US" sz="2200" dirty="0">
              <a:solidFill>
                <a:schemeClr val="accent1">
                  <a:lumMod val="75000"/>
                </a:schemeClr>
              </a:solidFill>
            </a:endParaRPr>
          </a:p>
          <a:p>
            <a:pPr lvl="1" algn="just">
              <a:buFont typeface="Courier New" panose="02070309020205020404" pitchFamily="49" charset="0"/>
              <a:buChar char="o"/>
            </a:pPr>
            <a:endParaRPr lang="en-US" sz="2200" dirty="0">
              <a:solidFill>
                <a:schemeClr val="accent1">
                  <a:lumMod val="75000"/>
                </a:schemeClr>
              </a:solidFill>
            </a:endParaRPr>
          </a:p>
          <a:p>
            <a:pPr marL="457200" lvl="1" indent="0" algn="just">
              <a:buNone/>
            </a:pPr>
            <a:endParaRPr lang="en-US" sz="2200" dirty="0"/>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Tree>
    <p:custDataLst>
      <p:tags r:id="rId1"/>
    </p:custDataLst>
    <p:extLst>
      <p:ext uri="{BB962C8B-B14F-4D97-AF65-F5344CB8AC3E}">
        <p14:creationId xmlns:p14="http://schemas.microsoft.com/office/powerpoint/2010/main" val="2527421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Acquaintance with C4DCH </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805542" y="1643743"/>
            <a:ext cx="10515600" cy="4038599"/>
          </a:xfrm>
        </p:spPr>
        <p:txBody>
          <a:bodyPr>
            <a:normAutofit/>
          </a:bodyPr>
          <a:lstStyle/>
          <a:p>
            <a:pPr marL="457200" lvl="1" indent="0" algn="just">
              <a:buNone/>
            </a:pPr>
            <a:r>
              <a:rPr lang="en-US" sz="2200" dirty="0">
                <a:solidFill>
                  <a:schemeClr val="accent1">
                    <a:lumMod val="75000"/>
                  </a:schemeClr>
                </a:solidFill>
              </a:rPr>
              <a:t>Variety of Supported Data Types</a:t>
            </a:r>
          </a:p>
          <a:p>
            <a:pPr marL="457200" lvl="1" indent="0" algn="just">
              <a:buNone/>
            </a:pPr>
            <a:endParaRPr lang="en-US" sz="2200" dirty="0"/>
          </a:p>
          <a:p>
            <a:pPr marL="457200" lvl="1" indent="0" algn="just">
              <a:buNone/>
            </a:pPr>
            <a:r>
              <a:rPr lang="en-US" sz="2200" dirty="0"/>
              <a:t>C4DCH supports any type of data</a:t>
            </a:r>
          </a:p>
          <a:p>
            <a:pPr marL="457200" lvl="1" indent="0" algn="just">
              <a:buNone/>
            </a:pPr>
            <a:endParaRPr lang="en-US" sz="2200" dirty="0"/>
          </a:p>
          <a:p>
            <a:pPr marL="457200" lvl="1" indent="0" algn="just">
              <a:buNone/>
            </a:pPr>
            <a:r>
              <a:rPr lang="en-US" sz="2200" dirty="0"/>
              <a:t>          3D Models (.ply, .nxs, .fbx)</a:t>
            </a:r>
          </a:p>
          <a:p>
            <a:pPr marL="457200" lvl="1" indent="0" algn="just">
              <a:buNone/>
            </a:pPr>
            <a:r>
              <a:rPr lang="en-US" sz="2200" dirty="0"/>
              <a:t>          Image, text and sound files and their metadata</a:t>
            </a:r>
          </a:p>
          <a:p>
            <a:pPr marL="457200" lvl="1" indent="0" algn="just">
              <a:buNone/>
            </a:pPr>
            <a:r>
              <a:rPr lang="en-US" sz="2200" dirty="0"/>
              <a:t>          Scanned books and their metadata</a:t>
            </a:r>
          </a:p>
          <a:p>
            <a:pPr marL="457200" lvl="1" indent="0" algn="just">
              <a:buNone/>
            </a:pPr>
            <a:r>
              <a:rPr lang="en-US" sz="2200" dirty="0"/>
              <a:t>          Geospatial Data (Shapefiles, GeoTiffs)</a:t>
            </a:r>
          </a:p>
          <a:p>
            <a:pPr marL="457200" lvl="1" indent="0" algn="just">
              <a:buNone/>
            </a:pPr>
            <a:endParaRPr lang="en-US" dirty="0"/>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
        <p:nvSpPr>
          <p:cNvPr id="6" name="Right Arrow 5"/>
          <p:cNvSpPr/>
          <p:nvPr/>
        </p:nvSpPr>
        <p:spPr>
          <a:xfrm>
            <a:off x="1600199" y="3155554"/>
            <a:ext cx="326572" cy="26125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10" name="Right Arrow 9"/>
          <p:cNvSpPr/>
          <p:nvPr/>
        </p:nvSpPr>
        <p:spPr>
          <a:xfrm>
            <a:off x="1600199" y="3532413"/>
            <a:ext cx="326572" cy="26125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11" name="Right Arrow 10"/>
          <p:cNvSpPr/>
          <p:nvPr/>
        </p:nvSpPr>
        <p:spPr>
          <a:xfrm>
            <a:off x="1600199" y="3893062"/>
            <a:ext cx="326572" cy="26125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12" name="Right Arrow 11"/>
          <p:cNvSpPr/>
          <p:nvPr/>
        </p:nvSpPr>
        <p:spPr>
          <a:xfrm>
            <a:off x="1600199" y="4253711"/>
            <a:ext cx="326572" cy="26125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l-GR"/>
          </a:p>
        </p:txBody>
      </p:sp>
    </p:spTree>
    <p:custDataLst>
      <p:tags r:id="rId1"/>
    </p:custDataLst>
    <p:extLst>
      <p:ext uri="{BB962C8B-B14F-4D97-AF65-F5344CB8AC3E}">
        <p14:creationId xmlns:p14="http://schemas.microsoft.com/office/powerpoint/2010/main" val="568897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Acquaintance with C4DCH </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805542" y="1643743"/>
            <a:ext cx="10515600" cy="4038599"/>
          </a:xfrm>
        </p:spPr>
        <p:txBody>
          <a:bodyPr>
            <a:normAutofit/>
          </a:bodyPr>
          <a:lstStyle/>
          <a:p>
            <a:pPr marL="457200" lvl="1" indent="0" algn="just">
              <a:buNone/>
            </a:pPr>
            <a:r>
              <a:rPr lang="en-US" sz="2200" dirty="0">
                <a:solidFill>
                  <a:schemeClr val="accent1">
                    <a:lumMod val="75000"/>
                  </a:schemeClr>
                </a:solidFill>
              </a:rPr>
              <a:t>Flexible Metadata Representation</a:t>
            </a:r>
          </a:p>
          <a:p>
            <a:pPr marL="457200" lvl="1" indent="0" algn="just">
              <a:buNone/>
            </a:pPr>
            <a:endParaRPr lang="en-US" sz="2200" dirty="0"/>
          </a:p>
          <a:p>
            <a:pPr marL="457200" lvl="1" indent="0" algn="just">
              <a:buNone/>
            </a:pPr>
            <a:r>
              <a:rPr lang="en-US" sz="2200" dirty="0"/>
              <a:t>Two types of metadata: </a:t>
            </a:r>
          </a:p>
          <a:p>
            <a:pPr lvl="1" algn="just"/>
            <a:endParaRPr lang="en-US" sz="2200" dirty="0"/>
          </a:p>
          <a:p>
            <a:pPr lvl="1" algn="just"/>
            <a:r>
              <a:rPr lang="en-US" sz="2200" dirty="0"/>
              <a:t>Required metadata, such as time of creation, author, license, etc. </a:t>
            </a:r>
          </a:p>
          <a:p>
            <a:pPr lvl="1" algn="just"/>
            <a:endParaRPr lang="en-US" sz="2200" dirty="0"/>
          </a:p>
          <a:p>
            <a:pPr lvl="1" algn="just"/>
            <a:r>
              <a:rPr lang="en-US" sz="2200" dirty="0"/>
              <a:t>Optional generic metadata. The optional metadata can be produced by users and extractors. </a:t>
            </a:r>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Tree>
    <p:custDataLst>
      <p:tags r:id="rId1"/>
    </p:custDataLst>
    <p:extLst>
      <p:ext uri="{BB962C8B-B14F-4D97-AF65-F5344CB8AC3E}">
        <p14:creationId xmlns:p14="http://schemas.microsoft.com/office/powerpoint/2010/main" val="3455315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Acquaintance with C4DCH </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805542" y="1643743"/>
            <a:ext cx="4488353" cy="4038599"/>
          </a:xfrm>
        </p:spPr>
        <p:txBody>
          <a:bodyPr>
            <a:normAutofit/>
          </a:bodyPr>
          <a:lstStyle/>
          <a:p>
            <a:pPr marL="457200" lvl="1" indent="0" algn="just">
              <a:buNone/>
            </a:pPr>
            <a:r>
              <a:rPr lang="en-US" sz="2200" dirty="0">
                <a:solidFill>
                  <a:schemeClr val="accent1">
                    <a:lumMod val="75000"/>
                  </a:schemeClr>
                </a:solidFill>
              </a:rPr>
              <a:t>Automatic Metadata Extraction</a:t>
            </a:r>
          </a:p>
          <a:p>
            <a:pPr marL="457200" lvl="1" indent="0" algn="just">
              <a:buNone/>
            </a:pPr>
            <a:endParaRPr lang="en-US" sz="2200" dirty="0">
              <a:solidFill>
                <a:schemeClr val="accent1">
                  <a:lumMod val="75000"/>
                </a:schemeClr>
              </a:solidFill>
            </a:endParaRPr>
          </a:p>
          <a:p>
            <a:pPr marL="457200" lvl="1" indent="0" algn="just">
              <a:buNone/>
            </a:pPr>
            <a:r>
              <a:rPr lang="en-US" sz="2200" dirty="0"/>
              <a:t>When new data is added to the system, whether it is via the web front-end or through its Web service API, a cluster of extraction services process the data to extract interesting metadata and create web based data visualizations.</a:t>
            </a:r>
          </a:p>
          <a:p>
            <a:pPr marL="457200" lvl="1" indent="0" algn="just">
              <a:buNone/>
            </a:pPr>
            <a:endParaRPr lang="en-US" dirty="0"/>
          </a:p>
          <a:p>
            <a:pPr marL="457200" lvl="1" indent="0" algn="just">
              <a:buNone/>
            </a:pPr>
            <a:endParaRPr lang="en-US" dirty="0"/>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83278" y="2047827"/>
            <a:ext cx="3128102" cy="2980180"/>
          </a:xfrm>
          <a:prstGeom prst="rect">
            <a:avLst/>
          </a:prstGeom>
        </p:spPr>
      </p:pic>
      <p:pic>
        <p:nvPicPr>
          <p:cNvPr id="4" name="Picture 3"/>
          <p:cNvPicPr>
            <a:picLocks noChangeAspect="1"/>
          </p:cNvPicPr>
          <p:nvPr/>
        </p:nvPicPr>
        <p:blipFill rotWithShape="1">
          <a:blip r:embed="rId8">
            <a:extLst>
              <a:ext uri="{28A0092B-C50C-407E-A947-70E740481C1C}">
                <a14:useLocalDpi xmlns:a14="http://schemas.microsoft.com/office/drawing/2010/main" val="0"/>
              </a:ext>
            </a:extLst>
          </a:blip>
          <a:srcRect b="14040"/>
          <a:stretch/>
        </p:blipFill>
        <p:spPr>
          <a:xfrm>
            <a:off x="8987148" y="1680633"/>
            <a:ext cx="2893898" cy="3733616"/>
          </a:xfrm>
          <a:prstGeom prst="rect">
            <a:avLst/>
          </a:prstGeom>
        </p:spPr>
      </p:pic>
    </p:spTree>
    <p:custDataLst>
      <p:tags r:id="rId1"/>
    </p:custDataLst>
    <p:extLst>
      <p:ext uri="{BB962C8B-B14F-4D97-AF65-F5344CB8AC3E}">
        <p14:creationId xmlns:p14="http://schemas.microsoft.com/office/powerpoint/2010/main" val="3242658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Acquaintance with C4DCH </a:t>
            </a:r>
          </a:p>
        </p:txBody>
      </p:sp>
      <p:pic>
        <p:nvPicPr>
          <p:cNvPr id="3" name="Content Placeholder 2"/>
          <p:cNvPicPr>
            <a:picLocks noGrp="1" noChangeAspect="1"/>
          </p:cNvPicPr>
          <p:nvPr>
            <p:ph idx="1"/>
          </p:nvPr>
        </p:nvPicPr>
        <p:blipFill>
          <a:blip r:embed="rId5" cstate="hqprint">
            <a:extLst>
              <a:ext uri="{28A0092B-C50C-407E-A947-70E740481C1C}">
                <a14:useLocalDpi xmlns:a14="http://schemas.microsoft.com/office/drawing/2010/main" val="0"/>
              </a:ext>
            </a:extLst>
          </a:blip>
          <a:stretch>
            <a:fillRect/>
          </a:stretch>
        </p:blipFill>
        <p:spPr>
          <a:xfrm>
            <a:off x="1485501" y="3482110"/>
            <a:ext cx="4490478" cy="2332613"/>
          </a:xfrm>
        </p:spPr>
      </p:pic>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6"/>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7"/>
          <a:stretch>
            <a:fillRect/>
          </a:stretch>
        </p:blipFill>
        <p:spPr>
          <a:xfrm>
            <a:off x="10929577" y="23811"/>
            <a:ext cx="1257300" cy="909639"/>
          </a:xfrm>
          <a:prstGeom prst="rect">
            <a:avLst/>
          </a:prstGeom>
        </p:spPr>
      </p:pic>
      <p:sp>
        <p:nvSpPr>
          <p:cNvPr id="7" name="Content Placeholder 19">
            <a:extLst>
              <a:ext uri="{FF2B5EF4-FFF2-40B4-BE49-F238E27FC236}">
                <a16:creationId xmlns:a16="http://schemas.microsoft.com/office/drawing/2014/main" id="{C5F601D3-22F2-4E8E-B268-B6C3F878E97E}"/>
              </a:ext>
            </a:extLst>
          </p:cNvPr>
          <p:cNvSpPr txBox="1">
            <a:spLocks/>
          </p:cNvSpPr>
          <p:nvPr/>
        </p:nvSpPr>
        <p:spPr>
          <a:xfrm>
            <a:off x="957942" y="1796144"/>
            <a:ext cx="10515600" cy="158931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lgn="just">
              <a:buFont typeface="Arial" panose="020B0604020202020204" pitchFamily="34" charset="0"/>
              <a:buNone/>
            </a:pPr>
            <a:r>
              <a:rPr lang="en-US" sz="2200" dirty="0">
                <a:solidFill>
                  <a:schemeClr val="accent1">
                    <a:lumMod val="75000"/>
                  </a:schemeClr>
                </a:solidFill>
              </a:rPr>
              <a:t>Data Visualizations</a:t>
            </a:r>
          </a:p>
          <a:p>
            <a:pPr marL="457200" lvl="1" indent="0" algn="just">
              <a:buFont typeface="Arial" panose="020B0604020202020204" pitchFamily="34" charset="0"/>
              <a:buNone/>
            </a:pPr>
            <a:endParaRPr lang="en-US" sz="2200" dirty="0"/>
          </a:p>
          <a:p>
            <a:pPr marL="457200" lvl="1" indent="0" algn="just">
              <a:buFont typeface="Arial" panose="020B0604020202020204" pitchFamily="34" charset="0"/>
              <a:buNone/>
            </a:pPr>
            <a:r>
              <a:rPr lang="en-US" sz="2200" dirty="0"/>
              <a:t>C4DCH provides tools that are used to preview the content of large files and visualize the information contained in files and datasets in a meaningful way.</a:t>
            </a:r>
          </a:p>
          <a:p>
            <a:pPr marL="457200" lvl="1" indent="0" algn="just">
              <a:buFont typeface="Arial" panose="020B0604020202020204" pitchFamily="34" charset="0"/>
              <a:buNone/>
            </a:pPr>
            <a:endParaRPr lang="en-US" dirty="0"/>
          </a:p>
          <a:p>
            <a:pPr marL="457200" lvl="1" indent="0" algn="just">
              <a:buFont typeface="Arial" panose="020B0604020202020204" pitchFamily="34" charset="0"/>
              <a:buNone/>
            </a:pPr>
            <a:endParaRPr lang="en-US" dirty="0"/>
          </a:p>
        </p:txBody>
      </p:sp>
    </p:spTree>
    <p:custDataLst>
      <p:tags r:id="rId1"/>
    </p:custDataLst>
    <p:extLst>
      <p:ext uri="{BB962C8B-B14F-4D97-AF65-F5344CB8AC3E}">
        <p14:creationId xmlns:p14="http://schemas.microsoft.com/office/powerpoint/2010/main" val="295454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Data Model</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7057943" y="2612866"/>
            <a:ext cx="4770119" cy="2776855"/>
          </a:xfrm>
        </p:spPr>
        <p:txBody>
          <a:bodyPr>
            <a:normAutofit/>
          </a:bodyPr>
          <a:lstStyle/>
          <a:p>
            <a:pPr marL="0" indent="0" algn="just">
              <a:buNone/>
            </a:pPr>
            <a:r>
              <a:rPr lang="en-US" sz="2000" dirty="0">
                <a:solidFill>
                  <a:schemeClr val="accent1">
                    <a:lumMod val="75000"/>
                  </a:schemeClr>
                </a:solidFill>
              </a:rPr>
              <a:t>C4DCH</a:t>
            </a:r>
            <a:r>
              <a:rPr lang="en-US" sz="2000" dirty="0"/>
              <a:t> helps manage data by organizing files and metadata in </a:t>
            </a:r>
            <a:r>
              <a:rPr lang="en-US" sz="2000" i="1" dirty="0"/>
              <a:t>folders</a:t>
            </a:r>
            <a:r>
              <a:rPr lang="en-US" sz="2000" dirty="0"/>
              <a:t>, </a:t>
            </a:r>
            <a:r>
              <a:rPr lang="en-US" sz="2000" i="1" dirty="0"/>
              <a:t>datasets</a:t>
            </a:r>
            <a:r>
              <a:rPr lang="en-US" sz="2000" dirty="0"/>
              <a:t>, </a:t>
            </a:r>
            <a:r>
              <a:rPr lang="en-US" sz="2000" i="1" dirty="0"/>
              <a:t>collection</a:t>
            </a:r>
            <a:r>
              <a:rPr lang="en-US" sz="2000" dirty="0"/>
              <a:t>s and </a:t>
            </a:r>
            <a:r>
              <a:rPr lang="en-US" sz="2000" i="1" dirty="0"/>
              <a:t>spaces</a:t>
            </a:r>
            <a:r>
              <a:rPr lang="en-US" sz="2000" dirty="0"/>
              <a:t>.</a:t>
            </a:r>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
        <p:nvSpPr>
          <p:cNvPr id="9" name="Content Placeholder 19">
            <a:extLst>
              <a:ext uri="{FF2B5EF4-FFF2-40B4-BE49-F238E27FC236}">
                <a16:creationId xmlns:a16="http://schemas.microsoft.com/office/drawing/2014/main" id="{C5F601D3-22F2-4E8E-B268-B6C3F878E97E}"/>
              </a:ext>
            </a:extLst>
          </p:cNvPr>
          <p:cNvSpPr txBox="1">
            <a:spLocks/>
          </p:cNvSpPr>
          <p:nvPr/>
        </p:nvSpPr>
        <p:spPr>
          <a:xfrm>
            <a:off x="6574735" y="1825625"/>
            <a:ext cx="477012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US" sz="2400" dirty="0"/>
          </a:p>
        </p:txBody>
      </p:sp>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430261"/>
            <a:ext cx="6476958" cy="3706917"/>
          </a:xfrm>
          <a:prstGeom prst="rect">
            <a:avLst/>
          </a:prstGeom>
        </p:spPr>
      </p:pic>
    </p:spTree>
    <p:custDataLst>
      <p:tags r:id="rId1"/>
    </p:custDataLst>
    <p:extLst>
      <p:ext uri="{BB962C8B-B14F-4D97-AF65-F5344CB8AC3E}">
        <p14:creationId xmlns:p14="http://schemas.microsoft.com/office/powerpoint/2010/main" val="3909990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Data Model - Spaces</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1739790" y="3736147"/>
            <a:ext cx="8950960" cy="1628333"/>
          </a:xfrm>
        </p:spPr>
        <p:txBody>
          <a:bodyPr>
            <a:normAutofit/>
          </a:bodyPr>
          <a:lstStyle/>
          <a:p>
            <a:pPr marL="0" indent="0" algn="just">
              <a:buNone/>
            </a:pPr>
            <a:r>
              <a:rPr lang="en-US" sz="2200" dirty="0">
                <a:solidFill>
                  <a:schemeClr val="accent1">
                    <a:lumMod val="75000"/>
                  </a:schemeClr>
                </a:solidFill>
              </a:rPr>
              <a:t>Spaces</a:t>
            </a:r>
            <a:r>
              <a:rPr lang="en-US" sz="2200" dirty="0"/>
              <a:t> enforce access control and allow administrators of a space to share datasets and collections with specific users using role-based access control.</a:t>
            </a:r>
          </a:p>
          <a:p>
            <a:pPr marL="0" indent="0" algn="just">
              <a:buNone/>
            </a:pPr>
            <a:endParaRPr lang="en-US" sz="2000" dirty="0"/>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976791" y="1828908"/>
            <a:ext cx="6476958" cy="1212645"/>
          </a:xfrm>
          <a:prstGeom prst="rect">
            <a:avLst/>
          </a:prstGeom>
        </p:spPr>
      </p:pic>
      <p:sp>
        <p:nvSpPr>
          <p:cNvPr id="3" name="Rounded Rectangle 2"/>
          <p:cNvSpPr/>
          <p:nvPr/>
        </p:nvSpPr>
        <p:spPr>
          <a:xfrm>
            <a:off x="4172608" y="1854553"/>
            <a:ext cx="1355834" cy="353738"/>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6" name="Rounded Rectangle 5"/>
          <p:cNvSpPr/>
          <p:nvPr/>
        </p:nvSpPr>
        <p:spPr>
          <a:xfrm>
            <a:off x="3915454" y="2469626"/>
            <a:ext cx="1076960" cy="488618"/>
          </a:xfrm>
          <a:prstGeom prst="roundRect">
            <a:avLst/>
          </a:prstGeom>
          <a:noFill/>
          <a:ln w="28575">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l-GR"/>
          </a:p>
        </p:txBody>
      </p:sp>
    </p:spTree>
    <p:custDataLst>
      <p:tags r:id="rId1"/>
    </p:custDataLst>
    <p:extLst>
      <p:ext uri="{BB962C8B-B14F-4D97-AF65-F5344CB8AC3E}">
        <p14:creationId xmlns:p14="http://schemas.microsoft.com/office/powerpoint/2010/main" val="1426267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Data Model - Collections</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1739790" y="3736147"/>
            <a:ext cx="8950960" cy="1628333"/>
          </a:xfrm>
        </p:spPr>
        <p:txBody>
          <a:bodyPr>
            <a:noAutofit/>
          </a:bodyPr>
          <a:lstStyle/>
          <a:p>
            <a:pPr marL="0" indent="0" algn="just">
              <a:buNone/>
            </a:pPr>
            <a:r>
              <a:rPr lang="en-US" sz="2200" dirty="0">
                <a:solidFill>
                  <a:schemeClr val="accent1">
                    <a:lumMod val="75000"/>
                  </a:schemeClr>
                </a:solidFill>
              </a:rPr>
              <a:t>Collections</a:t>
            </a:r>
            <a:r>
              <a:rPr lang="en-US" sz="2200" dirty="0"/>
              <a:t> of datasets can only contain datasets and nested collection but have no generic metadata associated with them. </a:t>
            </a:r>
          </a:p>
          <a:p>
            <a:pPr marL="0" indent="0" algn="just">
              <a:buNone/>
            </a:pPr>
            <a:endParaRPr lang="en-US" sz="2200" dirty="0"/>
          </a:p>
          <a:p>
            <a:pPr marL="0" indent="0" algn="just">
              <a:buNone/>
            </a:pPr>
            <a:r>
              <a:rPr lang="en-US" sz="2200" dirty="0"/>
              <a:t>Collections provide ways of organizing datasets.</a:t>
            </a:r>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976791" y="1828908"/>
            <a:ext cx="6476958" cy="1212645"/>
          </a:xfrm>
          <a:prstGeom prst="rect">
            <a:avLst/>
          </a:prstGeom>
        </p:spPr>
      </p:pic>
      <p:sp>
        <p:nvSpPr>
          <p:cNvPr id="3" name="Rounded Rectangle 2"/>
          <p:cNvSpPr/>
          <p:nvPr/>
        </p:nvSpPr>
        <p:spPr>
          <a:xfrm>
            <a:off x="6989379" y="1828908"/>
            <a:ext cx="1387366" cy="378264"/>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6" name="Rounded Rectangle 5"/>
          <p:cNvSpPr/>
          <p:nvPr/>
        </p:nvSpPr>
        <p:spPr>
          <a:xfrm>
            <a:off x="6215270" y="2469626"/>
            <a:ext cx="1166649" cy="488618"/>
          </a:xfrm>
          <a:prstGeom prst="roundRect">
            <a:avLst/>
          </a:prstGeom>
          <a:noFill/>
          <a:ln w="28575">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l-GR"/>
          </a:p>
        </p:txBody>
      </p:sp>
    </p:spTree>
    <p:custDataLst>
      <p:tags r:id="rId1"/>
    </p:custDataLst>
    <p:extLst>
      <p:ext uri="{BB962C8B-B14F-4D97-AF65-F5344CB8AC3E}">
        <p14:creationId xmlns:p14="http://schemas.microsoft.com/office/powerpoint/2010/main" val="154830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Data Model - Datasets</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1739790" y="3736147"/>
            <a:ext cx="8950960" cy="1628333"/>
          </a:xfrm>
        </p:spPr>
        <p:txBody>
          <a:bodyPr>
            <a:noAutofit/>
          </a:bodyPr>
          <a:lstStyle/>
          <a:p>
            <a:pPr marL="0" indent="0" algn="just">
              <a:buNone/>
            </a:pPr>
            <a:r>
              <a:rPr lang="en-US" sz="2200" dirty="0">
                <a:solidFill>
                  <a:schemeClr val="accent1">
                    <a:lumMod val="75000"/>
                  </a:schemeClr>
                </a:solidFill>
              </a:rPr>
              <a:t>Datasets</a:t>
            </a:r>
            <a:r>
              <a:rPr lang="en-US" sz="2200" dirty="0"/>
              <a:t> are the main resource type and contain files, folders and generic metadata.</a:t>
            </a:r>
          </a:p>
          <a:p>
            <a:pPr marL="0" indent="0" algn="just">
              <a:buNone/>
            </a:pPr>
            <a:endParaRPr lang="en-US" sz="2200" dirty="0"/>
          </a:p>
          <a:p>
            <a:pPr marL="0" indent="0" algn="just">
              <a:buNone/>
            </a:pPr>
            <a:r>
              <a:rPr lang="en-US" sz="2200" dirty="0"/>
              <a:t>Each dataset has a name, description, owner and license.</a:t>
            </a:r>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976791" y="1828908"/>
            <a:ext cx="6476958" cy="1212645"/>
          </a:xfrm>
          <a:prstGeom prst="rect">
            <a:avLst/>
          </a:prstGeom>
        </p:spPr>
      </p:pic>
      <p:sp>
        <p:nvSpPr>
          <p:cNvPr id="3" name="Rounded Rectangle 2"/>
          <p:cNvSpPr/>
          <p:nvPr/>
        </p:nvSpPr>
        <p:spPr>
          <a:xfrm>
            <a:off x="5496911" y="1854628"/>
            <a:ext cx="1355834" cy="353738"/>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l-GR"/>
          </a:p>
        </p:txBody>
      </p:sp>
      <p:sp>
        <p:nvSpPr>
          <p:cNvPr id="6" name="Rounded Rectangle 5"/>
          <p:cNvSpPr/>
          <p:nvPr/>
        </p:nvSpPr>
        <p:spPr>
          <a:xfrm>
            <a:off x="5019040" y="2497651"/>
            <a:ext cx="1076960" cy="488618"/>
          </a:xfrm>
          <a:prstGeom prst="roundRect">
            <a:avLst/>
          </a:prstGeom>
          <a:noFill/>
          <a:ln w="28575">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l-GR"/>
          </a:p>
        </p:txBody>
      </p:sp>
    </p:spTree>
    <p:custDataLst>
      <p:tags r:id="rId1"/>
    </p:custDataLst>
    <p:extLst>
      <p:ext uri="{BB962C8B-B14F-4D97-AF65-F5344CB8AC3E}">
        <p14:creationId xmlns:p14="http://schemas.microsoft.com/office/powerpoint/2010/main" val="3263234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Users </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p:txBody>
          <a:bodyPr/>
          <a:lstStyle/>
          <a:p>
            <a:pPr marL="0" indent="0">
              <a:buNone/>
            </a:pPr>
            <a:r>
              <a:rPr lang="en-US" sz="2400" dirty="0"/>
              <a:t>Users can have different roles</a:t>
            </a:r>
          </a:p>
          <a:p>
            <a:pPr marL="0" indent="0">
              <a:buNone/>
            </a:pPr>
            <a:endParaRPr lang="en-US" sz="2200" dirty="0"/>
          </a:p>
          <a:p>
            <a:pPr>
              <a:buFont typeface="Courier New" panose="02070309020205020404" pitchFamily="49" charset="0"/>
              <a:buChar char="o"/>
            </a:pPr>
            <a:r>
              <a:rPr lang="en-US" sz="2200" dirty="0"/>
              <a:t>   </a:t>
            </a:r>
            <a:r>
              <a:rPr lang="en-US" sz="2200" dirty="0">
                <a:solidFill>
                  <a:schemeClr val="accent1">
                    <a:lumMod val="75000"/>
                  </a:schemeClr>
                </a:solidFill>
              </a:rPr>
              <a:t>Viewers: </a:t>
            </a:r>
            <a:r>
              <a:rPr lang="en-US" sz="2200" dirty="0"/>
              <a:t>can view and download data </a:t>
            </a:r>
          </a:p>
          <a:p>
            <a:pPr marL="228600" lvl="1">
              <a:spcBef>
                <a:spcPts val="1000"/>
              </a:spcBef>
              <a:buFont typeface="Courier New" panose="02070309020205020404" pitchFamily="49" charset="0"/>
              <a:buChar char="o"/>
            </a:pPr>
            <a:r>
              <a:rPr lang="en-US" sz="2200" dirty="0"/>
              <a:t>   </a:t>
            </a:r>
            <a:r>
              <a:rPr lang="en-US" sz="2200" dirty="0">
                <a:solidFill>
                  <a:schemeClr val="accent1">
                    <a:lumMod val="75000"/>
                  </a:schemeClr>
                </a:solidFill>
              </a:rPr>
              <a:t>Editors: </a:t>
            </a:r>
            <a:r>
              <a:rPr lang="en-US" sz="2200" dirty="0"/>
              <a:t>viewers + manage (add, remove) data in datasets, collections and</a:t>
            </a:r>
          </a:p>
          <a:p>
            <a:pPr marL="0" lvl="1" indent="0">
              <a:spcBef>
                <a:spcPts val="1000"/>
              </a:spcBef>
              <a:buNone/>
            </a:pPr>
            <a:r>
              <a:rPr lang="en-US" sz="2200" dirty="0"/>
              <a:t>      spaces</a:t>
            </a:r>
          </a:p>
          <a:p>
            <a:pPr>
              <a:buFont typeface="Courier New" panose="02070309020205020404" pitchFamily="49" charset="0"/>
              <a:buChar char="o"/>
            </a:pPr>
            <a:r>
              <a:rPr lang="en-US" sz="2200" dirty="0"/>
              <a:t>  </a:t>
            </a:r>
            <a:r>
              <a:rPr lang="en-US" sz="2200" dirty="0">
                <a:solidFill>
                  <a:schemeClr val="accent1">
                    <a:lumMod val="75000"/>
                  </a:schemeClr>
                </a:solidFill>
              </a:rPr>
              <a:t>Administrators: </a:t>
            </a:r>
            <a:r>
              <a:rPr lang="en-US" sz="2200" dirty="0"/>
              <a:t>editors + can manage users and roles</a:t>
            </a:r>
          </a:p>
          <a:p>
            <a:pPr marL="0" indent="0">
              <a:buNone/>
            </a:pPr>
            <a:endParaRPr lang="en-US" dirty="0"/>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Tree>
    <p:custDataLst>
      <p:tags r:id="rId1"/>
    </p:custDataLst>
    <p:extLst>
      <p:ext uri="{BB962C8B-B14F-4D97-AF65-F5344CB8AC3E}">
        <p14:creationId xmlns:p14="http://schemas.microsoft.com/office/powerpoint/2010/main" val="1839311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Featured Tools (1/10)</a:t>
            </a:r>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
        <p:nvSpPr>
          <p:cNvPr id="11" name="Content Placeholder 19">
            <a:extLst>
              <a:ext uri="{FF2B5EF4-FFF2-40B4-BE49-F238E27FC236}">
                <a16:creationId xmlns:a16="http://schemas.microsoft.com/office/drawing/2014/main" id="{C5F601D3-22F2-4E8E-B268-B6C3F878E97E}"/>
              </a:ext>
            </a:extLst>
          </p:cNvPr>
          <p:cNvSpPr txBox="1">
            <a:spLocks/>
          </p:cNvSpPr>
          <p:nvPr/>
        </p:nvSpPr>
        <p:spPr>
          <a:xfrm>
            <a:off x="307794" y="1207317"/>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sp>
        <p:nvSpPr>
          <p:cNvPr id="18"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5123" y="1207317"/>
            <a:ext cx="10515600" cy="4636806"/>
          </a:xfrm>
        </p:spPr>
        <p:txBody>
          <a:bodyPr>
            <a:normAutofit/>
          </a:bodyPr>
          <a:lstStyle/>
          <a:p>
            <a:pPr marL="457200" lvl="1" indent="0" algn="just">
              <a:buNone/>
            </a:pPr>
            <a:r>
              <a:rPr lang="en-US" dirty="0"/>
              <a:t>What is a Previewer? </a:t>
            </a:r>
          </a:p>
          <a:p>
            <a:pPr marL="457200" lvl="1" indent="0" algn="just">
              <a:buNone/>
            </a:pPr>
            <a:endParaRPr lang="en-US" dirty="0"/>
          </a:p>
          <a:p>
            <a:pPr marL="457200" lvl="1" indent="0" algn="just">
              <a:buNone/>
            </a:pPr>
            <a:endParaRPr lang="en-US" dirty="0"/>
          </a:p>
          <a:p>
            <a:pPr marL="457200" lvl="1" indent="0" algn="just">
              <a:buNone/>
            </a:pPr>
            <a:endParaRPr lang="en-US" dirty="0"/>
          </a:p>
        </p:txBody>
      </p:sp>
      <p:graphicFrame>
        <p:nvGraphicFramePr>
          <p:cNvPr id="6" name="Table 5"/>
          <p:cNvGraphicFramePr>
            <a:graphicFrameLocks noGrp="1"/>
          </p:cNvGraphicFramePr>
          <p:nvPr>
            <p:extLst/>
          </p:nvPr>
        </p:nvGraphicFramePr>
        <p:xfrm>
          <a:off x="598966" y="1833511"/>
          <a:ext cx="8553742" cy="3905438"/>
        </p:xfrm>
        <a:graphic>
          <a:graphicData uri="http://schemas.openxmlformats.org/drawingml/2006/table">
            <a:tbl>
              <a:tblPr firstRow="1" firstCol="1" bandRow="1"/>
              <a:tblGrid>
                <a:gridCol w="8553742">
                  <a:extLst>
                    <a:ext uri="{9D8B030D-6E8A-4147-A177-3AD203B41FA5}">
                      <a16:colId xmlns:a16="http://schemas.microsoft.com/office/drawing/2014/main" val="246677531"/>
                    </a:ext>
                  </a:extLst>
                </a:gridCol>
              </a:tblGrid>
              <a:tr h="3905438">
                <a:tc>
                  <a:txBody>
                    <a:bodyPr/>
                    <a:lstStyle/>
                    <a:p>
                      <a:pPr marL="0" marR="0" algn="just">
                        <a:lnSpc>
                          <a:spcPct val="115000"/>
                        </a:lnSpc>
                        <a:spcBef>
                          <a:spcPts val="0"/>
                        </a:spcBef>
                        <a:spcAft>
                          <a:spcPts val="600"/>
                        </a:spcAft>
                      </a:pPr>
                      <a:r>
                        <a:rPr lang="en-US" sz="1800" dirty="0">
                          <a:solidFill>
                            <a:srgbClr val="254061"/>
                          </a:solidFill>
                          <a:effectLst/>
                          <a:latin typeface="Calibri" panose="020F0502020204030204" pitchFamily="34" charset="0"/>
                          <a:ea typeface="Calibri" panose="020F0502020204030204" pitchFamily="34" charset="0"/>
                          <a:cs typeface="Times New Roman" panose="02020603050405020304" pitchFamily="18" charset="0"/>
                        </a:rPr>
                        <a:t>Previewers</a:t>
                      </a:r>
                    </a:p>
                    <a:p>
                      <a:pPr algn="just"/>
                      <a:r>
                        <a:rPr lang="en-US" sz="1800" kern="1200" dirty="0">
                          <a:solidFill>
                            <a:schemeClr val="tx1"/>
                          </a:solidFill>
                          <a:effectLst/>
                          <a:latin typeface="+mn-lt"/>
                          <a:ea typeface="+mn-ea"/>
                          <a:cs typeface="+mn-cs"/>
                        </a:rPr>
                        <a:t>Previewers are used to preview the content of large files and visualize the information contained in files and datasets in a meaningful way. These tools are triggered automatically, when a file is uploaded, according to the data type of the file.</a:t>
                      </a:r>
                    </a:p>
                    <a:p>
                      <a:pPr algn="just"/>
                      <a:endParaRPr lang="en-US" sz="1800" kern="1200" dirty="0">
                        <a:solidFill>
                          <a:schemeClr val="tx1"/>
                        </a:solidFill>
                        <a:effectLst/>
                        <a:latin typeface="+mn-lt"/>
                        <a:ea typeface="+mn-ea"/>
                        <a:cs typeface="+mn-cs"/>
                      </a:endParaRPr>
                    </a:p>
                    <a:p>
                      <a:pPr algn="just"/>
                      <a:r>
                        <a:rPr lang="en-US" sz="1800" kern="1200" dirty="0">
                          <a:solidFill>
                            <a:schemeClr val="tx1"/>
                          </a:solidFill>
                          <a:effectLst/>
                          <a:latin typeface="+mn-lt"/>
                          <a:ea typeface="+mn-ea"/>
                          <a:cs typeface="+mn-cs"/>
                        </a:rPr>
                        <a:t>Previewer can work together with extractors and external services.</a:t>
                      </a:r>
                    </a:p>
                    <a:p>
                      <a:pPr algn="just"/>
                      <a:endParaRPr lang="en-US" sz="1800" kern="1200" dirty="0">
                        <a:solidFill>
                          <a:schemeClr val="tx1"/>
                        </a:solidFill>
                        <a:effectLst/>
                        <a:latin typeface="+mn-lt"/>
                        <a:ea typeface="+mn-ea"/>
                        <a:cs typeface="+mn-cs"/>
                      </a:endParaRPr>
                    </a:p>
                    <a:p>
                      <a:pPr algn="just"/>
                      <a:endParaRPr lang="en-US" sz="1800" kern="1200" dirty="0">
                        <a:solidFill>
                          <a:schemeClr val="tx1"/>
                        </a:solidFill>
                        <a:effectLst/>
                        <a:latin typeface="+mn-lt"/>
                        <a:ea typeface="+mn-ea"/>
                        <a:cs typeface="+mn-cs"/>
                      </a:endParaRPr>
                    </a:p>
                    <a:p>
                      <a:pPr marL="285750" marR="0" indent="-285750" algn="just">
                        <a:lnSpc>
                          <a:spcPct val="115000"/>
                        </a:lnSpc>
                        <a:spcBef>
                          <a:spcPts val="0"/>
                        </a:spcBef>
                        <a:spcAft>
                          <a:spcPts val="600"/>
                        </a:spcAft>
                        <a:buFont typeface="Arial" panose="020B060402020202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Show</a:t>
                      </a:r>
                      <a:r>
                        <a:rPr lang="en-US" sz="1800" baseline="0" dirty="0">
                          <a:effectLst/>
                          <a:latin typeface="Calibri" panose="020F0502020204030204" pitchFamily="34" charset="0"/>
                          <a:ea typeface="Calibri" panose="020F0502020204030204" pitchFamily="34" charset="0"/>
                          <a:cs typeface="Times New Roman" panose="02020603050405020304" pitchFamily="18" charset="0"/>
                        </a:rPr>
                        <a:t> a smaller version of a larger file</a:t>
                      </a:r>
                    </a:p>
                    <a:p>
                      <a:pPr marL="285750" marR="0" indent="-285750" algn="just">
                        <a:lnSpc>
                          <a:spcPct val="115000"/>
                        </a:lnSpc>
                        <a:spcBef>
                          <a:spcPts val="0"/>
                        </a:spcBef>
                        <a:spcAft>
                          <a:spcPts val="600"/>
                        </a:spcAft>
                        <a:buFont typeface="Arial" panose="020B0604020202020204" pitchFamily="34" charset="0"/>
                        <a:buChar char="•"/>
                      </a:pPr>
                      <a:r>
                        <a:rPr lang="en-US" sz="1800" baseline="0" dirty="0">
                          <a:effectLst/>
                          <a:latin typeface="Calibri" panose="020F0502020204030204" pitchFamily="34" charset="0"/>
                          <a:ea typeface="Calibri" panose="020F0502020204030204" pitchFamily="34" charset="0"/>
                          <a:cs typeface="Times New Roman" panose="02020603050405020304" pitchFamily="18" charset="0"/>
                        </a:rPr>
                        <a:t>Show derived information created by an extractor</a:t>
                      </a:r>
                    </a:p>
                    <a:p>
                      <a:pPr marL="285750" marR="0" indent="-285750" algn="just">
                        <a:lnSpc>
                          <a:spcPct val="115000"/>
                        </a:lnSpc>
                        <a:spcBef>
                          <a:spcPts val="0"/>
                        </a:spcBef>
                        <a:spcAft>
                          <a:spcPts val="600"/>
                        </a:spcAft>
                        <a:buFont typeface="Arial" panose="020B0604020202020204" pitchFamily="34" charset="0"/>
                        <a:buChar char="•"/>
                      </a:pPr>
                      <a:r>
                        <a:rPr lang="en-US" sz="1800" baseline="0" dirty="0">
                          <a:effectLst/>
                          <a:latin typeface="Calibri" panose="020F0502020204030204" pitchFamily="34" charset="0"/>
                          <a:ea typeface="Calibri" panose="020F0502020204030204" pitchFamily="34" charset="0"/>
                          <a:cs typeface="Times New Roman" panose="02020603050405020304" pitchFamily="18" charset="0"/>
                        </a:rPr>
                        <a:t>Let users interact with data</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33063518"/>
                  </a:ext>
                </a:extLst>
              </a:tr>
            </a:tbl>
          </a:graphicData>
        </a:graphic>
      </p:graphicFrame>
    </p:spTree>
    <p:custDataLst>
      <p:tags r:id="rId1"/>
    </p:custDataLst>
    <p:extLst>
      <p:ext uri="{BB962C8B-B14F-4D97-AF65-F5344CB8AC3E}">
        <p14:creationId xmlns:p14="http://schemas.microsoft.com/office/powerpoint/2010/main" val="2180558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Featured Tools (2/10) </a:t>
            </a:r>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
        <p:nvSpPr>
          <p:cNvPr id="10" name="Content Placeholder 19">
            <a:extLst>
              <a:ext uri="{FF2B5EF4-FFF2-40B4-BE49-F238E27FC236}">
                <a16:creationId xmlns:a16="http://schemas.microsoft.com/office/drawing/2014/main" id="{C5F601D3-22F2-4E8E-B268-B6C3F878E97E}"/>
              </a:ext>
            </a:extLst>
          </p:cNvPr>
          <p:cNvSpPr txBox="1">
            <a:spLocks/>
          </p:cNvSpPr>
          <p:nvPr/>
        </p:nvSpPr>
        <p:spPr>
          <a:xfrm>
            <a:off x="5617028" y="2415327"/>
            <a:ext cx="4147458" cy="343444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lgn="just">
              <a:buNone/>
            </a:pPr>
            <a:endParaRPr lang="en-US" dirty="0"/>
          </a:p>
          <a:p>
            <a:pPr marL="457200" lvl="1" indent="0" algn="just">
              <a:buNone/>
            </a:pPr>
            <a:endParaRPr lang="en-US" dirty="0">
              <a:solidFill>
                <a:schemeClr val="accent1">
                  <a:lumMod val="75000"/>
                </a:schemeClr>
              </a:solidFill>
            </a:endParaRPr>
          </a:p>
          <a:p>
            <a:pPr marL="457200" lvl="1" indent="0" algn="just">
              <a:buFont typeface="Arial" panose="020B0604020202020204" pitchFamily="34" charset="0"/>
              <a:buNone/>
            </a:pPr>
            <a:endParaRPr lang="en-US" dirty="0"/>
          </a:p>
          <a:p>
            <a:pPr marL="457200" lvl="1" indent="0" algn="just">
              <a:buFont typeface="Arial" panose="020B0604020202020204" pitchFamily="34" charset="0"/>
              <a:buNone/>
            </a:pPr>
            <a:endParaRPr lang="en-US" dirty="0"/>
          </a:p>
        </p:txBody>
      </p:sp>
      <p:graphicFrame>
        <p:nvGraphicFramePr>
          <p:cNvPr id="11" name="Content Placeholder 10"/>
          <p:cNvGraphicFramePr>
            <a:graphicFrameLocks noGrp="1"/>
          </p:cNvGraphicFramePr>
          <p:nvPr>
            <p:ph idx="1"/>
            <p:extLst>
              <p:ext uri="{D42A27DB-BD31-4B8C-83A1-F6EECF244321}">
                <p14:modId xmlns:p14="http://schemas.microsoft.com/office/powerpoint/2010/main" val="926399839"/>
              </p:ext>
            </p:extLst>
          </p:nvPr>
        </p:nvGraphicFramePr>
        <p:xfrm>
          <a:off x="884665" y="1883927"/>
          <a:ext cx="8241405" cy="2839148"/>
        </p:xfrm>
        <a:graphic>
          <a:graphicData uri="http://schemas.openxmlformats.org/drawingml/2006/table">
            <a:tbl>
              <a:tblPr firstRow="1" firstCol="1" bandRow="1"/>
              <a:tblGrid>
                <a:gridCol w="1944262">
                  <a:extLst>
                    <a:ext uri="{9D8B030D-6E8A-4147-A177-3AD203B41FA5}">
                      <a16:colId xmlns:a16="http://schemas.microsoft.com/office/drawing/2014/main" val="1203172820"/>
                    </a:ext>
                  </a:extLst>
                </a:gridCol>
                <a:gridCol w="6297143">
                  <a:extLst>
                    <a:ext uri="{9D8B030D-6E8A-4147-A177-3AD203B41FA5}">
                      <a16:colId xmlns:a16="http://schemas.microsoft.com/office/drawing/2014/main" val="530325411"/>
                    </a:ext>
                  </a:extLst>
                </a:gridCol>
              </a:tblGrid>
              <a:tr h="330798">
                <a:tc>
                  <a:txBody>
                    <a:bodyPr/>
                    <a:lstStyle/>
                    <a:p>
                      <a:pPr marL="0" marR="0" algn="just">
                        <a:lnSpc>
                          <a:spcPct val="115000"/>
                        </a:lnSpc>
                        <a:spcBef>
                          <a:spcPts val="0"/>
                        </a:spcBef>
                        <a:spcAft>
                          <a:spcPts val="1000"/>
                        </a:spcAft>
                        <a:tabLst>
                          <a:tab pos="2865755" algn="ctr"/>
                        </a:tabLst>
                      </a:pPr>
                      <a:r>
                        <a:rPr lang="en-GB" sz="1100">
                          <a:effectLst/>
                          <a:latin typeface="Calibri" panose="020F0502020204030204" pitchFamily="34" charset="0"/>
                          <a:ea typeface="Calibri" panose="020F0502020204030204" pitchFamily="34" charset="0"/>
                          <a:cs typeface="Times New Roman" panose="02020603050405020304" pitchFamily="18" charset="0"/>
                        </a:rPr>
                        <a:t>Audio previewer</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1000"/>
                        </a:spcAft>
                        <a:tabLst>
                          <a:tab pos="2865755" algn="ctr"/>
                        </a:tabLst>
                      </a:pPr>
                      <a:r>
                        <a:rPr lang="en-GB" sz="1100">
                          <a:effectLst/>
                          <a:latin typeface="Calibri" panose="020F0502020204030204" pitchFamily="34" charset="0"/>
                          <a:ea typeface="Calibri" panose="020F0502020204030204" pitchFamily="34" charset="0"/>
                          <a:cs typeface="Times New Roman" panose="02020603050405020304" pitchFamily="18" charset="0"/>
                        </a:rPr>
                        <a:t>Audio previewer is a previewer for .mp3, .mpeg and mpeg3 files.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27584487"/>
                  </a:ext>
                </a:extLst>
              </a:tr>
              <a:tr h="330798">
                <a:tc>
                  <a:txBody>
                    <a:bodyPr/>
                    <a:lstStyle/>
                    <a:p>
                      <a:pPr marL="0" marR="0" algn="just">
                        <a:lnSpc>
                          <a:spcPct val="115000"/>
                        </a:lnSpc>
                        <a:spcBef>
                          <a:spcPts val="0"/>
                        </a:spcBef>
                        <a:spcAft>
                          <a:spcPts val="1000"/>
                        </a:spcAft>
                        <a:tabLst>
                          <a:tab pos="2865755" algn="ctr"/>
                        </a:tabLst>
                      </a:pPr>
                      <a:r>
                        <a:rPr lang="en-GB" sz="1100">
                          <a:effectLst/>
                          <a:latin typeface="Calibri" panose="020F0502020204030204" pitchFamily="34" charset="0"/>
                          <a:ea typeface="Calibri" panose="020F0502020204030204" pitchFamily="34" charset="0"/>
                          <a:cs typeface="Times New Roman" panose="02020603050405020304" pitchFamily="18" charset="0"/>
                        </a:rPr>
                        <a:t>Html previewer</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1000"/>
                        </a:spcAft>
                        <a:tabLst>
                          <a:tab pos="2865755" algn="ctr"/>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Html previewer is a previewer for .html files.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92371489"/>
                  </a:ext>
                </a:extLst>
              </a:tr>
              <a:tr h="330798">
                <a:tc>
                  <a:txBody>
                    <a:bodyPr/>
                    <a:lstStyle/>
                    <a:p>
                      <a:pPr marL="0" marR="0" algn="just">
                        <a:lnSpc>
                          <a:spcPct val="115000"/>
                        </a:lnSpc>
                        <a:spcBef>
                          <a:spcPts val="0"/>
                        </a:spcBef>
                        <a:spcAft>
                          <a:spcPts val="1000"/>
                        </a:spcAft>
                        <a:tabLst>
                          <a:tab pos="2865755" algn="ctr"/>
                        </a:tabLst>
                      </a:pPr>
                      <a:r>
                        <a:rPr lang="en-GB" sz="1100">
                          <a:effectLst/>
                          <a:latin typeface="Calibri" panose="020F0502020204030204" pitchFamily="34" charset="0"/>
                          <a:ea typeface="Calibri" panose="020F0502020204030204" pitchFamily="34" charset="0"/>
                          <a:cs typeface="Times New Roman" panose="02020603050405020304" pitchFamily="18" charset="0"/>
                        </a:rPr>
                        <a:t>Plain text previewer</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1000"/>
                        </a:spcAft>
                        <a:tabLst>
                          <a:tab pos="2865755" algn="ctr"/>
                        </a:tabLst>
                      </a:pPr>
                      <a:r>
                        <a:rPr lang="en-GB" sz="1100">
                          <a:effectLst/>
                          <a:latin typeface="Calibri" panose="020F0502020204030204" pitchFamily="34" charset="0"/>
                          <a:ea typeface="Calibri" panose="020F0502020204030204" pitchFamily="34" charset="0"/>
                          <a:cs typeface="Times New Roman" panose="02020603050405020304" pitchFamily="18" charset="0"/>
                        </a:rPr>
                        <a:t>Plain text previewer is a previewer for .txt, .doc, .docx and .csv files.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82583488"/>
                  </a:ext>
                </a:extLst>
              </a:tr>
              <a:tr h="330798">
                <a:tc>
                  <a:txBody>
                    <a:bodyPr/>
                    <a:lstStyle/>
                    <a:p>
                      <a:pPr marL="0" marR="0" algn="just">
                        <a:lnSpc>
                          <a:spcPct val="115000"/>
                        </a:lnSpc>
                        <a:spcBef>
                          <a:spcPts val="0"/>
                        </a:spcBef>
                        <a:spcAft>
                          <a:spcPts val="1000"/>
                        </a:spcAft>
                        <a:tabLst>
                          <a:tab pos="2865755" algn="ctr"/>
                        </a:tabLst>
                      </a:pPr>
                      <a:r>
                        <a:rPr lang="en-GB" sz="1100">
                          <a:effectLst/>
                          <a:latin typeface="Calibri" panose="020F0502020204030204" pitchFamily="34" charset="0"/>
                          <a:ea typeface="Calibri" panose="020F0502020204030204" pitchFamily="34" charset="0"/>
                          <a:cs typeface="Times New Roman" panose="02020603050405020304" pitchFamily="18" charset="0"/>
                        </a:rPr>
                        <a:t>Viewer hop</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1000"/>
                        </a:spcAft>
                        <a:tabLst>
                          <a:tab pos="2865755" algn="ctr"/>
                        </a:tabLst>
                      </a:pPr>
                      <a:r>
                        <a:rPr lang="en-GB" sz="1100">
                          <a:effectLst/>
                          <a:latin typeface="Calibri" panose="020F0502020204030204" pitchFamily="34" charset="0"/>
                          <a:ea typeface="Calibri" panose="020F0502020204030204" pitchFamily="34" charset="0"/>
                          <a:cs typeface="Times New Roman" panose="02020603050405020304" pitchFamily="18" charset="0"/>
                        </a:rPr>
                        <a:t>Viewer hop is a previewer for .ply and .nxz 3D object files.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83251465"/>
                  </a:ext>
                </a:extLst>
              </a:tr>
              <a:tr h="330798">
                <a:tc>
                  <a:txBody>
                    <a:bodyPr/>
                    <a:lstStyle/>
                    <a:p>
                      <a:pPr marL="0" marR="0" algn="just">
                        <a:lnSpc>
                          <a:spcPct val="115000"/>
                        </a:lnSpc>
                        <a:spcBef>
                          <a:spcPts val="0"/>
                        </a:spcBef>
                        <a:spcAft>
                          <a:spcPts val="1000"/>
                        </a:spcAft>
                        <a:tabLst>
                          <a:tab pos="2865755" algn="ctr"/>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Three.js Previewer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1000"/>
                        </a:spcAft>
                        <a:tabLst>
                          <a:tab pos="2865755" algn="ctr"/>
                        </a:tabLst>
                      </a:pPr>
                      <a:r>
                        <a:rPr lang="en-GB" sz="1100">
                          <a:effectLst/>
                          <a:latin typeface="Calibri" panose="020F0502020204030204" pitchFamily="34" charset="0"/>
                          <a:ea typeface="Calibri" panose="020F0502020204030204" pitchFamily="34" charset="0"/>
                          <a:cs typeface="Times New Roman" panose="02020603050405020304" pitchFamily="18" charset="0"/>
                        </a:rPr>
                        <a:t>Three.js is a previewer for .fbx 3D object files.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28503843"/>
                  </a:ext>
                </a:extLst>
              </a:tr>
              <a:tr h="330798">
                <a:tc>
                  <a:txBody>
                    <a:bodyPr/>
                    <a:lstStyle/>
                    <a:p>
                      <a:pPr marL="0" marR="0" algn="just">
                        <a:lnSpc>
                          <a:spcPct val="115000"/>
                        </a:lnSpc>
                        <a:spcBef>
                          <a:spcPts val="0"/>
                        </a:spcBef>
                        <a:spcAft>
                          <a:spcPts val="1000"/>
                        </a:spcAft>
                        <a:tabLst>
                          <a:tab pos="2865755" algn="ctr"/>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3D PDF Previewer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1000"/>
                        </a:spcAft>
                        <a:tabLst>
                          <a:tab pos="2865755" algn="ctr"/>
                        </a:tabLst>
                      </a:pPr>
                      <a:r>
                        <a:rPr lang="en-GB" sz="1100">
                          <a:effectLst/>
                          <a:latin typeface="Calibri" panose="020F0502020204030204" pitchFamily="34" charset="0"/>
                          <a:ea typeface="Calibri" panose="020F0502020204030204" pitchFamily="34" charset="0"/>
                          <a:cs typeface="Times New Roman" panose="02020603050405020304" pitchFamily="18" charset="0"/>
                        </a:rPr>
                        <a:t>3D pdf is a previewer for .u3d files.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57968663"/>
                  </a:ext>
                </a:extLst>
              </a:tr>
              <a:tr h="385233">
                <a:tc>
                  <a:txBody>
                    <a:bodyPr/>
                    <a:lstStyle/>
                    <a:p>
                      <a:pPr marL="0" marR="0" algn="just">
                        <a:lnSpc>
                          <a:spcPct val="115000"/>
                        </a:lnSpc>
                        <a:spcBef>
                          <a:spcPts val="0"/>
                        </a:spcBef>
                        <a:spcAft>
                          <a:spcPts val="1000"/>
                        </a:spcAft>
                        <a:tabLst>
                          <a:tab pos="2865755" algn="ctr"/>
                        </a:tabLst>
                      </a:pPr>
                      <a:r>
                        <a:rPr lang="en-GB" sz="1100">
                          <a:effectLst/>
                          <a:latin typeface="Calibri" panose="020F0502020204030204" pitchFamily="34" charset="0"/>
                          <a:ea typeface="Calibri" panose="020F0502020204030204" pitchFamily="34" charset="0"/>
                          <a:cs typeface="Times New Roman" panose="02020603050405020304" pitchFamily="18" charset="0"/>
                        </a:rPr>
                        <a:t>PDF previewer</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1000"/>
                        </a:spcAft>
                        <a:tabLst>
                          <a:tab pos="2865755" algn="ctr"/>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Pdf previewer is a previewer for .pdf files.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59750842"/>
                  </a:ext>
                </a:extLst>
              </a:tr>
              <a:tr h="469127">
                <a:tc>
                  <a:txBody>
                    <a:bodyPr/>
                    <a:lstStyle/>
                    <a:p>
                      <a:pPr marL="0" marR="0" algn="just">
                        <a:lnSpc>
                          <a:spcPct val="115000"/>
                        </a:lnSpc>
                        <a:spcBef>
                          <a:spcPts val="0"/>
                        </a:spcBef>
                        <a:spcAft>
                          <a:spcPts val="1000"/>
                        </a:spcAft>
                        <a:tabLst>
                          <a:tab pos="2865755" algn="ctr"/>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Person tracking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tabLst>
                          <a:tab pos="2865755" algn="ctr"/>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Person tracking is a previewer for video files. This previewer shows you when different subjects enter the frame and leave the frame and even where in the video those subjects are.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52986481"/>
                  </a:ext>
                </a:extLst>
              </a:tr>
            </a:tbl>
          </a:graphicData>
        </a:graphic>
      </p:graphicFrame>
      <p:sp>
        <p:nvSpPr>
          <p:cNvPr id="12" name="Rectangle 2"/>
          <p:cNvSpPr>
            <a:spLocks noChangeArrowheads="1"/>
          </p:cNvSpPr>
          <p:nvPr/>
        </p:nvSpPr>
        <p:spPr bwMode="auto">
          <a:xfrm>
            <a:off x="-2348754" y="-676130"/>
            <a:ext cx="17550463"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865438" algn="ct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2865438" algn="ctr"/>
              </a:tabLst>
            </a:pPr>
            <a:r>
              <a:rPr kumimoji="0" lang="en-GB" altLang="en-US" sz="1200" b="0" i="0" u="none" strike="noStrike" cap="none" normalizeH="0" baseline="0">
                <a:ln>
                  <a:noFill/>
                </a:ln>
                <a:solidFill>
                  <a:srgbClr val="244061"/>
                </a:solidFill>
                <a:effectLst/>
                <a:latin typeface="Arial" panose="020B0604020202020204" pitchFamily="34" charset="0"/>
                <a:ea typeface="Calibri" panose="020F0502020204030204" pitchFamily="34" charset="0"/>
              </a:rPr>
              <a:t>List of Available Previewers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5" name="Content Placeholder 19">
            <a:extLst>
              <a:ext uri="{FF2B5EF4-FFF2-40B4-BE49-F238E27FC236}">
                <a16:creationId xmlns:a16="http://schemas.microsoft.com/office/drawing/2014/main" id="{C5F601D3-22F2-4E8E-B268-B6C3F878E97E}"/>
              </a:ext>
            </a:extLst>
          </p:cNvPr>
          <p:cNvSpPr txBox="1">
            <a:spLocks/>
          </p:cNvSpPr>
          <p:nvPr/>
        </p:nvSpPr>
        <p:spPr>
          <a:xfrm>
            <a:off x="276625" y="1251214"/>
            <a:ext cx="10515600" cy="47897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lgn="just">
              <a:buFont typeface="Arial" panose="020B0604020202020204" pitchFamily="34" charset="0"/>
              <a:buNone/>
            </a:pPr>
            <a:r>
              <a:rPr lang="en-US" dirty="0">
                <a:solidFill>
                  <a:schemeClr val="accent1">
                    <a:lumMod val="75000"/>
                  </a:schemeClr>
                </a:solidFill>
              </a:rPr>
              <a:t>List of available Previewers</a:t>
            </a:r>
          </a:p>
          <a:p>
            <a:pPr marL="457200" lvl="1" indent="0" algn="just">
              <a:buFont typeface="Arial" panose="020B0604020202020204" pitchFamily="34" charset="0"/>
              <a:buNone/>
            </a:pPr>
            <a:endParaRPr lang="en-US" dirty="0"/>
          </a:p>
          <a:p>
            <a:pPr marL="457200" lvl="1" indent="0" algn="just">
              <a:buFont typeface="Arial" panose="020B0604020202020204" pitchFamily="34" charset="0"/>
              <a:buNone/>
            </a:pPr>
            <a:endParaRPr lang="en-US" dirty="0"/>
          </a:p>
        </p:txBody>
      </p:sp>
    </p:spTree>
    <p:custDataLst>
      <p:tags r:id="rId1"/>
    </p:custDataLst>
    <p:extLst>
      <p:ext uri="{BB962C8B-B14F-4D97-AF65-F5344CB8AC3E}">
        <p14:creationId xmlns:p14="http://schemas.microsoft.com/office/powerpoint/2010/main" val="2751579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Featured Tools (3/10)</a:t>
            </a:r>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
        <p:nvSpPr>
          <p:cNvPr id="11" name="Content Placeholder 19">
            <a:extLst>
              <a:ext uri="{FF2B5EF4-FFF2-40B4-BE49-F238E27FC236}">
                <a16:creationId xmlns:a16="http://schemas.microsoft.com/office/drawing/2014/main" id="{C5F601D3-22F2-4E8E-B268-B6C3F878E97E}"/>
              </a:ext>
            </a:extLst>
          </p:cNvPr>
          <p:cNvSpPr txBox="1">
            <a:spLocks/>
          </p:cNvSpPr>
          <p:nvPr/>
        </p:nvSpPr>
        <p:spPr>
          <a:xfrm>
            <a:off x="307794" y="1207317"/>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sp>
        <p:nvSpPr>
          <p:cNvPr id="18"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5123" y="1207317"/>
            <a:ext cx="10515600" cy="4636806"/>
          </a:xfrm>
        </p:spPr>
        <p:txBody>
          <a:bodyPr>
            <a:normAutofit/>
          </a:bodyPr>
          <a:lstStyle/>
          <a:p>
            <a:pPr marL="457200" lvl="1" indent="0" algn="just">
              <a:buNone/>
            </a:pPr>
            <a:r>
              <a:rPr lang="en-US" dirty="0"/>
              <a:t>What is an Extractor? </a:t>
            </a:r>
          </a:p>
          <a:p>
            <a:pPr marL="457200" lvl="1" indent="0" algn="just">
              <a:buNone/>
            </a:pPr>
            <a:endParaRPr lang="en-US" dirty="0"/>
          </a:p>
          <a:p>
            <a:pPr marL="457200" lvl="1" indent="0" algn="just">
              <a:buNone/>
            </a:pPr>
            <a:endParaRPr lang="en-US" dirty="0"/>
          </a:p>
          <a:p>
            <a:pPr marL="457200" lvl="1" indent="0" algn="just">
              <a:buNone/>
            </a:pPr>
            <a:endParaRPr lang="en-US" dirty="0"/>
          </a:p>
        </p:txBody>
      </p:sp>
      <p:graphicFrame>
        <p:nvGraphicFramePr>
          <p:cNvPr id="6" name="Table 5"/>
          <p:cNvGraphicFramePr>
            <a:graphicFrameLocks noGrp="1"/>
          </p:cNvGraphicFramePr>
          <p:nvPr>
            <p:extLst/>
          </p:nvPr>
        </p:nvGraphicFramePr>
        <p:xfrm>
          <a:off x="598966" y="1833511"/>
          <a:ext cx="8553742" cy="3905438"/>
        </p:xfrm>
        <a:graphic>
          <a:graphicData uri="http://schemas.openxmlformats.org/drawingml/2006/table">
            <a:tbl>
              <a:tblPr firstRow="1" firstCol="1" bandRow="1"/>
              <a:tblGrid>
                <a:gridCol w="8553742">
                  <a:extLst>
                    <a:ext uri="{9D8B030D-6E8A-4147-A177-3AD203B41FA5}">
                      <a16:colId xmlns:a16="http://schemas.microsoft.com/office/drawing/2014/main" val="246677531"/>
                    </a:ext>
                  </a:extLst>
                </a:gridCol>
              </a:tblGrid>
              <a:tr h="3905438">
                <a:tc>
                  <a:txBody>
                    <a:bodyPr/>
                    <a:lstStyle/>
                    <a:p>
                      <a:pPr marL="0" marR="0" algn="just">
                        <a:lnSpc>
                          <a:spcPct val="115000"/>
                        </a:lnSpc>
                        <a:spcBef>
                          <a:spcPts val="0"/>
                        </a:spcBef>
                        <a:spcAft>
                          <a:spcPts val="600"/>
                        </a:spcAft>
                      </a:pPr>
                      <a:r>
                        <a:rPr lang="en-US" sz="1800" dirty="0">
                          <a:solidFill>
                            <a:srgbClr val="254061"/>
                          </a:solidFill>
                          <a:effectLst/>
                          <a:latin typeface="Calibri" panose="020F0502020204030204" pitchFamily="34" charset="0"/>
                          <a:ea typeface="Calibri" panose="020F0502020204030204" pitchFamily="34" charset="0"/>
                          <a:cs typeface="Times New Roman" panose="02020603050405020304" pitchFamily="18" charset="0"/>
                        </a:rPr>
                        <a:t>Extractors</a:t>
                      </a:r>
                    </a:p>
                    <a:p>
                      <a:pPr marL="0" marR="0" indent="0" algn="just" defTabSz="914400" rtl="0" eaLnBrk="1" fontAlgn="auto" latinLnBrk="0" hangingPunct="1">
                        <a:lnSpc>
                          <a:spcPct val="100000"/>
                        </a:lnSpc>
                        <a:spcBef>
                          <a:spcPts val="0"/>
                        </a:spcBef>
                        <a:spcAft>
                          <a:spcPts val="0"/>
                        </a:spcAft>
                        <a:buClrTx/>
                        <a:buSzTx/>
                        <a:buFontTx/>
                        <a:buNone/>
                        <a:tabLst/>
                        <a:defRPr/>
                      </a:pPr>
                      <a:r>
                        <a:rPr lang="en-GB" sz="1800" i="0" kern="1200" dirty="0">
                          <a:solidFill>
                            <a:schemeClr val="tx1"/>
                          </a:solidFill>
                          <a:effectLst/>
                          <a:latin typeface="+mn-lt"/>
                          <a:ea typeface="+mn-ea"/>
                          <a:cs typeface="+mn-cs"/>
                        </a:rPr>
                        <a:t>Extractors</a:t>
                      </a:r>
                      <a:r>
                        <a:rPr lang="en-GB" sz="1800" kern="1200" dirty="0">
                          <a:solidFill>
                            <a:schemeClr val="tx1"/>
                          </a:solidFill>
                          <a:effectLst/>
                          <a:latin typeface="+mn-lt"/>
                          <a:ea typeface="+mn-ea"/>
                          <a:cs typeface="+mn-cs"/>
                        </a:rPr>
                        <a:t> are independent processes running outside of the main C4DCH application. Once you have uploaded your files, you can use the extractors in order to visualize your data or extract interesting metadata.</a:t>
                      </a:r>
                      <a:endParaRPr lang="en-US" sz="1800" kern="1200" dirty="0">
                        <a:solidFill>
                          <a:schemeClr val="tx1"/>
                        </a:solidFill>
                        <a:effectLst/>
                        <a:latin typeface="+mn-lt"/>
                        <a:ea typeface="+mn-ea"/>
                        <a:cs typeface="+mn-cs"/>
                      </a:endParaRPr>
                    </a:p>
                    <a:p>
                      <a:pPr algn="just"/>
                      <a:endParaRPr lang="en-US" sz="1800" kern="1200" dirty="0">
                        <a:solidFill>
                          <a:schemeClr val="tx1"/>
                        </a:solidFill>
                        <a:effectLst/>
                        <a:latin typeface="+mn-lt"/>
                        <a:ea typeface="+mn-ea"/>
                        <a:cs typeface="+mn-cs"/>
                      </a:endParaRPr>
                    </a:p>
                    <a:p>
                      <a:pPr algn="just"/>
                      <a:endParaRPr lang="en-US" sz="1800" kern="1200" dirty="0">
                        <a:solidFill>
                          <a:schemeClr val="tx1"/>
                        </a:solidFill>
                        <a:effectLst/>
                        <a:latin typeface="+mn-lt"/>
                        <a:ea typeface="+mn-ea"/>
                        <a:cs typeface="+mn-cs"/>
                      </a:endParaRPr>
                    </a:p>
                    <a:p>
                      <a:pPr marL="285750" marR="0" indent="-285750" algn="just">
                        <a:lnSpc>
                          <a:spcPct val="115000"/>
                        </a:lnSpc>
                        <a:spcBef>
                          <a:spcPts val="0"/>
                        </a:spcBef>
                        <a:spcAft>
                          <a:spcPts val="600"/>
                        </a:spcAft>
                        <a:buFont typeface="Arial" panose="020B060402020202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Separate</a:t>
                      </a:r>
                      <a:r>
                        <a:rPr lang="en-US" sz="1800" baseline="0" dirty="0">
                          <a:effectLst/>
                          <a:latin typeface="Calibri" panose="020F0502020204030204" pitchFamily="34" charset="0"/>
                          <a:ea typeface="Calibri" panose="020F0502020204030204" pitchFamily="34" charset="0"/>
                          <a:cs typeface="Times New Roman" panose="02020603050405020304" pitchFamily="18" charset="0"/>
                        </a:rPr>
                        <a:t> processing modules that interact with data within C4DCH</a:t>
                      </a:r>
                    </a:p>
                    <a:p>
                      <a:pPr marL="285750" marR="0" indent="-285750" algn="just">
                        <a:lnSpc>
                          <a:spcPct val="115000"/>
                        </a:lnSpc>
                        <a:spcBef>
                          <a:spcPts val="0"/>
                        </a:spcBef>
                        <a:spcAft>
                          <a:spcPts val="600"/>
                        </a:spcAft>
                        <a:buFont typeface="Arial" panose="020B0604020202020204" pitchFamily="34" charset="0"/>
                        <a:buChar char="•"/>
                      </a:pPr>
                      <a:r>
                        <a:rPr lang="en-US" sz="1800" baseline="0" dirty="0">
                          <a:effectLst/>
                          <a:latin typeface="Calibri" panose="020F0502020204030204" pitchFamily="34" charset="0"/>
                          <a:ea typeface="Calibri" panose="020F0502020204030204" pitchFamily="34" charset="0"/>
                          <a:cs typeface="Times New Roman" panose="02020603050405020304" pitchFamily="18" charset="0"/>
                        </a:rPr>
                        <a:t>Can be run anywhere via the same message bus  - RabbitMQ  - as C4DCH</a:t>
                      </a:r>
                    </a:p>
                    <a:p>
                      <a:pPr marL="285750" marR="0" indent="-285750" algn="just">
                        <a:lnSpc>
                          <a:spcPct val="115000"/>
                        </a:lnSpc>
                        <a:spcBef>
                          <a:spcPts val="0"/>
                        </a:spcBef>
                        <a:spcAft>
                          <a:spcPts val="600"/>
                        </a:spcAft>
                        <a:buFont typeface="Arial" panose="020B0604020202020204" pitchFamily="34" charset="0"/>
                        <a:buChar char="•"/>
                      </a:pPr>
                      <a:r>
                        <a:rPr lang="en-US" sz="1800" baseline="0" dirty="0">
                          <a:effectLst/>
                          <a:latin typeface="Calibri" panose="020F0502020204030204" pitchFamily="34" charset="0"/>
                          <a:ea typeface="Calibri" panose="020F0502020204030204" pitchFamily="34" charset="0"/>
                          <a:cs typeface="Times New Roman" panose="02020603050405020304" pitchFamily="18" charset="0"/>
                        </a:rPr>
                        <a:t>Extractors download files and upload the results back to C4DCH</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33063518"/>
                  </a:ext>
                </a:extLst>
              </a:tr>
            </a:tbl>
          </a:graphicData>
        </a:graphic>
      </p:graphicFrame>
    </p:spTree>
    <p:custDataLst>
      <p:tags r:id="rId1"/>
    </p:custDataLst>
    <p:extLst>
      <p:ext uri="{BB962C8B-B14F-4D97-AF65-F5344CB8AC3E}">
        <p14:creationId xmlns:p14="http://schemas.microsoft.com/office/powerpoint/2010/main" val="1296954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Featured Tools (4/10) </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805542" y="1643743"/>
            <a:ext cx="10515600" cy="478971"/>
          </a:xfrm>
        </p:spPr>
        <p:txBody>
          <a:bodyPr>
            <a:normAutofit/>
          </a:bodyPr>
          <a:lstStyle/>
          <a:p>
            <a:pPr marL="457200" lvl="1" indent="0" algn="just">
              <a:buNone/>
            </a:pPr>
            <a:r>
              <a:rPr lang="en-US" dirty="0">
                <a:solidFill>
                  <a:schemeClr val="accent1">
                    <a:lumMod val="75000"/>
                  </a:schemeClr>
                </a:solidFill>
              </a:rPr>
              <a:t>List of available Extractors</a:t>
            </a:r>
          </a:p>
          <a:p>
            <a:pPr marL="457200" lvl="1" indent="0" algn="just">
              <a:buNone/>
            </a:pPr>
            <a:endParaRPr lang="en-US" dirty="0"/>
          </a:p>
          <a:p>
            <a:pPr marL="457200" lvl="1" indent="0" algn="just">
              <a:buNone/>
            </a:pPr>
            <a:endParaRPr lang="en-US" dirty="0"/>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
        <p:nvSpPr>
          <p:cNvPr id="9" name="Content Placeholder 19">
            <a:extLst>
              <a:ext uri="{FF2B5EF4-FFF2-40B4-BE49-F238E27FC236}">
                <a16:creationId xmlns:a16="http://schemas.microsoft.com/office/drawing/2014/main" id="{C5F601D3-22F2-4E8E-B268-B6C3F878E97E}"/>
              </a:ext>
            </a:extLst>
          </p:cNvPr>
          <p:cNvSpPr txBox="1">
            <a:spLocks/>
          </p:cNvSpPr>
          <p:nvPr/>
        </p:nvSpPr>
        <p:spPr>
          <a:xfrm>
            <a:off x="805542" y="2415327"/>
            <a:ext cx="4147458" cy="3434443"/>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lgn="just"/>
            <a:r>
              <a:rPr lang="en-US" dirty="0"/>
              <a:t> audio preview</a:t>
            </a:r>
          </a:p>
          <a:p>
            <a:pPr lvl="1" algn="just"/>
            <a:endParaRPr lang="en-US" dirty="0"/>
          </a:p>
          <a:p>
            <a:pPr lvl="1" algn="just"/>
            <a:r>
              <a:rPr lang="en-US" dirty="0"/>
              <a:t> shapefiles preview</a:t>
            </a:r>
          </a:p>
          <a:p>
            <a:pPr lvl="1" algn="just"/>
            <a:endParaRPr lang="en-US" dirty="0"/>
          </a:p>
          <a:p>
            <a:pPr lvl="1" algn="just"/>
            <a:r>
              <a:rPr lang="en-US" dirty="0"/>
              <a:t> GeoTiff preview</a:t>
            </a:r>
          </a:p>
          <a:p>
            <a:pPr lvl="1" algn="just"/>
            <a:endParaRPr lang="en-US" dirty="0"/>
          </a:p>
          <a:p>
            <a:pPr lvl="1" algn="just"/>
            <a:r>
              <a:rPr lang="en-US" dirty="0"/>
              <a:t> image preview</a:t>
            </a:r>
          </a:p>
          <a:p>
            <a:pPr lvl="1" algn="just"/>
            <a:endParaRPr lang="en-US" dirty="0"/>
          </a:p>
          <a:p>
            <a:pPr lvl="1" algn="just"/>
            <a:r>
              <a:rPr lang="en-US" dirty="0"/>
              <a:t> pdf preview</a:t>
            </a:r>
          </a:p>
          <a:p>
            <a:pPr lvl="1" algn="just"/>
            <a:endParaRPr lang="en-US" dirty="0"/>
          </a:p>
          <a:p>
            <a:pPr lvl="1" algn="just"/>
            <a:r>
              <a:rPr lang="en-US" dirty="0"/>
              <a:t> video preview</a:t>
            </a:r>
          </a:p>
          <a:p>
            <a:pPr lvl="1" algn="just"/>
            <a:endParaRPr lang="en-US" dirty="0"/>
          </a:p>
          <a:p>
            <a:pPr lvl="1" algn="just"/>
            <a:r>
              <a:rPr lang="en-US" dirty="0"/>
              <a:t> nlp simple language</a:t>
            </a:r>
          </a:p>
          <a:p>
            <a:pPr marL="457200" lvl="1" indent="0" algn="just">
              <a:buNone/>
            </a:pPr>
            <a:endParaRPr lang="en-US" dirty="0"/>
          </a:p>
          <a:p>
            <a:pPr marL="457200" lvl="1" indent="0" algn="just">
              <a:buNone/>
            </a:pPr>
            <a:endParaRPr lang="en-US" dirty="0">
              <a:solidFill>
                <a:schemeClr val="accent1">
                  <a:lumMod val="75000"/>
                </a:schemeClr>
              </a:solidFill>
            </a:endParaRPr>
          </a:p>
          <a:p>
            <a:pPr marL="457200" lvl="1" indent="0" algn="just">
              <a:buFont typeface="Arial" panose="020B0604020202020204" pitchFamily="34" charset="0"/>
              <a:buNone/>
            </a:pPr>
            <a:endParaRPr lang="en-US" dirty="0"/>
          </a:p>
          <a:p>
            <a:pPr marL="457200" lvl="1" indent="0" algn="just">
              <a:buFont typeface="Arial" panose="020B0604020202020204" pitchFamily="34" charset="0"/>
              <a:buNone/>
            </a:pPr>
            <a:endParaRPr lang="en-US" dirty="0"/>
          </a:p>
        </p:txBody>
      </p:sp>
      <p:sp>
        <p:nvSpPr>
          <p:cNvPr id="10" name="Content Placeholder 19">
            <a:extLst>
              <a:ext uri="{FF2B5EF4-FFF2-40B4-BE49-F238E27FC236}">
                <a16:creationId xmlns:a16="http://schemas.microsoft.com/office/drawing/2014/main" id="{C5F601D3-22F2-4E8E-B268-B6C3F878E97E}"/>
              </a:ext>
            </a:extLst>
          </p:cNvPr>
          <p:cNvSpPr txBox="1">
            <a:spLocks/>
          </p:cNvSpPr>
          <p:nvPr/>
        </p:nvSpPr>
        <p:spPr>
          <a:xfrm>
            <a:off x="5617028" y="2415327"/>
            <a:ext cx="4147458" cy="3434443"/>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lgn="just"/>
            <a:r>
              <a:rPr lang="en-US" dirty="0"/>
              <a:t> file digest</a:t>
            </a:r>
          </a:p>
          <a:p>
            <a:pPr lvl="1" algn="just"/>
            <a:endParaRPr lang="en-US" dirty="0"/>
          </a:p>
          <a:p>
            <a:pPr lvl="1" algn="just"/>
            <a:r>
              <a:rPr lang="en-US" dirty="0"/>
              <a:t> cv river</a:t>
            </a:r>
          </a:p>
          <a:p>
            <a:pPr lvl="1" algn="just"/>
            <a:endParaRPr lang="en-US" dirty="0"/>
          </a:p>
          <a:p>
            <a:pPr lvl="1" algn="just"/>
            <a:r>
              <a:rPr lang="en-US" dirty="0"/>
              <a:t> GeoTiff metadata</a:t>
            </a:r>
          </a:p>
          <a:p>
            <a:pPr lvl="1" algn="just"/>
            <a:endParaRPr lang="en-US" dirty="0"/>
          </a:p>
          <a:p>
            <a:pPr lvl="1" algn="just"/>
            <a:r>
              <a:rPr lang="en-US" dirty="0"/>
              <a:t> image metadata</a:t>
            </a:r>
          </a:p>
          <a:p>
            <a:pPr lvl="1" algn="just"/>
            <a:endParaRPr lang="en-US" dirty="0"/>
          </a:p>
          <a:p>
            <a:pPr lvl="1" algn="just"/>
            <a:r>
              <a:rPr lang="en-US" dirty="0"/>
              <a:t> image ocr</a:t>
            </a:r>
          </a:p>
          <a:p>
            <a:pPr lvl="1" algn="just"/>
            <a:endParaRPr lang="en-US" dirty="0"/>
          </a:p>
          <a:p>
            <a:pPr lvl="1" algn="just"/>
            <a:r>
              <a:rPr lang="en-US" dirty="0"/>
              <a:t> nlp simple summary</a:t>
            </a:r>
          </a:p>
          <a:p>
            <a:pPr lvl="1" algn="just"/>
            <a:endParaRPr lang="en-US" dirty="0"/>
          </a:p>
          <a:p>
            <a:pPr lvl="1" algn="just"/>
            <a:r>
              <a:rPr lang="en-US" dirty="0"/>
              <a:t> nlp tika</a:t>
            </a:r>
          </a:p>
          <a:p>
            <a:pPr marL="457200" lvl="1" indent="0" algn="just">
              <a:buNone/>
            </a:pPr>
            <a:endParaRPr lang="en-US" dirty="0"/>
          </a:p>
          <a:p>
            <a:pPr marL="457200" lvl="1" indent="0" algn="just">
              <a:buNone/>
            </a:pPr>
            <a:endParaRPr lang="en-US" dirty="0">
              <a:solidFill>
                <a:schemeClr val="accent1">
                  <a:lumMod val="75000"/>
                </a:schemeClr>
              </a:solidFill>
            </a:endParaRPr>
          </a:p>
          <a:p>
            <a:pPr marL="457200" lvl="1" indent="0" algn="just">
              <a:buFont typeface="Arial" panose="020B0604020202020204" pitchFamily="34" charset="0"/>
              <a:buNone/>
            </a:pPr>
            <a:endParaRPr lang="en-US" dirty="0"/>
          </a:p>
          <a:p>
            <a:pPr marL="457200" lvl="1" indent="0" algn="just">
              <a:buFont typeface="Arial" panose="020B0604020202020204" pitchFamily="34" charset="0"/>
              <a:buNone/>
            </a:pPr>
            <a:endParaRPr lang="en-US" dirty="0"/>
          </a:p>
        </p:txBody>
      </p:sp>
    </p:spTree>
    <p:custDataLst>
      <p:tags r:id="rId1"/>
    </p:custDataLst>
    <p:extLst>
      <p:ext uri="{BB962C8B-B14F-4D97-AF65-F5344CB8AC3E}">
        <p14:creationId xmlns:p14="http://schemas.microsoft.com/office/powerpoint/2010/main" val="1544453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Featured Tools (5/10) </a:t>
            </a:r>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pic>
        <p:nvPicPr>
          <p:cNvPr id="12" name="Picture 11">
            <a:extLst>
              <a:ext uri="{FF2B5EF4-FFF2-40B4-BE49-F238E27FC236}">
                <a16:creationId xmlns:a16="http://schemas.microsoft.com/office/drawing/2014/main" id="{67A2B050-D67E-440F-9F11-8AC81FFA5C0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998"/>
          <a:stretch/>
        </p:blipFill>
        <p:spPr>
          <a:xfrm>
            <a:off x="0" y="1238693"/>
            <a:ext cx="8151482" cy="5603244"/>
          </a:xfrm>
          <a:prstGeom prst="rect">
            <a:avLst/>
          </a:prstGeom>
        </p:spPr>
      </p:pic>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838200" y="941766"/>
            <a:ext cx="10515600" cy="478971"/>
          </a:xfrm>
        </p:spPr>
        <p:txBody>
          <a:bodyPr>
            <a:normAutofit/>
          </a:bodyPr>
          <a:lstStyle/>
          <a:p>
            <a:pPr marL="457200" lvl="1" indent="0" algn="ctr">
              <a:buNone/>
            </a:pPr>
            <a:r>
              <a:rPr lang="en-GB" dirty="0">
                <a:solidFill>
                  <a:schemeClr val="accent1">
                    <a:lumMod val="75000"/>
                  </a:schemeClr>
                </a:solidFill>
              </a:rPr>
              <a:t>Agent-based model simulations</a:t>
            </a:r>
            <a:endParaRPr lang="en-US" dirty="0"/>
          </a:p>
        </p:txBody>
      </p:sp>
      <p:pic>
        <p:nvPicPr>
          <p:cNvPr id="14" name="Picture 13">
            <a:extLst>
              <a:ext uri="{FF2B5EF4-FFF2-40B4-BE49-F238E27FC236}">
                <a16:creationId xmlns:a16="http://schemas.microsoft.com/office/drawing/2014/main" id="{D2C934DC-64E6-4A77-ADC1-0A928068E35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033635" y="1254756"/>
            <a:ext cx="6158365" cy="5603244"/>
          </a:xfrm>
          <a:prstGeom prst="rect">
            <a:avLst/>
          </a:prstGeom>
        </p:spPr>
      </p:pic>
    </p:spTree>
    <p:custDataLst>
      <p:tags r:id="rId1"/>
    </p:custDataLst>
    <p:extLst>
      <p:ext uri="{BB962C8B-B14F-4D97-AF65-F5344CB8AC3E}">
        <p14:creationId xmlns:p14="http://schemas.microsoft.com/office/powerpoint/2010/main" val="1193024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Featured Tools (6/10) </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838200" y="941766"/>
            <a:ext cx="10515600" cy="478971"/>
          </a:xfrm>
        </p:spPr>
        <p:txBody>
          <a:bodyPr>
            <a:normAutofit fontScale="92500"/>
          </a:bodyPr>
          <a:lstStyle/>
          <a:p>
            <a:pPr marL="457200" lvl="1" indent="0" algn="just">
              <a:buNone/>
            </a:pPr>
            <a:r>
              <a:rPr lang="en-GB" dirty="0">
                <a:solidFill>
                  <a:schemeClr val="accent1">
                    <a:lumMod val="75000"/>
                  </a:schemeClr>
                </a:solidFill>
              </a:rPr>
              <a:t>Training material and Tools for the creation of interactive and immersive environments </a:t>
            </a:r>
            <a:endParaRPr lang="en-US" dirty="0"/>
          </a:p>
          <a:p>
            <a:pPr marL="457200" lvl="1" indent="0" algn="just">
              <a:buNone/>
            </a:pPr>
            <a:endParaRPr lang="en-US" dirty="0"/>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pic>
        <p:nvPicPr>
          <p:cNvPr id="9" name="Picture 8">
            <a:extLst>
              <a:ext uri="{FF2B5EF4-FFF2-40B4-BE49-F238E27FC236}">
                <a16:creationId xmlns:a16="http://schemas.microsoft.com/office/drawing/2014/main" id="{0D81DD50-FF15-414A-A06F-E94325B5D337}"/>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598"/>
          <a:stretch/>
        </p:blipFill>
        <p:spPr>
          <a:xfrm>
            <a:off x="1727687" y="1334386"/>
            <a:ext cx="8736625" cy="5507551"/>
          </a:xfrm>
          <a:prstGeom prst="rect">
            <a:avLst/>
          </a:prstGeom>
        </p:spPr>
      </p:pic>
    </p:spTree>
    <p:custDataLst>
      <p:tags r:id="rId1"/>
    </p:custDataLst>
    <p:extLst>
      <p:ext uri="{BB962C8B-B14F-4D97-AF65-F5344CB8AC3E}">
        <p14:creationId xmlns:p14="http://schemas.microsoft.com/office/powerpoint/2010/main" val="620759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Featured Tools (7/10) </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838200" y="941766"/>
            <a:ext cx="10515600" cy="478971"/>
          </a:xfrm>
        </p:spPr>
        <p:txBody>
          <a:bodyPr>
            <a:normAutofit fontScale="92500"/>
          </a:bodyPr>
          <a:lstStyle/>
          <a:p>
            <a:pPr marL="457200" lvl="1" indent="0" algn="just">
              <a:buNone/>
            </a:pPr>
            <a:r>
              <a:rPr lang="en-GB" dirty="0">
                <a:solidFill>
                  <a:schemeClr val="accent1">
                    <a:lumMod val="75000"/>
                  </a:schemeClr>
                </a:solidFill>
              </a:rPr>
              <a:t>Training material and Tools for the creation of interactive and immersive environments </a:t>
            </a:r>
            <a:endParaRPr lang="en-US" dirty="0"/>
          </a:p>
          <a:p>
            <a:pPr marL="457200" lvl="1" indent="0" algn="just">
              <a:buNone/>
            </a:pPr>
            <a:endParaRPr lang="en-US" dirty="0"/>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pic>
        <p:nvPicPr>
          <p:cNvPr id="6" name="Picture 5">
            <a:extLst>
              <a:ext uri="{FF2B5EF4-FFF2-40B4-BE49-F238E27FC236}">
                <a16:creationId xmlns:a16="http://schemas.microsoft.com/office/drawing/2014/main" id="{4AA1FE37-ED4D-4BB1-ABC4-FF18DA00F55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562909" y="1299515"/>
            <a:ext cx="9066182" cy="5558485"/>
          </a:xfrm>
          <a:prstGeom prst="rect">
            <a:avLst/>
          </a:prstGeom>
        </p:spPr>
      </p:pic>
    </p:spTree>
    <p:custDataLst>
      <p:tags r:id="rId1"/>
    </p:custDataLst>
    <p:extLst>
      <p:ext uri="{BB962C8B-B14F-4D97-AF65-F5344CB8AC3E}">
        <p14:creationId xmlns:p14="http://schemas.microsoft.com/office/powerpoint/2010/main" val="17166608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Featured Tools (8/10) </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838200" y="941766"/>
            <a:ext cx="10515600" cy="478971"/>
          </a:xfrm>
        </p:spPr>
        <p:txBody>
          <a:bodyPr>
            <a:normAutofit fontScale="92500"/>
          </a:bodyPr>
          <a:lstStyle/>
          <a:p>
            <a:pPr marL="457200" lvl="1" indent="0" algn="just">
              <a:buNone/>
            </a:pPr>
            <a:r>
              <a:rPr lang="en-GB" dirty="0">
                <a:solidFill>
                  <a:schemeClr val="accent1">
                    <a:lumMod val="75000"/>
                  </a:schemeClr>
                </a:solidFill>
              </a:rPr>
              <a:t>Training material and Tools for the creation of interactive and immersive environments </a:t>
            </a:r>
            <a:endParaRPr lang="en-US" dirty="0"/>
          </a:p>
          <a:p>
            <a:pPr marL="457200" lvl="1" indent="0" algn="just">
              <a:buNone/>
            </a:pPr>
            <a:endParaRPr lang="en-US" dirty="0"/>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pic>
        <p:nvPicPr>
          <p:cNvPr id="4" name="Picture 3">
            <a:extLst>
              <a:ext uri="{FF2B5EF4-FFF2-40B4-BE49-F238E27FC236}">
                <a16:creationId xmlns:a16="http://schemas.microsoft.com/office/drawing/2014/main" id="{21E751D2-DEE2-4988-9B30-BBF6D5C8242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752445" y="1384668"/>
            <a:ext cx="8687109" cy="5473332"/>
          </a:xfrm>
          <a:prstGeom prst="rect">
            <a:avLst/>
          </a:prstGeom>
        </p:spPr>
      </p:pic>
    </p:spTree>
    <p:custDataLst>
      <p:tags r:id="rId1"/>
    </p:custDataLst>
    <p:extLst>
      <p:ext uri="{BB962C8B-B14F-4D97-AF65-F5344CB8AC3E}">
        <p14:creationId xmlns:p14="http://schemas.microsoft.com/office/powerpoint/2010/main" val="37482931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Featured Tools (9/10) </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838200" y="941766"/>
            <a:ext cx="10515600" cy="478971"/>
          </a:xfrm>
        </p:spPr>
        <p:txBody>
          <a:bodyPr>
            <a:normAutofit fontScale="92500"/>
          </a:bodyPr>
          <a:lstStyle/>
          <a:p>
            <a:pPr marL="457200" lvl="1" indent="0" algn="just">
              <a:buNone/>
            </a:pPr>
            <a:r>
              <a:rPr lang="en-GB" dirty="0">
                <a:solidFill>
                  <a:schemeClr val="accent1">
                    <a:lumMod val="75000"/>
                  </a:schemeClr>
                </a:solidFill>
              </a:rPr>
              <a:t>Training material and Tools for the creation of interactive and immersive environments </a:t>
            </a:r>
            <a:endParaRPr lang="en-US" dirty="0"/>
          </a:p>
          <a:p>
            <a:pPr marL="457200" lvl="1" indent="0" algn="just">
              <a:buNone/>
            </a:pPr>
            <a:endParaRPr lang="en-US" dirty="0"/>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pic>
        <p:nvPicPr>
          <p:cNvPr id="4" name="Picture 3">
            <a:extLst>
              <a:ext uri="{FF2B5EF4-FFF2-40B4-BE49-F238E27FC236}">
                <a16:creationId xmlns:a16="http://schemas.microsoft.com/office/drawing/2014/main" id="{91871320-FB10-4F32-B0C8-F745AAFB964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674615" y="1379076"/>
            <a:ext cx="8842770" cy="5478924"/>
          </a:xfrm>
          <a:prstGeom prst="rect">
            <a:avLst/>
          </a:prstGeom>
        </p:spPr>
      </p:pic>
    </p:spTree>
    <p:custDataLst>
      <p:tags r:id="rId1"/>
    </p:custDataLst>
    <p:extLst>
      <p:ext uri="{BB962C8B-B14F-4D97-AF65-F5344CB8AC3E}">
        <p14:creationId xmlns:p14="http://schemas.microsoft.com/office/powerpoint/2010/main" val="25321808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6"/>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a:normAutofit/>
          </a:bodyPr>
          <a:lstStyle/>
          <a:p>
            <a:r>
              <a:rPr lang="en-US" sz="3600" dirty="0">
                <a:solidFill>
                  <a:schemeClr val="bg1"/>
                </a:solidFill>
              </a:rPr>
              <a:t>Featured Tools (5/10) </a:t>
            </a:r>
          </a:p>
        </p:txBody>
      </p:sp>
      <p:sp>
        <p:nvSpPr>
          <p:cNvPr id="20" name="Content Placeholder 19">
            <a:extLst>
              <a:ext uri="{FF2B5EF4-FFF2-40B4-BE49-F238E27FC236}">
                <a16:creationId xmlns:a16="http://schemas.microsoft.com/office/drawing/2014/main" id="{C5F601D3-22F2-4E8E-B268-B6C3F878E97E}"/>
              </a:ext>
            </a:extLst>
          </p:cNvPr>
          <p:cNvSpPr>
            <a:spLocks noGrp="1"/>
          </p:cNvSpPr>
          <p:nvPr>
            <p:ph idx="1"/>
          </p:nvPr>
        </p:nvSpPr>
        <p:spPr>
          <a:xfrm>
            <a:off x="838200" y="941766"/>
            <a:ext cx="10515600" cy="478971"/>
          </a:xfrm>
        </p:spPr>
        <p:txBody>
          <a:bodyPr>
            <a:normAutofit fontScale="92500"/>
          </a:bodyPr>
          <a:lstStyle/>
          <a:p>
            <a:pPr marL="457200" lvl="1" indent="0" algn="just">
              <a:buNone/>
            </a:pPr>
            <a:r>
              <a:rPr lang="en-GB" dirty="0">
                <a:solidFill>
                  <a:schemeClr val="accent1">
                    <a:lumMod val="75000"/>
                  </a:schemeClr>
                </a:solidFill>
              </a:rPr>
              <a:t>Training material and Tools for the creation of interactive and immersive environments </a:t>
            </a:r>
            <a:endParaRPr lang="en-US" dirty="0"/>
          </a:p>
          <a:p>
            <a:pPr marL="457200" lvl="1" indent="0" algn="just">
              <a:buNone/>
            </a:pPr>
            <a:endParaRPr lang="en-US" dirty="0"/>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7"/>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8"/>
          <a:stretch>
            <a:fillRect/>
          </a:stretch>
        </p:blipFill>
        <p:spPr>
          <a:xfrm>
            <a:off x="10929577" y="23811"/>
            <a:ext cx="1257300" cy="909639"/>
          </a:xfrm>
          <a:prstGeom prst="rect">
            <a:avLst/>
          </a:prstGeom>
        </p:spPr>
      </p:pic>
      <p:pic>
        <p:nvPicPr>
          <p:cNvPr id="3" name="OVRET_short">
            <a:hlinkClick r:id="" action="ppaction://media"/>
            <a:extLst>
              <a:ext uri="{FF2B5EF4-FFF2-40B4-BE49-F238E27FC236}">
                <a16:creationId xmlns:a16="http://schemas.microsoft.com/office/drawing/2014/main" id="{970C7862-3ED0-4378-85F1-CC6C6D32FF98}"/>
              </a:ext>
            </a:extLst>
          </p:cNvPr>
          <p:cNvPicPr>
            <a:picLocks noChangeAspect="1"/>
          </p:cNvPicPr>
          <p:nvPr>
            <a:videoFile r:link="rId3"/>
            <p:extLst>
              <p:ext uri="{DAA4B4D4-6D71-4841-9C94-3DE7FCFB9230}">
                <p14:media xmlns:p14="http://schemas.microsoft.com/office/powerpoint/2010/main" r:embed="rId2"/>
              </p:ext>
            </p:extLst>
          </p:nvPr>
        </p:nvPicPr>
        <p:blipFill>
          <a:blip r:embed="rId9"/>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273004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0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vert="horz" lIns="91440" tIns="45720" rIns="91440" bIns="45720" rtlCol="0" anchor="ctr">
            <a:normAutofit/>
          </a:bodyPr>
          <a:lstStyle/>
          <a:p>
            <a:r>
              <a:rPr lang="en-US" sz="3600" dirty="0">
                <a:solidFill>
                  <a:schemeClr val="bg1"/>
                </a:solidFill>
              </a:rPr>
              <a:t>Target users </a:t>
            </a:r>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
        <p:nvSpPr>
          <p:cNvPr id="10" name="Content Placeholder 19">
            <a:extLst>
              <a:ext uri="{FF2B5EF4-FFF2-40B4-BE49-F238E27FC236}">
                <a16:creationId xmlns:a16="http://schemas.microsoft.com/office/drawing/2014/main" id="{EE976AD8-2E64-43C9-8EEC-7F18DD084A7C}"/>
              </a:ext>
            </a:extLst>
          </p:cNvPr>
          <p:cNvSpPr txBox="1">
            <a:spLocks/>
          </p:cNvSpPr>
          <p:nvPr/>
        </p:nvSpPr>
        <p:spPr>
          <a:xfrm>
            <a:off x="805542" y="2415327"/>
            <a:ext cx="4147458" cy="343444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base"/>
            <a:r>
              <a:rPr lang="en-GB" dirty="0">
                <a:solidFill>
                  <a:srgbClr val="000000"/>
                </a:solidFill>
                <a:latin typeface="Verdana" panose="020B0604030504040204" pitchFamily="34" charset="0"/>
              </a:rPr>
              <a:t>GLAM industry  </a:t>
            </a:r>
          </a:p>
          <a:p>
            <a:pPr algn="just" fontAlgn="base"/>
            <a:r>
              <a:rPr lang="en-GB" dirty="0">
                <a:solidFill>
                  <a:srgbClr val="000000"/>
                </a:solidFill>
                <a:latin typeface="Verdana" panose="020B0604030504040204" pitchFamily="34" charset="0"/>
              </a:rPr>
              <a:t>Education </a:t>
            </a:r>
          </a:p>
          <a:p>
            <a:pPr marL="457200" lvl="1" indent="0" algn="just">
              <a:buNone/>
            </a:pPr>
            <a:endParaRPr lang="en-US" dirty="0"/>
          </a:p>
          <a:p>
            <a:pPr marL="457200" lvl="1" indent="0" algn="just">
              <a:buNone/>
            </a:pPr>
            <a:endParaRPr lang="en-US" dirty="0">
              <a:solidFill>
                <a:schemeClr val="accent1">
                  <a:lumMod val="75000"/>
                </a:schemeClr>
              </a:solidFill>
            </a:endParaRPr>
          </a:p>
          <a:p>
            <a:pPr marL="457200" lvl="1" indent="0" algn="just">
              <a:buFont typeface="Arial" panose="020B0604020202020204" pitchFamily="34" charset="0"/>
              <a:buNone/>
            </a:pPr>
            <a:endParaRPr lang="en-US" dirty="0"/>
          </a:p>
          <a:p>
            <a:pPr marL="457200" lvl="1" indent="0" algn="just">
              <a:buFont typeface="Arial" panose="020B0604020202020204" pitchFamily="34" charset="0"/>
              <a:buNone/>
            </a:pPr>
            <a:endParaRPr lang="en-US" dirty="0"/>
          </a:p>
        </p:txBody>
      </p:sp>
    </p:spTree>
    <p:custDataLst>
      <p:tags r:id="rId1"/>
    </p:custDataLst>
    <p:extLst>
      <p:ext uri="{BB962C8B-B14F-4D97-AF65-F5344CB8AC3E}">
        <p14:creationId xmlns:p14="http://schemas.microsoft.com/office/powerpoint/2010/main" val="2707253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vert="horz" lIns="91440" tIns="45720" rIns="91440" bIns="45720" rtlCol="0" anchor="ctr">
            <a:normAutofit/>
          </a:bodyPr>
          <a:lstStyle/>
          <a:p>
            <a:r>
              <a:rPr lang="en-US" sz="3600" dirty="0">
                <a:solidFill>
                  <a:schemeClr val="bg1"/>
                </a:solidFill>
              </a:rPr>
              <a:t>Open call dissemination </a:t>
            </a:r>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
        <p:nvSpPr>
          <p:cNvPr id="10" name="Content Placeholder 19">
            <a:extLst>
              <a:ext uri="{FF2B5EF4-FFF2-40B4-BE49-F238E27FC236}">
                <a16:creationId xmlns:a16="http://schemas.microsoft.com/office/drawing/2014/main" id="{EE976AD8-2E64-43C9-8EEC-7F18DD084A7C}"/>
              </a:ext>
            </a:extLst>
          </p:cNvPr>
          <p:cNvSpPr txBox="1">
            <a:spLocks/>
          </p:cNvSpPr>
          <p:nvPr/>
        </p:nvSpPr>
        <p:spPr>
          <a:xfrm>
            <a:off x="805542" y="2415327"/>
            <a:ext cx="5823858" cy="343444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r>
              <a:rPr lang="en-GB" dirty="0"/>
              <a:t>DARIAH ERIC </a:t>
            </a:r>
          </a:p>
          <a:p>
            <a:pPr fontAlgn="base"/>
            <a:r>
              <a:rPr lang="en-GB" dirty="0"/>
              <a:t>Universities (Masters’ programmes) </a:t>
            </a:r>
          </a:p>
          <a:p>
            <a:pPr fontAlgn="base"/>
            <a:r>
              <a:rPr lang="en-GB" dirty="0"/>
              <a:t>Local Museums </a:t>
            </a:r>
          </a:p>
          <a:p>
            <a:pPr algn="just" fontAlgn="base"/>
            <a:endParaRPr lang="en-GB" dirty="0">
              <a:solidFill>
                <a:srgbClr val="000000"/>
              </a:solidFill>
              <a:latin typeface="Verdana" panose="020B0604030504040204" pitchFamily="34" charset="0"/>
            </a:endParaRPr>
          </a:p>
          <a:p>
            <a:pPr marL="457200" lvl="1" indent="0" algn="just">
              <a:buNone/>
            </a:pPr>
            <a:endParaRPr lang="en-US" dirty="0"/>
          </a:p>
          <a:p>
            <a:pPr marL="457200" lvl="1" indent="0" algn="just">
              <a:buNone/>
            </a:pPr>
            <a:endParaRPr lang="en-US" dirty="0">
              <a:solidFill>
                <a:schemeClr val="accent1">
                  <a:lumMod val="75000"/>
                </a:schemeClr>
              </a:solidFill>
            </a:endParaRPr>
          </a:p>
          <a:p>
            <a:pPr marL="457200" lvl="1" indent="0" algn="just">
              <a:buFont typeface="Arial" panose="020B0604020202020204" pitchFamily="34" charset="0"/>
              <a:buNone/>
            </a:pPr>
            <a:endParaRPr lang="en-US" dirty="0"/>
          </a:p>
          <a:p>
            <a:pPr marL="457200" lvl="1" indent="0" algn="just">
              <a:buFont typeface="Arial" panose="020B0604020202020204" pitchFamily="34" charset="0"/>
              <a:buNone/>
            </a:pPr>
            <a:endParaRPr lang="en-US" dirty="0"/>
          </a:p>
        </p:txBody>
      </p:sp>
    </p:spTree>
    <p:custDataLst>
      <p:tags r:id="rId1"/>
    </p:custDataLst>
    <p:extLst>
      <p:ext uri="{BB962C8B-B14F-4D97-AF65-F5344CB8AC3E}">
        <p14:creationId xmlns:p14="http://schemas.microsoft.com/office/powerpoint/2010/main" val="30646312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E9D17-455B-4722-9F34-701BBB5FFC0B}"/>
              </a:ext>
            </a:extLst>
          </p:cNvPr>
          <p:cNvPicPr>
            <a:picLocks noChangeAspect="1"/>
          </p:cNvPicPr>
          <p:nvPr/>
        </p:nvPicPr>
        <p:blipFill>
          <a:blip r:embed="rId4"/>
          <a:stretch>
            <a:fillRect/>
          </a:stretch>
        </p:blipFill>
        <p:spPr>
          <a:xfrm>
            <a:off x="0" y="0"/>
            <a:ext cx="12192000" cy="952500"/>
          </a:xfrm>
          <a:prstGeom prst="rect">
            <a:avLst/>
          </a:prstGeom>
        </p:spPr>
      </p:pic>
      <p:sp>
        <p:nvSpPr>
          <p:cNvPr id="2" name="Title 1">
            <a:extLst>
              <a:ext uri="{FF2B5EF4-FFF2-40B4-BE49-F238E27FC236}">
                <a16:creationId xmlns:a16="http://schemas.microsoft.com/office/drawing/2014/main" id="{FEACF661-FDA1-46F1-B490-2D0E7E3CE0AF}"/>
              </a:ext>
            </a:extLst>
          </p:cNvPr>
          <p:cNvSpPr>
            <a:spLocks noGrp="1"/>
          </p:cNvSpPr>
          <p:nvPr>
            <p:ph type="title"/>
          </p:nvPr>
        </p:nvSpPr>
        <p:spPr>
          <a:xfrm>
            <a:off x="5123" y="16063"/>
            <a:ext cx="10515600" cy="909640"/>
          </a:xfrm>
        </p:spPr>
        <p:txBody>
          <a:bodyPr vert="horz" lIns="91440" tIns="45720" rIns="91440" bIns="45720" rtlCol="0" anchor="ctr">
            <a:normAutofit/>
          </a:bodyPr>
          <a:lstStyle/>
          <a:p>
            <a:r>
              <a:rPr lang="en-US" sz="3600" dirty="0">
                <a:solidFill>
                  <a:schemeClr val="bg1"/>
                </a:solidFill>
              </a:rPr>
              <a:t>Resources </a:t>
            </a:r>
          </a:p>
        </p:txBody>
      </p:sp>
      <p:pic>
        <p:nvPicPr>
          <p:cNvPr id="8" name="Picture 7">
            <a:extLst>
              <a:ext uri="{FF2B5EF4-FFF2-40B4-BE49-F238E27FC236}">
                <a16:creationId xmlns:a16="http://schemas.microsoft.com/office/drawing/2014/main" id="{2C0283F9-A5F8-4C56-94F5-641F0723A9AD}"/>
              </a:ext>
            </a:extLst>
          </p:cNvPr>
          <p:cNvPicPr>
            <a:picLocks noChangeAspect="1"/>
          </p:cNvPicPr>
          <p:nvPr/>
        </p:nvPicPr>
        <p:blipFill>
          <a:blip r:embed="rId5"/>
          <a:stretch>
            <a:fillRect/>
          </a:stretch>
        </p:blipFill>
        <p:spPr>
          <a:xfrm>
            <a:off x="119270" y="6142383"/>
            <a:ext cx="12192000" cy="441739"/>
          </a:xfrm>
          <a:prstGeom prst="rect">
            <a:avLst/>
          </a:prstGeom>
        </p:spPr>
      </p:pic>
      <p:pic>
        <p:nvPicPr>
          <p:cNvPr id="19" name="Picture 18">
            <a:extLst>
              <a:ext uri="{FF2B5EF4-FFF2-40B4-BE49-F238E27FC236}">
                <a16:creationId xmlns:a16="http://schemas.microsoft.com/office/drawing/2014/main" id="{B2ABA894-7398-4A8E-B55E-088BF7312A30}"/>
              </a:ext>
            </a:extLst>
          </p:cNvPr>
          <p:cNvPicPr>
            <a:picLocks noChangeAspect="1"/>
          </p:cNvPicPr>
          <p:nvPr/>
        </p:nvPicPr>
        <p:blipFill>
          <a:blip r:embed="rId6"/>
          <a:stretch>
            <a:fillRect/>
          </a:stretch>
        </p:blipFill>
        <p:spPr>
          <a:xfrm>
            <a:off x="10929577" y="23811"/>
            <a:ext cx="1257300" cy="909639"/>
          </a:xfrm>
          <a:prstGeom prst="rect">
            <a:avLst/>
          </a:prstGeom>
        </p:spPr>
      </p:pic>
      <p:sp>
        <p:nvSpPr>
          <p:cNvPr id="10" name="Content Placeholder 19">
            <a:extLst>
              <a:ext uri="{FF2B5EF4-FFF2-40B4-BE49-F238E27FC236}">
                <a16:creationId xmlns:a16="http://schemas.microsoft.com/office/drawing/2014/main" id="{EE976AD8-2E64-43C9-8EEC-7F18DD084A7C}"/>
              </a:ext>
            </a:extLst>
          </p:cNvPr>
          <p:cNvSpPr txBox="1">
            <a:spLocks/>
          </p:cNvSpPr>
          <p:nvPr/>
        </p:nvSpPr>
        <p:spPr>
          <a:xfrm>
            <a:off x="805541" y="2415327"/>
            <a:ext cx="10517551" cy="3434443"/>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r>
              <a:rPr lang="en-GB" dirty="0"/>
              <a:t>C4DCH (service): </a:t>
            </a:r>
          </a:p>
          <a:p>
            <a:pPr lvl="1" fontAlgn="base"/>
            <a:r>
              <a:rPr lang="en-GB" dirty="0"/>
              <a:t>Information in Agora: </a:t>
            </a:r>
            <a:r>
              <a:rPr lang="en-GB" dirty="0">
                <a:hlinkClick r:id="rId7"/>
              </a:rPr>
              <a:t>https://agora.ni4os.eu/ui/my-resources/d0c2baae-45dc-496f-922c-dcb051ce5fc0</a:t>
            </a:r>
            <a:r>
              <a:rPr lang="en-GB" dirty="0"/>
              <a:t> </a:t>
            </a:r>
          </a:p>
          <a:p>
            <a:pPr lvl="1" fontAlgn="base"/>
            <a:r>
              <a:rPr lang="en-GB" dirty="0"/>
              <a:t>Access: </a:t>
            </a:r>
            <a:r>
              <a:rPr lang="en-GB" dirty="0">
                <a:hlinkClick r:id="rId8"/>
              </a:rPr>
              <a:t>https://clowder.hpcf.cyi.ac.cy/</a:t>
            </a:r>
            <a:r>
              <a:rPr lang="en-GB" dirty="0"/>
              <a:t> </a:t>
            </a:r>
          </a:p>
          <a:p>
            <a:pPr lvl="1" fontAlgn="base"/>
            <a:r>
              <a:rPr lang="en-GB" dirty="0"/>
              <a:t>Training material: </a:t>
            </a:r>
            <a:r>
              <a:rPr lang="en-GB" dirty="0">
                <a:hlinkClick r:id="rId9"/>
              </a:rPr>
              <a:t>https://clowder.hpcf.cyi.ac.cy/spaces/607960d2e4b05a40c4c87592</a:t>
            </a:r>
            <a:r>
              <a:rPr lang="en-GB" dirty="0"/>
              <a:t> </a:t>
            </a:r>
          </a:p>
          <a:p>
            <a:pPr fontAlgn="base"/>
            <a:r>
              <a:rPr lang="en-GB" dirty="0"/>
              <a:t>OVRET (dataset) </a:t>
            </a:r>
          </a:p>
          <a:p>
            <a:pPr lvl="1" fontAlgn="base"/>
            <a:r>
              <a:rPr lang="en-GB" dirty="0"/>
              <a:t>Access: </a:t>
            </a:r>
            <a:r>
              <a:rPr lang="en-GB" dirty="0">
                <a:hlinkClick r:id="rId10"/>
              </a:rPr>
              <a:t>https://clowder.hpcf.cyi.ac.cy/spaces/60891bc7e4b05a40c4c90aba</a:t>
            </a:r>
            <a:r>
              <a:rPr lang="en-GB" dirty="0"/>
              <a:t> </a:t>
            </a:r>
          </a:p>
          <a:p>
            <a:pPr lvl="1" fontAlgn="base"/>
            <a:r>
              <a:rPr lang="en-GB" dirty="0"/>
              <a:t>Training material: </a:t>
            </a:r>
            <a:r>
              <a:rPr lang="en-GB" dirty="0">
                <a:hlinkClick r:id="rId11"/>
              </a:rPr>
              <a:t>https://clowder.hpcf.cyi.ac.cy/datasets/60891c06e4b05a40c4c90ace?space=60891bc7e4b05a40c4c90aba</a:t>
            </a:r>
            <a:r>
              <a:rPr lang="en-GB" dirty="0"/>
              <a:t> </a:t>
            </a:r>
          </a:p>
          <a:p>
            <a:pPr fontAlgn="base"/>
            <a:endParaRPr lang="en-GB" dirty="0"/>
          </a:p>
          <a:p>
            <a:pPr algn="just" fontAlgn="base"/>
            <a:endParaRPr lang="en-GB" dirty="0">
              <a:solidFill>
                <a:srgbClr val="000000"/>
              </a:solidFill>
              <a:latin typeface="Verdana" panose="020B0604030504040204" pitchFamily="34" charset="0"/>
            </a:endParaRPr>
          </a:p>
          <a:p>
            <a:pPr marL="457200" lvl="1" indent="0" algn="just">
              <a:buNone/>
            </a:pPr>
            <a:endParaRPr lang="en-US" dirty="0"/>
          </a:p>
          <a:p>
            <a:pPr marL="457200" lvl="1" indent="0" algn="just">
              <a:buNone/>
            </a:pPr>
            <a:endParaRPr lang="en-US" dirty="0">
              <a:solidFill>
                <a:schemeClr val="accent1">
                  <a:lumMod val="75000"/>
                </a:schemeClr>
              </a:solidFill>
            </a:endParaRPr>
          </a:p>
          <a:p>
            <a:pPr marL="457200" lvl="1" indent="0" algn="just">
              <a:buFont typeface="Arial" panose="020B0604020202020204" pitchFamily="34" charset="0"/>
              <a:buNone/>
            </a:pPr>
            <a:endParaRPr lang="en-US" dirty="0"/>
          </a:p>
          <a:p>
            <a:pPr marL="457200" lvl="1" indent="0" algn="just">
              <a:buFont typeface="Arial" panose="020B0604020202020204" pitchFamily="34" charset="0"/>
              <a:buNone/>
            </a:pPr>
            <a:endParaRPr lang="en-US" dirty="0"/>
          </a:p>
        </p:txBody>
      </p:sp>
    </p:spTree>
    <p:custDataLst>
      <p:tags r:id="rId1"/>
    </p:custDataLst>
    <p:extLst>
      <p:ext uri="{BB962C8B-B14F-4D97-AF65-F5344CB8AC3E}">
        <p14:creationId xmlns:p14="http://schemas.microsoft.com/office/powerpoint/2010/main" val="28832460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spTree>
    <p:extLst>
      <p:ext uri="{BB962C8B-B14F-4D97-AF65-F5344CB8AC3E}">
        <p14:creationId xmlns:p14="http://schemas.microsoft.com/office/powerpoint/2010/main" val="258817335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 name="GENSWF_SLIDE_UID" val="{ED39ED04-48AC-4807-8EBF-8BBB79B257BF}:258"/>
</p:tagLst>
</file>

<file path=ppt/tags/tag4.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5.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6.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7.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8.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9.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10.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11.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12.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13.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14.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15.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16.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17.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18.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19.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20.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21.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22.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23.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24.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25.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26.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ags/tag27.xml><?xml version="1.0" encoding="utf-8"?>
<p:tagLst xmlns:a="http://schemas.openxmlformats.org/drawingml/2006/main" xmlns:r="http://schemas.openxmlformats.org/officeDocument/2006/relationships" xmlns:p="http://schemas.openxmlformats.org/presentationml/2006/main">
  <p:tag name="GENSWF_SLIDE_UID" val="{EAEBE457-2431-4AB5-A989-81B6791AAFD1}:29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2356</TotalTime>
  <Words>3147</Words>
  <Application>Microsoft Office PowerPoint</Application>
  <PresentationFormat>Widescreen</PresentationFormat>
  <Paragraphs>331</Paragraphs>
  <Slides>28</Slides>
  <Notes>27</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28</vt:i4>
      </vt:variant>
    </vt:vector>
  </HeadingPairs>
  <TitlesOfParts>
    <vt:vector size="39" baseType="lpstr">
      <vt:lpstr>Arial</vt:lpstr>
      <vt:lpstr>Calibri</vt:lpstr>
      <vt:lpstr>Calibri Light</vt:lpstr>
      <vt:lpstr>Courier New</vt:lpstr>
      <vt:lpstr>Open Sans</vt:lpstr>
      <vt:lpstr>Segoe UI</vt:lpstr>
      <vt:lpstr>Times New Roman</vt:lpstr>
      <vt:lpstr>Verdana</vt:lpstr>
      <vt:lpstr>Wingdings</vt:lpstr>
      <vt:lpstr>Office Theme</vt:lpstr>
      <vt:lpstr>1_Office Theme</vt:lpstr>
      <vt:lpstr>Digital Cultural Heritage Thematic Services of the Open Call</vt:lpstr>
      <vt:lpstr>Digital Cultural Heritage</vt:lpstr>
      <vt:lpstr>Introduction to Clowder4DCH</vt:lpstr>
      <vt:lpstr>Acquaintance with C4DCH </vt:lpstr>
      <vt:lpstr>Acquaintance with C4DCH </vt:lpstr>
      <vt:lpstr>Acquaintance with C4DCH </vt:lpstr>
      <vt:lpstr>Acquaintance with C4DCH </vt:lpstr>
      <vt:lpstr>Acquaintance with C4DCH </vt:lpstr>
      <vt:lpstr>Acquaintance with C4DCH </vt:lpstr>
      <vt:lpstr>Data Model</vt:lpstr>
      <vt:lpstr>Data Model - Spaces</vt:lpstr>
      <vt:lpstr>Data Model - Collections</vt:lpstr>
      <vt:lpstr>Data Model - Datasets</vt:lpstr>
      <vt:lpstr>Users </vt:lpstr>
      <vt:lpstr>Featured Tools (1/10)</vt:lpstr>
      <vt:lpstr>Featured Tools (2/10) </vt:lpstr>
      <vt:lpstr>Featured Tools (3/10)</vt:lpstr>
      <vt:lpstr>Featured Tools (4/10) </vt:lpstr>
      <vt:lpstr>Featured Tools (5/10) </vt:lpstr>
      <vt:lpstr>Featured Tools (6/10) </vt:lpstr>
      <vt:lpstr>Featured Tools (7/10) </vt:lpstr>
      <vt:lpstr>Featured Tools (8/10) </vt:lpstr>
      <vt:lpstr>Featured Tools (9/10) </vt:lpstr>
      <vt:lpstr>Featured Tools (5/10) </vt:lpstr>
      <vt:lpstr>Target users </vt:lpstr>
      <vt:lpstr>Open call dissemination </vt:lpstr>
      <vt:lpstr>Resources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Clowder4DCH</dc:title>
  <dc:creator>Maria Tzima</dc:creator>
  <cp:lastModifiedBy>George Artopoulos</cp:lastModifiedBy>
  <cp:revision>42</cp:revision>
  <dcterms:created xsi:type="dcterms:W3CDTF">2022-04-10T15:43:28Z</dcterms:created>
  <dcterms:modified xsi:type="dcterms:W3CDTF">2022-04-14T09:42:28Z</dcterms:modified>
</cp:coreProperties>
</file>