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5"/>
  </p:notesMasterIdLst>
  <p:handoutMasterIdLst>
    <p:handoutMasterId r:id="rId26"/>
  </p:handoutMasterIdLst>
  <p:sldIdLst>
    <p:sldId id="260" r:id="rId2"/>
    <p:sldId id="27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76" r:id="rId13"/>
    <p:sldId id="263" r:id="rId14"/>
    <p:sldId id="268" r:id="rId15"/>
    <p:sldId id="269" r:id="rId16"/>
    <p:sldId id="264" r:id="rId17"/>
    <p:sldId id="270" r:id="rId18"/>
    <p:sldId id="271" r:id="rId19"/>
    <p:sldId id="272" r:id="rId20"/>
    <p:sldId id="288" r:id="rId21"/>
    <p:sldId id="274" r:id="rId22"/>
    <p:sldId id="275" r:id="rId23"/>
    <p:sldId id="265" r:id="rId24"/>
  </p:sldIdLst>
  <p:sldSz cx="12192000" cy="6858000"/>
  <p:notesSz cx="6797675" cy="9926638"/>
  <p:defaultTextStyle>
    <a:defPPr>
      <a:defRPr lang="sr-Latn-R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F22"/>
    <a:srgbClr val="ED1C24"/>
    <a:srgbClr val="B04C46"/>
    <a:srgbClr val="E8827A"/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918" autoAdjust="0"/>
  </p:normalViewPr>
  <p:slideViewPr>
    <p:cSldViewPr snapToGrid="0">
      <p:cViewPr>
        <p:scale>
          <a:sx n="132" d="100"/>
          <a:sy n="132" d="100"/>
        </p:scale>
        <p:origin x="1400" y="6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8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30179625984252"/>
          <c:y val="0.20442998250307687"/>
          <c:w val="0.46939640748031497"/>
          <c:h val="0.70409456790756841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Repozitoriji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ED-437D-AFC0-B6196C94CAD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ED-437D-AFC0-B6196C94CAD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ED-437D-AFC0-B6196C94CA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uključeno</c:v>
                </c:pt>
                <c:pt idx="1">
                  <c:v>registrirano</c:v>
                </c:pt>
                <c:pt idx="2">
                  <c:v>kandidat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12</c:v>
                </c:pt>
                <c:pt idx="1">
                  <c:v>17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ED-437D-AFC0-B6196C94CA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9"/>
        <c:holeSize val="5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0.31845</cdr:x>
      <cdr:y>0.42411</cdr:y>
    </cdr:from>
    <cdr:to>
      <cdr:x>0.69389</cdr:x>
      <cdr:y>0.81819</cdr:y>
    </cdr:to>
    <cdr:sp macro="" textlink="">
      <cdr:nvSpPr>
        <cdr:cNvPr id="3" name="TekstniOkvir 1"/>
        <cdr:cNvSpPr txBox="1"/>
      </cdr:nvSpPr>
      <cdr:spPr>
        <a:xfrm xmlns:a="http://schemas.openxmlformats.org/drawingml/2006/main">
          <a:off x="1941286" y="1723602"/>
          <a:ext cx="2288682" cy="1601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r-HR" sz="3200" dirty="0" smtClean="0"/>
            <a:t>34 </a:t>
          </a:r>
        </a:p>
        <a:p xmlns:a="http://schemas.openxmlformats.org/drawingml/2006/main">
          <a:pPr algn="ctr"/>
          <a:r>
            <a:rPr lang="hr-HR" sz="2000" dirty="0" smtClean="0"/>
            <a:t>repozitorija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3.xml"/><Relationship Id="rId4" Type="http://schemas.openxmlformats.org/officeDocument/2006/relationships/image" Target="../media/image8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01.04.2022.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2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01.04.2022.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/4.0/deed.h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01.04.2022.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" y="337940"/>
            <a:ext cx="1165356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 userDrawn="1"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8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 userDrawn="1"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01.04.2022.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</a:t>
            </a:r>
            <a:r>
              <a:rPr lang="en-US" dirty="0"/>
              <a:t>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01.04.2022.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01.04.2022.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6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01.04.2022.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8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</a:t>
            </a:r>
            <a:r>
              <a:rPr lang="en-US" dirty="0"/>
              <a:t>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Slika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828" y="6319708"/>
            <a:ext cx="917784" cy="3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40"/>
          <p:cNvSpPr txBox="1"/>
          <p:nvPr userDrawn="1"/>
        </p:nvSpPr>
        <p:spPr>
          <a:xfrm>
            <a:off x="1904107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r-HR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 Licencija je dostupna na stranici: 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https://creativecommons.org/licenses/by/4.0/deed.hr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53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01.04.2022.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58D0E9-F2E4-4633-B251-58FCDB1CD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21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agora.ni4os.e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revigo.irb.h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agora.ni4os.eu/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go.ni4os.eu/" TargetMode="External"/><Relationship Id="rId2" Type="http://schemas.openxmlformats.org/officeDocument/2006/relationships/hyperlink" Target="https://catalogue.ni4os.eu/?_=/helpde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8969" y="2780827"/>
            <a:ext cx="11677972" cy="1735407"/>
          </a:xfrm>
        </p:spPr>
        <p:txBody>
          <a:bodyPr>
            <a:normAutofit fontScale="90000"/>
          </a:bodyPr>
          <a:lstStyle/>
          <a:p>
            <a:r>
              <a:rPr lang="hr-HR" dirty="0"/>
              <a:t>Primjeri uključivanja servisa i repozitorija u EOSC 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553485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hr-HR" dirty="0" smtClean="0"/>
              <a:t>dr. </a:t>
            </a:r>
            <a:r>
              <a:rPr lang="hr-HR" dirty="0" err="1" smtClean="0"/>
              <a:t>sc</a:t>
            </a:r>
            <a:r>
              <a:rPr lang="hr-HR" dirty="0" smtClean="0"/>
              <a:t>. Davor Davidović, Institut Ruđer Bošković</a:t>
            </a:r>
          </a:p>
          <a:p>
            <a:pPr algn="r"/>
            <a:r>
              <a:rPr lang="hr-HR" dirty="0"/>
              <a:t>Emir </a:t>
            </a:r>
            <a:r>
              <a:rPr lang="hr-HR" dirty="0" err="1"/>
              <a:t>Imamagić</a:t>
            </a:r>
            <a:r>
              <a:rPr lang="hr-HR" dirty="0"/>
              <a:t>, Sveučilište u Zagrebu Sveučilišni računski centar (Srce</a:t>
            </a:r>
            <a:r>
              <a:rPr lang="hr-HR" dirty="0" smtClean="0"/>
              <a:t>)</a:t>
            </a:r>
          </a:p>
          <a:p>
            <a:pPr algn="r"/>
            <a:r>
              <a:rPr lang="hr-HR" dirty="0"/>
              <a:t>d</a:t>
            </a:r>
            <a:r>
              <a:rPr lang="hr-HR" dirty="0" smtClean="0"/>
              <a:t>r. </a:t>
            </a:r>
            <a:r>
              <a:rPr lang="hr-HR" dirty="0" err="1" smtClean="0"/>
              <a:t>sc</a:t>
            </a:r>
            <a:r>
              <a:rPr lang="hr-HR" dirty="0" smtClean="0"/>
              <a:t>. Kristina Posavec,</a:t>
            </a:r>
            <a:r>
              <a:rPr lang="hr-HR" dirty="0"/>
              <a:t> Sveučilište u Zagrebu Sveučilišni računski centar (Srce)</a:t>
            </a:r>
          </a:p>
          <a:p>
            <a:pPr algn="r"/>
            <a:r>
              <a:rPr lang="hr-HR" dirty="0" smtClean="0"/>
              <a:t> </a:t>
            </a:r>
            <a:endParaRPr lang="hr-HR" dirty="0"/>
          </a:p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2DB0-8AAC-473D-B19C-BF3CAF77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Iskustva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7531F-C47C-4119-AC4A-24D51BB69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 servise koji su u visokoj fazi produkcije cijeli proces je jednostavan i brz</a:t>
            </a:r>
          </a:p>
          <a:p>
            <a:pPr lvl="1"/>
            <a:r>
              <a:rPr lang="hr-HR" dirty="0"/>
              <a:t>Za REVIGO nije bila potrebna integracija s računalnim ili podatkovnim resursima, kako niti s </a:t>
            </a:r>
            <a:r>
              <a:rPr lang="hr-HR" dirty="0" err="1"/>
              <a:t>autentifikacijskim</a:t>
            </a:r>
            <a:r>
              <a:rPr lang="hr-HR" dirty="0"/>
              <a:t> sustavima</a:t>
            </a:r>
          </a:p>
          <a:p>
            <a:pPr lvl="1"/>
            <a:r>
              <a:rPr lang="hr-HR" dirty="0"/>
              <a:t>Integracija se više odnosila na povećanje vidljivosti servisa te primjenu najboljih praksi (potpuna dokumentacija)</a:t>
            </a:r>
          </a:p>
          <a:p>
            <a:r>
              <a:rPr lang="hr-HR" dirty="0"/>
              <a:t>Unaprijeđena je kvaliteta servisa</a:t>
            </a:r>
          </a:p>
          <a:p>
            <a:pPr lvl="1"/>
            <a:r>
              <a:rPr lang="hr-HR" dirty="0"/>
              <a:t>Proces uključivanja u EOSC nas je „natjerao” da poboljšamo korisničku dokumentaciju (uvjeti korištenja, politika privatnosti, itd.) -&gt; dobra praksa (i nužnost) svakog ozbiljnog servisa</a:t>
            </a:r>
          </a:p>
          <a:p>
            <a:r>
              <a:rPr lang="hr-HR" dirty="0"/>
              <a:t>Integracija s pomoćnim servisima -&gt; Helpdesk sustav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718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95D2E-E4AE-4CC2-9581-104415C998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381000">
              <a:lnSpc>
                <a:spcPct val="100000"/>
              </a:lnSpc>
              <a:spcBef>
                <a:spcPts val="480"/>
              </a:spcBef>
              <a:buClr>
                <a:srgbClr val="515151"/>
              </a:buClr>
              <a:buSzPts val="2400"/>
              <a:buFont typeface="Arial"/>
              <a:buChar char="•"/>
            </a:pPr>
            <a:endParaRPr lang="hr-HR" dirty="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lnSpc>
                <a:spcPct val="100000"/>
              </a:lnSpc>
              <a:spcBef>
                <a:spcPts val="480"/>
              </a:spcBef>
              <a:buClr>
                <a:srgbClr val="515151"/>
              </a:buClr>
              <a:buSzPts val="2400"/>
              <a:buFont typeface="Arial"/>
              <a:buChar char="•"/>
            </a:pPr>
            <a:endParaRPr lang="hr-HR" dirty="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lnSpc>
                <a:spcPct val="100000"/>
              </a:lnSpc>
              <a:spcBef>
                <a:spcPts val="480"/>
              </a:spcBef>
              <a:buClr>
                <a:srgbClr val="515151"/>
              </a:buClr>
              <a:buSzPts val="2400"/>
              <a:buFont typeface="Arial"/>
              <a:buChar char="•"/>
            </a:pPr>
            <a:endParaRPr lang="hr-HR" dirty="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lnSpc>
                <a:spcPct val="100000"/>
              </a:lnSpc>
              <a:spcBef>
                <a:spcPts val="480"/>
              </a:spcBef>
              <a:buClr>
                <a:srgbClr val="51515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dirty="0">
                <a:solidFill>
                  <a:srgbClr val="515151"/>
                </a:solidFill>
              </a:rPr>
              <a:t>9</a:t>
            </a:r>
            <a:r>
              <a:rPr lang="en-US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/201</a:t>
            </a:r>
            <a:r>
              <a:rPr lang="en-US" dirty="0">
                <a:solidFill>
                  <a:srgbClr val="515151"/>
                </a:solidFill>
              </a:rPr>
              <a:t>9</a:t>
            </a:r>
            <a:r>
              <a:rPr lang="en-US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dirty="0">
                <a:solidFill>
                  <a:srgbClr val="515151"/>
                </a:solidFill>
              </a:rPr>
              <a:t>02</a:t>
            </a:r>
            <a:r>
              <a:rPr lang="en-US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/202</a:t>
            </a:r>
            <a:r>
              <a:rPr lang="en-US" dirty="0">
                <a:solidFill>
                  <a:srgbClr val="515151"/>
                </a:solidFill>
              </a:rPr>
              <a:t>3</a:t>
            </a:r>
            <a:endParaRPr lang="en-US" dirty="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51515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22 partners from 15 countries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RBI role</a:t>
            </a:r>
            <a:r>
              <a:rPr lang="hr-HR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s:</a:t>
            </a:r>
            <a:r>
              <a:rPr lang="en-US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hr-HR" dirty="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en-US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Onboarding</a:t>
            </a:r>
            <a:r>
              <a:rPr lang="hr-HR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dirty="0" err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Revigo</a:t>
            </a:r>
            <a:r>
              <a:rPr lang="hr-HR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hr-HR" dirty="0" err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ProTraits</a:t>
            </a:r>
            <a:r>
              <a:rPr lang="hr-HR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bioinformatics thematic services</a:t>
            </a:r>
            <a:endParaRPr lang="hr-HR" dirty="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hr-HR" dirty="0" err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Promoting</a:t>
            </a:r>
            <a:r>
              <a:rPr lang="hr-HR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FAIR </a:t>
            </a:r>
            <a:r>
              <a:rPr lang="hr-HR" dirty="0" err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principles</a:t>
            </a:r>
            <a:endParaRPr lang="hr-HR" dirty="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hr-HR" dirty="0" err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Setup</a:t>
            </a:r>
            <a:r>
              <a:rPr lang="hr-HR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dirty="0" err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national</a:t>
            </a:r>
            <a:r>
              <a:rPr lang="hr-HR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OSC </a:t>
            </a:r>
            <a:r>
              <a:rPr lang="hr-HR" dirty="0" err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initiative</a:t>
            </a:r>
            <a:endParaRPr lang="hr-HR" dirty="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hr-HR" dirty="0" err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Certification</a:t>
            </a:r>
            <a:r>
              <a:rPr lang="hr-HR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hr-HR" dirty="0" err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compliance</a:t>
            </a:r>
            <a:r>
              <a:rPr lang="hr-HR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dirty="0" err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hr-HR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dirty="0" err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hr-HR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data management </a:t>
            </a:r>
            <a:r>
              <a:rPr lang="hr-HR" dirty="0" err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endParaRPr lang="en-US" dirty="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E56865-68BE-4ED3-A77A-00112A3344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err="1"/>
              <a:t>Main</a:t>
            </a:r>
            <a:r>
              <a:rPr lang="hr-HR" dirty="0"/>
              <a:t> </a:t>
            </a:r>
            <a:r>
              <a:rPr lang="hr-HR" dirty="0" err="1"/>
              <a:t>objectives</a:t>
            </a:r>
            <a:r>
              <a:rPr lang="hr-HR" dirty="0"/>
              <a:t>:</a:t>
            </a:r>
          </a:p>
          <a:p>
            <a:pPr marL="457200" lvl="0" indent="-355600">
              <a:lnSpc>
                <a:spcPct val="100000"/>
              </a:lnSpc>
              <a:spcBef>
                <a:spcPts val="0"/>
              </a:spcBef>
              <a:buClr>
                <a:srgbClr val="515151"/>
              </a:buClr>
              <a:buSzPts val="2000"/>
              <a:buFont typeface="Arial"/>
              <a:buAutoNum type="arabicPeriod"/>
            </a:pPr>
            <a:r>
              <a:rPr lang="en-US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Facilitate the federation of existing infrastructures &amp; </a:t>
            </a:r>
            <a:r>
              <a:rPr lang="en-US" dirty="0" err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SoA</a:t>
            </a:r>
            <a:r>
              <a:rPr lang="en-US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services and their </a:t>
            </a:r>
            <a:r>
              <a:rPr lang="en-US" b="1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smooth on-boarding</a:t>
            </a:r>
            <a:r>
              <a:rPr lang="en-US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into EOSC - focus on OSC initiatives from 15 members of project consortium (SE-Europa)</a:t>
            </a:r>
          </a:p>
          <a:p>
            <a:pPr marL="457200" lvl="0" indent="-355600">
              <a:lnSpc>
                <a:spcPct val="100000"/>
              </a:lnSpc>
              <a:spcBef>
                <a:spcPts val="1000"/>
              </a:spcBef>
              <a:buClr>
                <a:srgbClr val="515151"/>
              </a:buClr>
              <a:buSzPts val="2000"/>
              <a:buFont typeface="Arial"/>
              <a:buAutoNum type="arabicPeriod"/>
            </a:pPr>
            <a:r>
              <a:rPr lang="en-US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Enable the EOSC-relevant, non-commercial infrastructures, repositories and thematic services to be accessed through the </a:t>
            </a:r>
            <a:r>
              <a:rPr lang="en-US" b="1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EOSC portal.</a:t>
            </a:r>
          </a:p>
          <a:p>
            <a:pPr marL="457200" lvl="0" indent="-355600">
              <a:lnSpc>
                <a:spcPct val="100000"/>
              </a:lnSpc>
              <a:spcBef>
                <a:spcPts val="1000"/>
              </a:spcBef>
              <a:buClr>
                <a:srgbClr val="515151"/>
              </a:buClr>
              <a:buSzPts val="2000"/>
              <a:buFont typeface="Arial"/>
              <a:buAutoNum type="arabicPeriod"/>
            </a:pPr>
            <a:r>
              <a:rPr lang="en-US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Provide the necessary technical, organizational and legal guidelines, tools, mechanisms and certification schemes, to support Open Research Data Management (ORDM) and its implementation in a harmonized and coordinated fashion.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D35C6-1FC2-42D1-ADAF-1724DD52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NI4OS: National </a:t>
            </a:r>
            <a:r>
              <a:rPr lang="hr-HR" dirty="0" err="1"/>
              <a:t>Initiatives</a:t>
            </a:r>
            <a:r>
              <a:rPr lang="hr-HR" dirty="0"/>
              <a:t> for Open Science </a:t>
            </a:r>
            <a:r>
              <a:rPr lang="hr-HR" dirty="0" err="1"/>
              <a:t>in</a:t>
            </a:r>
            <a:r>
              <a:rPr lang="hr-HR" dirty="0"/>
              <a:t> Europe</a:t>
            </a:r>
            <a:endParaRPr lang="en-US" dirty="0"/>
          </a:p>
        </p:txBody>
      </p:sp>
      <p:pic>
        <p:nvPicPr>
          <p:cNvPr id="6" name="Google Shape;166;g989dff566c_0_308">
            <a:extLst>
              <a:ext uri="{FF2B5EF4-FFF2-40B4-BE49-F238E27FC236}">
                <a16:creationId xmlns:a16="http://schemas.microsoft.com/office/drawing/2014/main" id="{1795EBCF-3FB8-49FE-BD03-9AFBA42EE5C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6619" y="1150687"/>
            <a:ext cx="1727795" cy="13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6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Primjeri uključivanja servisa i repozitorija u </a:t>
            </a:r>
            <a:r>
              <a:rPr lang="hr-HR" dirty="0" smtClean="0"/>
              <a:t>EOSC – </a:t>
            </a:r>
            <a:r>
              <a:rPr lang="hr-HR" dirty="0"/>
              <a:t>generički servis </a:t>
            </a:r>
            <a:r>
              <a:rPr lang="hr-HR" dirty="0" err="1"/>
              <a:t>Isabella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5693179"/>
            <a:ext cx="10369766" cy="599468"/>
          </a:xfrm>
        </p:spPr>
        <p:txBody>
          <a:bodyPr/>
          <a:lstStyle/>
          <a:p>
            <a:r>
              <a:rPr lang="hr-HR" dirty="0"/>
              <a:t>Emir </a:t>
            </a:r>
            <a:r>
              <a:rPr lang="hr-HR" dirty="0" err="1"/>
              <a:t>Imamagić</a:t>
            </a:r>
            <a:r>
              <a:rPr lang="hr-HR" dirty="0" smtClean="0"/>
              <a:t>, </a:t>
            </a:r>
            <a:r>
              <a:rPr lang="hr-HR" dirty="0"/>
              <a:t>Sveučilište u Zagrebu Sveučilišni računski centar (Srce)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23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Uključivanje </a:t>
            </a:r>
            <a:r>
              <a:rPr lang="hr-HR" dirty="0" err="1"/>
              <a:t>Isabelle</a:t>
            </a:r>
            <a:r>
              <a:rPr lang="hr-HR" dirty="0"/>
              <a:t> u </a:t>
            </a:r>
            <a:r>
              <a:rPr lang="hr-HR" dirty="0" err="1"/>
              <a:t>Agoru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 marL="172800" indent="-172800">
              <a:spcBef>
                <a:spcPts val="750"/>
              </a:spcBef>
            </a:pPr>
            <a:r>
              <a:rPr lang="en-US" dirty="0"/>
              <a:t>Isabella je </a:t>
            </a:r>
            <a:r>
              <a:rPr lang="en-US" dirty="0" err="1"/>
              <a:t>registrirana</a:t>
            </a:r>
            <a:r>
              <a:rPr lang="en-US" dirty="0"/>
              <a:t> u </a:t>
            </a:r>
            <a:r>
              <a:rPr lang="hr-HR" dirty="0" err="1">
                <a:solidFill>
                  <a:srgbClr val="C00000"/>
                </a:solidFill>
                <a:hlinkClick r:id="rId2"/>
              </a:rPr>
              <a:t>Agoru</a:t>
            </a:r>
            <a:r>
              <a:rPr lang="hr-HR" dirty="0"/>
              <a:t> kao </a:t>
            </a:r>
            <a:r>
              <a:rPr lang="hr-HR" b="1" dirty="0"/>
              <a:t>generički servis</a:t>
            </a:r>
            <a:endParaRPr lang="en-US" b="1" dirty="0"/>
          </a:p>
          <a:p>
            <a:pPr marL="429968" lvl="1" indent="-172800">
              <a:spcBef>
                <a:spcPts val="750"/>
              </a:spcBef>
            </a:pPr>
            <a:r>
              <a:rPr lang="hr-HR" dirty="0" err="1"/>
              <a:t>unešene</a:t>
            </a:r>
            <a:r>
              <a:rPr lang="hr-HR" dirty="0"/>
              <a:t> su osnovne informacije o samom servisu (web stranica, dokumentacija, </a:t>
            </a:r>
            <a:r>
              <a:rPr lang="hr-HR" dirty="0" err="1"/>
              <a:t>tagovi</a:t>
            </a:r>
            <a:r>
              <a:rPr lang="hr-HR" dirty="0"/>
              <a:t>...)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466A47-5DDF-4363-81C5-648F5E1C1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30" y="2436557"/>
            <a:ext cx="6702940" cy="36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Uključivanje </a:t>
            </a:r>
            <a:r>
              <a:rPr lang="hr-HR" dirty="0" err="1"/>
              <a:t>Isabelle</a:t>
            </a:r>
            <a:r>
              <a:rPr lang="hr-HR" dirty="0"/>
              <a:t> u ARGO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50688"/>
            <a:ext cx="5523089" cy="5088146"/>
          </a:xfrm>
        </p:spPr>
        <p:txBody>
          <a:bodyPr/>
          <a:lstStyle/>
          <a:p>
            <a:r>
              <a:rPr lang="hr-HR" dirty="0" err="1"/>
              <a:t>Monitoriranje</a:t>
            </a:r>
            <a:r>
              <a:rPr lang="hr-HR" dirty="0"/>
              <a:t> pristupnog čvora </a:t>
            </a:r>
            <a:r>
              <a:rPr lang="hr-HR" dirty="0" err="1"/>
              <a:t>Isabelle</a:t>
            </a:r>
            <a:r>
              <a:rPr lang="hr-HR" dirty="0"/>
              <a:t> </a:t>
            </a:r>
            <a:r>
              <a:rPr lang="hr-HR" b="1" dirty="0"/>
              <a:t>teran.srce.hr</a:t>
            </a:r>
          </a:p>
          <a:p>
            <a:pPr lvl="1"/>
            <a:r>
              <a:rPr lang="hr-HR" dirty="0"/>
              <a:t>unos u topologijsku bazu</a:t>
            </a:r>
          </a:p>
          <a:p>
            <a:pPr lvl="1"/>
            <a:r>
              <a:rPr lang="hr-HR" dirty="0" err="1"/>
              <a:t>service</a:t>
            </a:r>
            <a:r>
              <a:rPr lang="hr-HR" dirty="0"/>
              <a:t> </a:t>
            </a:r>
            <a:r>
              <a:rPr lang="hr-HR" dirty="0" err="1"/>
              <a:t>type</a:t>
            </a:r>
            <a:r>
              <a:rPr lang="hr-HR" dirty="0"/>
              <a:t> </a:t>
            </a:r>
            <a:r>
              <a:rPr lang="hr-HR" b="1" i="1" dirty="0"/>
              <a:t>eu.ni4os.hpc.ui</a:t>
            </a:r>
            <a:endParaRPr lang="hr-HR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8F67C5-AB33-40B4-8089-812C1A7A2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99" y="1095022"/>
            <a:ext cx="4019578" cy="51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4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Monitoring</a:t>
            </a:r>
            <a:endParaRPr lang="en-US" dirty="0"/>
          </a:p>
        </p:txBody>
      </p:sp>
      <p:pic>
        <p:nvPicPr>
          <p:cNvPr id="4" name="Content Placeholder 18">
            <a:extLst>
              <a:ext uri="{FF2B5EF4-FFF2-40B4-BE49-F238E27FC236}">
                <a16:creationId xmlns:a16="http://schemas.microsoft.com/office/drawing/2014/main" id="{381328D9-2532-4B9F-A358-AFF60C497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08" y="1571202"/>
            <a:ext cx="5680564" cy="1847478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EA381602-D9D4-4484-ABED-4A5B265E2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62" y="2519372"/>
            <a:ext cx="4277682" cy="1977118"/>
          </a:xfrm>
          <a:prstGeom prst="rect">
            <a:avLst/>
          </a:prstGeom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B36408CD-8CCA-421D-80C5-1B9829D53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02" y="4760888"/>
            <a:ext cx="5899083" cy="1176937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A7C0CC83-6B89-4969-BC6D-065C664A4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26" y="4087439"/>
            <a:ext cx="4976641" cy="9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Primjeri uključivanja servisa i repozitorija u EOSC – </a:t>
            </a:r>
            <a:r>
              <a:rPr lang="hr-HR" dirty="0" smtClean="0"/>
              <a:t>repozitoriji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6858" y="5830830"/>
            <a:ext cx="10369766" cy="599468"/>
          </a:xfrm>
        </p:spPr>
        <p:txBody>
          <a:bodyPr/>
          <a:lstStyle/>
          <a:p>
            <a:r>
              <a:rPr lang="hr-HR" dirty="0"/>
              <a:t>Kristina Posavec, Sveučilište u Zagrebu Sveučilišni računski centar (Srce)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677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Uključeni repozitoriji</a:t>
            </a:r>
            <a:endParaRPr lang="hr-HR" dirty="0"/>
          </a:p>
        </p:txBody>
      </p:sp>
      <p:grpSp>
        <p:nvGrpSpPr>
          <p:cNvPr id="30" name="Grupa 29"/>
          <p:cNvGrpSpPr/>
          <p:nvPr/>
        </p:nvGrpSpPr>
        <p:grpSpPr>
          <a:xfrm>
            <a:off x="1502347" y="3158525"/>
            <a:ext cx="1473832" cy="1177296"/>
            <a:chOff x="732004" y="2387863"/>
            <a:chExt cx="1473832" cy="1177296"/>
          </a:xfrm>
        </p:grpSpPr>
        <p:sp>
          <p:nvSpPr>
            <p:cNvPr id="6" name="Elipsa 5"/>
            <p:cNvSpPr/>
            <p:nvPr/>
          </p:nvSpPr>
          <p:spPr>
            <a:xfrm>
              <a:off x="732004" y="3282433"/>
              <a:ext cx="268928" cy="26892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" name="Elipsa 6"/>
            <p:cNvSpPr/>
            <p:nvPr/>
          </p:nvSpPr>
          <p:spPr>
            <a:xfrm>
              <a:off x="732004" y="2418514"/>
              <a:ext cx="268928" cy="2689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8" name="Elipsa 7"/>
            <p:cNvSpPr/>
            <p:nvPr/>
          </p:nvSpPr>
          <p:spPr>
            <a:xfrm>
              <a:off x="736332" y="2851556"/>
              <a:ext cx="268928" cy="2689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1126694" y="3257382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dirty="0"/>
                <a:t>uključeno</a:t>
              </a:r>
              <a:endParaRPr lang="en-US" sz="1100" dirty="0"/>
            </a:p>
          </p:txBody>
        </p:sp>
        <p:sp>
          <p:nvSpPr>
            <p:cNvPr id="10" name="TekstniOkvir 9"/>
            <p:cNvSpPr txBox="1"/>
            <p:nvPr/>
          </p:nvSpPr>
          <p:spPr>
            <a:xfrm>
              <a:off x="1126694" y="2387863"/>
              <a:ext cx="1079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dirty="0"/>
                <a:t>registrirano</a:t>
              </a:r>
              <a:endParaRPr lang="en-US" sz="1100" dirty="0"/>
            </a:p>
          </p:txBody>
        </p:sp>
        <p:sp>
          <p:nvSpPr>
            <p:cNvPr id="11" name="TekstniOkvir 10"/>
            <p:cNvSpPr txBox="1"/>
            <p:nvPr/>
          </p:nvSpPr>
          <p:spPr>
            <a:xfrm>
              <a:off x="1126694" y="2824617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dirty="0"/>
                <a:t>kandidat</a:t>
              </a:r>
              <a:endParaRPr lang="en-US" sz="1400" dirty="0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3146456" y="1641885"/>
            <a:ext cx="6110178" cy="4064000"/>
            <a:chOff x="3146456" y="1641885"/>
            <a:chExt cx="6110178" cy="4064000"/>
          </a:xfrm>
        </p:grpSpPr>
        <p:graphicFrame>
          <p:nvGraphicFramePr>
            <p:cNvPr id="14" name="Grafikon 13"/>
            <p:cNvGraphicFramePr/>
            <p:nvPr>
              <p:extLst>
                <p:ext uri="{D42A27DB-BD31-4B8C-83A1-F6EECF244321}">
                  <p14:modId xmlns:p14="http://schemas.microsoft.com/office/powerpoint/2010/main" val="1667154935"/>
                </p:ext>
              </p:extLst>
            </p:nvPr>
          </p:nvGraphicFramePr>
          <p:xfrm>
            <a:off x="3146456" y="1641885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5" name="Ravni poveznik 14"/>
            <p:cNvCxnSpPr/>
            <p:nvPr/>
          </p:nvCxnSpPr>
          <p:spPr>
            <a:xfrm>
              <a:off x="6906189" y="2692129"/>
              <a:ext cx="2255807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>
              <a:off x="6800262" y="5175020"/>
              <a:ext cx="2456372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/>
            <p:cNvCxnSpPr/>
            <p:nvPr/>
          </p:nvCxnSpPr>
          <p:spPr>
            <a:xfrm>
              <a:off x="5362221" y="1865483"/>
              <a:ext cx="286961" cy="734631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/>
            <p:cNvCxnSpPr/>
            <p:nvPr/>
          </p:nvCxnSpPr>
          <p:spPr>
            <a:xfrm flipH="1">
              <a:off x="6854517" y="1848329"/>
              <a:ext cx="475106" cy="81409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a 18"/>
          <p:cNvGrpSpPr/>
          <p:nvPr/>
        </p:nvGrpSpPr>
        <p:grpSpPr>
          <a:xfrm>
            <a:off x="5586531" y="1328363"/>
            <a:ext cx="2624832" cy="415498"/>
            <a:chOff x="3001940" y="437486"/>
            <a:chExt cx="2624832" cy="415498"/>
          </a:xfrm>
        </p:grpSpPr>
        <p:sp>
          <p:nvSpPr>
            <p:cNvPr id="20" name="Elipsa 19"/>
            <p:cNvSpPr/>
            <p:nvPr/>
          </p:nvSpPr>
          <p:spPr>
            <a:xfrm>
              <a:off x="3001940" y="536353"/>
              <a:ext cx="163902" cy="16390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TekstniOkvir 20"/>
            <p:cNvSpPr txBox="1"/>
            <p:nvPr/>
          </p:nvSpPr>
          <p:spPr>
            <a:xfrm>
              <a:off x="3165842" y="437486"/>
              <a:ext cx="24609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err="1"/>
                <a:t>Repozitorij</a:t>
              </a:r>
              <a:r>
                <a:rPr lang="en-US" sz="1050" dirty="0"/>
                <a:t> </a:t>
              </a:r>
              <a:endParaRPr lang="hr-HR" sz="1050" dirty="0"/>
            </a:p>
            <a:p>
              <a:r>
                <a:rPr lang="en-US" sz="1050" dirty="0" err="1"/>
                <a:t>Državnog</a:t>
              </a:r>
              <a:r>
                <a:rPr lang="en-US" sz="1050" dirty="0"/>
                <a:t> </a:t>
              </a:r>
              <a:r>
                <a:rPr lang="en-US" sz="1050" dirty="0" err="1"/>
                <a:t>hidrometeorološkog</a:t>
              </a:r>
              <a:r>
                <a:rPr lang="en-US" sz="1050" dirty="0"/>
                <a:t> </a:t>
              </a:r>
              <a:r>
                <a:rPr lang="en-US" sz="1050" dirty="0" err="1"/>
                <a:t>zavoda</a:t>
              </a:r>
              <a:endParaRPr lang="en-US" sz="1050" dirty="0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8129412" y="3251926"/>
            <a:ext cx="3402729" cy="1377202"/>
            <a:chOff x="7367415" y="3760434"/>
            <a:chExt cx="3402729" cy="1377202"/>
          </a:xfrm>
        </p:grpSpPr>
        <p:sp>
          <p:nvSpPr>
            <p:cNvPr id="22" name="TekstniOkvir 21"/>
            <p:cNvSpPr txBox="1"/>
            <p:nvPr/>
          </p:nvSpPr>
          <p:spPr>
            <a:xfrm>
              <a:off x="7520536" y="3760434"/>
              <a:ext cx="32496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/>
                <a:t>Repozitorij</a:t>
              </a:r>
              <a:r>
                <a:rPr lang="en-US" sz="1100" dirty="0"/>
                <a:t> </a:t>
              </a:r>
              <a:r>
                <a:rPr lang="en-US" sz="1100" dirty="0" err="1"/>
                <a:t>Prirodoslovno-matematičkog</a:t>
              </a:r>
              <a:r>
                <a:rPr lang="en-US" sz="1100" dirty="0"/>
                <a:t> </a:t>
              </a:r>
              <a:r>
                <a:rPr lang="en-US" sz="1100" dirty="0" err="1"/>
                <a:t>fakulteta</a:t>
              </a:r>
              <a:endParaRPr lang="en-US" sz="1100" dirty="0"/>
            </a:p>
          </p:txBody>
        </p:sp>
        <p:sp>
          <p:nvSpPr>
            <p:cNvPr id="23" name="TekstniOkvir 22"/>
            <p:cNvSpPr txBox="1"/>
            <p:nvPr/>
          </p:nvSpPr>
          <p:spPr>
            <a:xfrm>
              <a:off x="7531318" y="4115960"/>
              <a:ext cx="25058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100" dirty="0"/>
                <a:t>Repozitorij Instituta za javne financije</a:t>
              </a:r>
              <a:endParaRPr lang="en-US" sz="1100" dirty="0"/>
            </a:p>
          </p:txBody>
        </p:sp>
        <p:sp>
          <p:nvSpPr>
            <p:cNvPr id="24" name="TekstniOkvir 23"/>
            <p:cNvSpPr txBox="1"/>
            <p:nvPr/>
          </p:nvSpPr>
          <p:spPr>
            <a:xfrm>
              <a:off x="7531319" y="4463330"/>
              <a:ext cx="24769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/>
                <a:t>Digitalni</a:t>
              </a:r>
              <a:r>
                <a:rPr lang="en-US" sz="1100" dirty="0"/>
                <a:t> </a:t>
              </a:r>
              <a:r>
                <a:rPr lang="en-US" sz="1100" dirty="0" err="1"/>
                <a:t>repozitorij</a:t>
              </a:r>
              <a:r>
                <a:rPr lang="en-US" sz="1100" dirty="0"/>
                <a:t> </a:t>
              </a:r>
              <a:r>
                <a:rPr lang="en-US" sz="1100" dirty="0" err="1"/>
                <a:t>ocjenskih</a:t>
              </a:r>
              <a:r>
                <a:rPr lang="en-US" sz="1100" dirty="0"/>
                <a:t> </a:t>
              </a:r>
              <a:r>
                <a:rPr lang="en-US" sz="1100" dirty="0" err="1"/>
                <a:t>radova</a:t>
              </a:r>
              <a:r>
                <a:rPr lang="en-US" sz="1100" dirty="0"/>
                <a:t> </a:t>
              </a:r>
              <a:endParaRPr lang="hr-HR" sz="1100" dirty="0"/>
            </a:p>
            <a:p>
              <a:r>
                <a:rPr lang="en-US" sz="1100" dirty="0" err="1"/>
                <a:t>Sveučilišta</a:t>
              </a:r>
              <a:r>
                <a:rPr lang="en-US" sz="1100" dirty="0"/>
                <a:t> u </a:t>
              </a:r>
              <a:r>
                <a:rPr lang="en-US" sz="1100" dirty="0" err="1"/>
                <a:t>Zadru</a:t>
              </a:r>
              <a:endParaRPr lang="en-US" sz="1100" dirty="0"/>
            </a:p>
          </p:txBody>
        </p:sp>
        <p:sp>
          <p:nvSpPr>
            <p:cNvPr id="25" name="Elipsa 24"/>
            <p:cNvSpPr/>
            <p:nvPr/>
          </p:nvSpPr>
          <p:spPr>
            <a:xfrm>
              <a:off x="7367416" y="3816449"/>
              <a:ext cx="163902" cy="16390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6" name="Elipsa 25"/>
            <p:cNvSpPr/>
            <p:nvPr/>
          </p:nvSpPr>
          <p:spPr>
            <a:xfrm>
              <a:off x="7367416" y="4173730"/>
              <a:ext cx="163902" cy="16390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7" name="Elipsa 26"/>
            <p:cNvSpPr/>
            <p:nvPr/>
          </p:nvSpPr>
          <p:spPr>
            <a:xfrm>
              <a:off x="7367416" y="4510864"/>
              <a:ext cx="163902" cy="16390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8" name="TekstniOkvir 27"/>
            <p:cNvSpPr txBox="1"/>
            <p:nvPr/>
          </p:nvSpPr>
          <p:spPr>
            <a:xfrm>
              <a:off x="7531318" y="4876026"/>
              <a:ext cx="29049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100" dirty="0"/>
                <a:t>Repozitorij Ekonomskog fakulteta u Osijeku</a:t>
              </a:r>
              <a:endParaRPr lang="en-US" sz="1100" dirty="0"/>
            </a:p>
          </p:txBody>
        </p:sp>
        <p:sp>
          <p:nvSpPr>
            <p:cNvPr id="29" name="Elipsa 28"/>
            <p:cNvSpPr/>
            <p:nvPr/>
          </p:nvSpPr>
          <p:spPr>
            <a:xfrm>
              <a:off x="7367415" y="4923560"/>
              <a:ext cx="163902" cy="16390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7084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OpenAIRE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uključivanje</a:t>
            </a:r>
            <a:r>
              <a:rPr lang="en-US" dirty="0"/>
              <a:t> </a:t>
            </a:r>
            <a:r>
              <a:rPr lang="en-US" dirty="0" err="1"/>
              <a:t>repozitorija</a:t>
            </a:r>
            <a:r>
              <a:rPr lang="en-US" dirty="0"/>
              <a:t> u </a:t>
            </a:r>
            <a:r>
              <a:rPr lang="en-US" dirty="0" err="1"/>
              <a:t>OpenAIRE</a:t>
            </a:r>
            <a:r>
              <a:rPr lang="en-US" dirty="0"/>
              <a:t> </a:t>
            </a:r>
            <a:endParaRPr lang="hr-HR" dirty="0"/>
          </a:p>
          <a:p>
            <a:pPr lvl="1"/>
            <a:r>
              <a:rPr lang="hr-HR" b="1" dirty="0" err="1"/>
              <a:t>OpenAIRE</a:t>
            </a:r>
            <a:r>
              <a:rPr lang="hr-HR" b="1" dirty="0"/>
              <a:t> </a:t>
            </a:r>
            <a:r>
              <a:rPr lang="hr-HR" dirty="0"/>
              <a:t>(</a:t>
            </a:r>
            <a:r>
              <a:rPr lang="hr-HR" i="1" dirty="0"/>
              <a:t>Open Access </a:t>
            </a:r>
            <a:r>
              <a:rPr lang="hr-HR" i="1" dirty="0" err="1"/>
              <a:t>Infrastructure</a:t>
            </a:r>
            <a:r>
              <a:rPr lang="hr-HR" i="1" dirty="0"/>
              <a:t> for Research </a:t>
            </a:r>
            <a:r>
              <a:rPr lang="hr-HR" i="1" dirty="0" err="1"/>
              <a:t>in</a:t>
            </a:r>
            <a:r>
              <a:rPr lang="hr-HR" i="1" dirty="0"/>
              <a:t> Europe</a:t>
            </a:r>
            <a:r>
              <a:rPr lang="hr-HR" dirty="0"/>
              <a:t>) je H2020 projekt Europske komisije (EC) koji promiče provedbu otvorenog pristupa znanstvenim publikacijama i istraživačkim podacima i  gradi europsku znanstveno-istraživačku infrastrukturu za pohranu, pronalaženje i ponovno korištenje rezultata istraživanja te na taj način unaprjeđuje vidljivost rezultata istraživanja projekata Europske komisije.</a:t>
            </a:r>
          </a:p>
          <a:p>
            <a:r>
              <a:rPr lang="hr-HR" dirty="0"/>
              <a:t>usklađivanje s </a:t>
            </a:r>
            <a:r>
              <a:rPr lang="hr-HR" dirty="0" err="1"/>
              <a:t>OpenAIRE</a:t>
            </a:r>
            <a:r>
              <a:rPr lang="hr-HR" dirty="0"/>
              <a:t> smjernicama</a:t>
            </a:r>
          </a:p>
          <a:p>
            <a:pPr lvl="1"/>
            <a:r>
              <a:rPr lang="hr-HR" dirty="0"/>
              <a:t>U Dabru je implementirana podrška za aktualnu verziju smjernica </a:t>
            </a:r>
            <a:r>
              <a:rPr lang="hr-HR" b="1" i="1" dirty="0" err="1"/>
              <a:t>OpenAIRE</a:t>
            </a:r>
            <a:r>
              <a:rPr lang="hr-HR" b="1" i="1" dirty="0"/>
              <a:t> </a:t>
            </a:r>
            <a:r>
              <a:rPr lang="hr-HR" b="1" i="1" dirty="0" err="1"/>
              <a:t>Guidelines</a:t>
            </a:r>
            <a:r>
              <a:rPr lang="hr-HR" b="1" i="1" dirty="0"/>
              <a:t> for </a:t>
            </a:r>
            <a:r>
              <a:rPr lang="hr-HR" b="1" i="1" dirty="0" err="1"/>
              <a:t>institutional</a:t>
            </a:r>
            <a:r>
              <a:rPr lang="hr-HR" b="1" i="1" dirty="0"/>
              <a:t> </a:t>
            </a:r>
            <a:r>
              <a:rPr lang="hr-HR" b="1" i="1" dirty="0" err="1"/>
              <a:t>and</a:t>
            </a:r>
            <a:r>
              <a:rPr lang="hr-HR" b="1" i="1" dirty="0"/>
              <a:t> </a:t>
            </a:r>
            <a:r>
              <a:rPr lang="hr-HR" b="1" i="1" dirty="0" err="1"/>
              <a:t>thematic</a:t>
            </a:r>
            <a:r>
              <a:rPr lang="hr-HR" b="1" i="1" dirty="0"/>
              <a:t> </a:t>
            </a:r>
            <a:r>
              <a:rPr lang="hr-HR" b="1" i="1" dirty="0" err="1"/>
              <a:t>Repository</a:t>
            </a:r>
            <a:r>
              <a:rPr lang="hr-HR" b="1" i="1" dirty="0"/>
              <a:t> </a:t>
            </a:r>
            <a:r>
              <a:rPr lang="hr-HR" b="1" i="1" dirty="0" err="1"/>
              <a:t>Managers</a:t>
            </a:r>
            <a:r>
              <a:rPr lang="hr-HR" b="1" i="1" dirty="0"/>
              <a:t> v4.1-rc1.</a:t>
            </a:r>
          </a:p>
          <a:p>
            <a:pPr lvl="1"/>
            <a:r>
              <a:rPr lang="hr-HR" dirty="0"/>
              <a:t>Verzija </a:t>
            </a:r>
            <a:r>
              <a:rPr lang="hr-HR" b="1" dirty="0"/>
              <a:t>4.1 </a:t>
            </a:r>
            <a:r>
              <a:rPr lang="hr-HR" b="1" dirty="0" err="1"/>
              <a:t>OpenAIRE</a:t>
            </a:r>
            <a:r>
              <a:rPr lang="hr-HR" b="1" dirty="0"/>
              <a:t> </a:t>
            </a:r>
            <a:r>
              <a:rPr lang="hr-HR" dirty="0"/>
              <a:t>smjernica daje upute za procjenu usklađenosti s </a:t>
            </a:r>
            <a:r>
              <a:rPr lang="hr-HR" b="1" dirty="0"/>
              <a:t>FAIR</a:t>
            </a:r>
            <a:r>
              <a:rPr lang="hr-HR" dirty="0"/>
              <a:t> načelima repozitorija koji su usklađeni s </a:t>
            </a:r>
            <a:r>
              <a:rPr lang="hr-HR" dirty="0" err="1"/>
              <a:t>OpenAIRE</a:t>
            </a:r>
            <a:r>
              <a:rPr lang="hr-HR" dirty="0"/>
              <a:t> smjernicama, a koje se temelje na dokumentu </a:t>
            </a:r>
            <a:r>
              <a:rPr lang="hr-HR" i="1" dirty="0"/>
              <a:t>FAIR data </a:t>
            </a:r>
            <a:r>
              <a:rPr lang="hr-HR" i="1" dirty="0" err="1"/>
              <a:t>maturity</a:t>
            </a:r>
            <a:r>
              <a:rPr lang="hr-HR" i="1" dirty="0"/>
              <a:t> model: </a:t>
            </a:r>
            <a:r>
              <a:rPr lang="hr-HR" i="1" dirty="0" err="1"/>
              <a:t>specification</a:t>
            </a:r>
            <a:r>
              <a:rPr lang="hr-HR" i="1" dirty="0"/>
              <a:t> </a:t>
            </a:r>
            <a:r>
              <a:rPr lang="hr-HR" i="1" dirty="0" err="1"/>
              <a:t>and</a:t>
            </a:r>
            <a:r>
              <a:rPr lang="hr-HR" i="1" dirty="0"/>
              <a:t> </a:t>
            </a:r>
            <a:r>
              <a:rPr lang="hr-HR" i="1" dirty="0" err="1"/>
              <a:t>guidelines</a:t>
            </a:r>
            <a:r>
              <a:rPr lang="hr-HR" i="1" dirty="0"/>
              <a:t> </a:t>
            </a:r>
            <a:r>
              <a:rPr lang="hr-HR" dirty="0"/>
              <a:t>nastalom u okviru aktivnosti organizacije </a:t>
            </a:r>
            <a:r>
              <a:rPr lang="hr-HR" b="1" dirty="0"/>
              <a:t>Research Data </a:t>
            </a:r>
            <a:r>
              <a:rPr lang="hr-HR" b="1" dirty="0" err="1"/>
              <a:t>Alliance</a:t>
            </a:r>
            <a:r>
              <a:rPr lang="hr-HR" b="1" dirty="0"/>
              <a:t> </a:t>
            </a:r>
            <a:r>
              <a:rPr lang="hr-HR" dirty="0"/>
              <a:t>(RDA).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266" y="0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51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Obavijest o privatnosti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175" y="1085711"/>
            <a:ext cx="4955096" cy="5010289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419579" y="1684316"/>
            <a:ext cx="3036711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 smtClean="0"/>
              <a:t>Obavještava korisnike o načinu obrade, prikupljanju i dijeljenju osobnih podataka prilikom prijave u repozitorij te korištenja sadržaja koji se nalaze u repozitoriju.</a:t>
            </a:r>
            <a:endParaRPr lang="en-US" dirty="0"/>
          </a:p>
        </p:txBody>
      </p:sp>
      <p:cxnSp>
        <p:nvCxnSpPr>
          <p:cNvPr id="6" name="Ravni poveznik 5"/>
          <p:cNvCxnSpPr/>
          <p:nvPr/>
        </p:nvCxnSpPr>
        <p:spPr>
          <a:xfrm rot="16200000">
            <a:off x="-231420" y="3038984"/>
            <a:ext cx="2709333" cy="0"/>
          </a:xfrm>
          <a:prstGeom prst="line">
            <a:avLst/>
          </a:prstGeom>
          <a:ln w="38100"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 rot="16200000">
            <a:off x="3397957" y="3038983"/>
            <a:ext cx="2709333" cy="0"/>
          </a:xfrm>
          <a:prstGeom prst="line">
            <a:avLst/>
          </a:prstGeom>
          <a:ln w="38100"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7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Primjeri uključivanja servisa i repozitorija u EOSC – </a:t>
            </a:r>
            <a:r>
              <a:rPr lang="hr-HR" dirty="0" smtClean="0"/>
              <a:t>tematski servisi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11826" y="4198675"/>
            <a:ext cx="10369766" cy="609300"/>
          </a:xfrm>
        </p:spPr>
        <p:txBody>
          <a:bodyPr/>
          <a:lstStyle/>
          <a:p>
            <a:pPr algn="r"/>
            <a:r>
              <a:rPr lang="hr-HR" dirty="0"/>
              <a:t>dr. </a:t>
            </a:r>
            <a:r>
              <a:rPr lang="hr-HR" dirty="0" err="1"/>
              <a:t>sc</a:t>
            </a:r>
            <a:r>
              <a:rPr lang="hr-HR" dirty="0"/>
              <a:t>. </a:t>
            </a:r>
            <a:r>
              <a:rPr lang="hr-HR" dirty="0" smtClean="0"/>
              <a:t>Davor </a:t>
            </a:r>
            <a:r>
              <a:rPr lang="hr-HR" dirty="0"/>
              <a:t>Davidović, Institut Ruđer Bošković</a:t>
            </a:r>
          </a:p>
          <a:p>
            <a:endParaRPr lang="hr-HR" dirty="0"/>
          </a:p>
        </p:txBody>
      </p:sp>
      <p:pic>
        <p:nvPicPr>
          <p:cNvPr id="6" name="Google Shape;74;p1" descr="IRB-logo.png">
            <a:extLst>
              <a:ext uri="{FF2B5EF4-FFF2-40B4-BE49-F238E27FC236}">
                <a16:creationId xmlns:a16="http://schemas.microsoft.com/office/drawing/2014/main" id="{B4AFBBCC-DA67-4625-BE65-F047E9D229C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01003" y="5654632"/>
            <a:ext cx="1102691" cy="83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5;p1">
            <a:extLst>
              <a:ext uri="{FF2B5EF4-FFF2-40B4-BE49-F238E27FC236}">
                <a16:creationId xmlns:a16="http://schemas.microsoft.com/office/drawing/2014/main" id="{A56651F6-1AFA-46A1-AC3B-86E0F2F717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8545" y="5569525"/>
            <a:ext cx="1266335" cy="916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207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Dokumentacija</a:t>
            </a:r>
            <a:endParaRPr lang="en-US" dirty="0"/>
          </a:p>
        </p:txBody>
      </p:sp>
      <p:sp>
        <p:nvSpPr>
          <p:cNvPr id="6" name="Zaobljeni pravokutnik 5"/>
          <p:cNvSpPr/>
          <p:nvPr/>
        </p:nvSpPr>
        <p:spPr>
          <a:xfrm>
            <a:off x="180625" y="3251200"/>
            <a:ext cx="1816376" cy="753967"/>
          </a:xfrm>
          <a:prstGeom prst="roundRect">
            <a:avLst/>
          </a:prstGeom>
          <a:solidFill>
            <a:srgbClr val="E8827A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Potrebna dokumentacija</a:t>
            </a:r>
            <a:endParaRPr lang="en-US" dirty="0"/>
          </a:p>
        </p:txBody>
      </p:sp>
      <p:sp>
        <p:nvSpPr>
          <p:cNvPr id="7" name="Zaobljeni pravokutnik 6"/>
          <p:cNvSpPr/>
          <p:nvPr/>
        </p:nvSpPr>
        <p:spPr>
          <a:xfrm>
            <a:off x="2698046" y="1907823"/>
            <a:ext cx="1542206" cy="753967"/>
          </a:xfrm>
          <a:prstGeom prst="roundRect">
            <a:avLst/>
          </a:prstGeom>
          <a:solidFill>
            <a:srgbClr val="8F0F22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r-HR" dirty="0" err="1"/>
              <a:t>Terms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use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2698046" y="4652761"/>
            <a:ext cx="1542206" cy="753967"/>
          </a:xfrm>
          <a:prstGeom prst="roundRect">
            <a:avLst/>
          </a:prstGeom>
          <a:solidFill>
            <a:srgbClr val="8F0F22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r-HR"/>
              <a:t>Access policy</a:t>
            </a:r>
            <a:endParaRPr lang="hr-HR" dirty="0"/>
          </a:p>
        </p:txBody>
      </p:sp>
      <p:sp>
        <p:nvSpPr>
          <p:cNvPr id="9" name="Zaobljeni pravokutnik 8"/>
          <p:cNvSpPr/>
          <p:nvPr/>
        </p:nvSpPr>
        <p:spPr>
          <a:xfrm>
            <a:off x="4667958" y="3256845"/>
            <a:ext cx="1542206" cy="753967"/>
          </a:xfrm>
          <a:prstGeom prst="roundRect">
            <a:avLst/>
          </a:prstGeom>
          <a:solidFill>
            <a:srgbClr val="E8827A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Politike repozitorija</a:t>
            </a:r>
            <a:endParaRPr lang="en-US" dirty="0"/>
          </a:p>
        </p:txBody>
      </p:sp>
      <p:grpSp>
        <p:nvGrpSpPr>
          <p:cNvPr id="15" name="Grupa 14"/>
          <p:cNvGrpSpPr/>
          <p:nvPr/>
        </p:nvGrpSpPr>
        <p:grpSpPr>
          <a:xfrm>
            <a:off x="7207959" y="1413128"/>
            <a:ext cx="1850648" cy="4474028"/>
            <a:chOff x="8223956" y="1233314"/>
            <a:chExt cx="1524000" cy="4356027"/>
          </a:xfrm>
          <a:solidFill>
            <a:srgbClr val="8F0F22"/>
          </a:solidFill>
        </p:grpSpPr>
        <p:sp>
          <p:nvSpPr>
            <p:cNvPr id="10" name="Zaobljeni pravokutnik 9"/>
            <p:cNvSpPr/>
            <p:nvPr/>
          </p:nvSpPr>
          <p:spPr>
            <a:xfrm>
              <a:off x="8223956" y="1233314"/>
              <a:ext cx="1524000" cy="745066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Politika </a:t>
              </a:r>
              <a:r>
                <a:rPr lang="hr-HR" dirty="0" err="1" smtClean="0"/>
                <a:t>metapodataka</a:t>
              </a:r>
              <a:endParaRPr lang="en-US" dirty="0"/>
            </a:p>
          </p:txBody>
        </p:sp>
        <p:sp>
          <p:nvSpPr>
            <p:cNvPr id="11" name="Zaobljeni pravokutnik 10"/>
            <p:cNvSpPr/>
            <p:nvPr/>
          </p:nvSpPr>
          <p:spPr>
            <a:xfrm>
              <a:off x="8223956" y="2129767"/>
              <a:ext cx="1524000" cy="745066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Politika podataka</a:t>
              </a:r>
              <a:endParaRPr lang="en-US" dirty="0"/>
            </a:p>
          </p:txBody>
        </p:sp>
        <p:sp>
          <p:nvSpPr>
            <p:cNvPr id="12" name="Zaobljeni pravokutnik 11"/>
            <p:cNvSpPr/>
            <p:nvPr/>
          </p:nvSpPr>
          <p:spPr>
            <a:xfrm>
              <a:off x="8223956" y="3034603"/>
              <a:ext cx="1524000" cy="745066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Politika sadržaja</a:t>
              </a:r>
              <a:endParaRPr lang="en-US" dirty="0"/>
            </a:p>
          </p:txBody>
        </p:sp>
        <p:sp>
          <p:nvSpPr>
            <p:cNvPr id="13" name="Zaobljeni pravokutnik 12"/>
            <p:cNvSpPr/>
            <p:nvPr/>
          </p:nvSpPr>
          <p:spPr>
            <a:xfrm>
              <a:off x="8223956" y="3939439"/>
              <a:ext cx="1524000" cy="745066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err="1" smtClean="0"/>
                <a:t>Politka</a:t>
              </a:r>
              <a:r>
                <a:rPr lang="hr-HR" dirty="0" smtClean="0"/>
                <a:t> pohrane</a:t>
              </a:r>
              <a:endParaRPr lang="en-US" dirty="0"/>
            </a:p>
          </p:txBody>
        </p:sp>
        <p:sp>
          <p:nvSpPr>
            <p:cNvPr id="14" name="Zaobljeni pravokutnik 13"/>
            <p:cNvSpPr/>
            <p:nvPr/>
          </p:nvSpPr>
          <p:spPr>
            <a:xfrm>
              <a:off x="8223956" y="4844275"/>
              <a:ext cx="1524000" cy="745066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Politika očuvanja</a:t>
              </a:r>
              <a:endParaRPr lang="en-US" dirty="0"/>
            </a:p>
          </p:txBody>
        </p:sp>
      </p:grpSp>
      <p:cxnSp>
        <p:nvCxnSpPr>
          <p:cNvPr id="21" name="Ravni poveznik 20"/>
          <p:cNvCxnSpPr>
            <a:stCxn id="6" idx="0"/>
            <a:endCxn id="7" idx="1"/>
          </p:cNvCxnSpPr>
          <p:nvPr/>
        </p:nvCxnSpPr>
        <p:spPr>
          <a:xfrm flipV="1">
            <a:off x="1088813" y="2284807"/>
            <a:ext cx="1609233" cy="966393"/>
          </a:xfrm>
          <a:prstGeom prst="line">
            <a:avLst/>
          </a:prstGeom>
          <a:ln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/>
          <p:cNvCxnSpPr>
            <a:stCxn id="6" idx="2"/>
            <a:endCxn id="8" idx="1"/>
          </p:cNvCxnSpPr>
          <p:nvPr/>
        </p:nvCxnSpPr>
        <p:spPr>
          <a:xfrm>
            <a:off x="1088813" y="4005167"/>
            <a:ext cx="1609233" cy="1024578"/>
          </a:xfrm>
          <a:prstGeom prst="line">
            <a:avLst/>
          </a:prstGeom>
          <a:ln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>
            <a:stCxn id="8" idx="3"/>
            <a:endCxn id="9" idx="2"/>
          </p:cNvCxnSpPr>
          <p:nvPr/>
        </p:nvCxnSpPr>
        <p:spPr>
          <a:xfrm flipV="1">
            <a:off x="4240252" y="4010812"/>
            <a:ext cx="1198809" cy="1018933"/>
          </a:xfrm>
          <a:prstGeom prst="line">
            <a:avLst/>
          </a:prstGeom>
          <a:ln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/>
          <p:cNvCxnSpPr>
            <a:stCxn id="7" idx="3"/>
            <a:endCxn id="9" idx="0"/>
          </p:cNvCxnSpPr>
          <p:nvPr/>
        </p:nvCxnSpPr>
        <p:spPr>
          <a:xfrm>
            <a:off x="4240252" y="2284807"/>
            <a:ext cx="1198809" cy="972038"/>
          </a:xfrm>
          <a:prstGeom prst="line">
            <a:avLst/>
          </a:prstGeom>
          <a:ln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>
            <a:stCxn id="9" idx="3"/>
            <a:endCxn id="10" idx="1"/>
          </p:cNvCxnSpPr>
          <p:nvPr/>
        </p:nvCxnSpPr>
        <p:spPr>
          <a:xfrm flipV="1">
            <a:off x="6210164" y="1795753"/>
            <a:ext cx="997795" cy="1838076"/>
          </a:xfrm>
          <a:prstGeom prst="line">
            <a:avLst/>
          </a:prstGeom>
          <a:ln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/>
          <p:cNvCxnSpPr>
            <a:stCxn id="9" idx="3"/>
            <a:endCxn id="11" idx="1"/>
          </p:cNvCxnSpPr>
          <p:nvPr/>
        </p:nvCxnSpPr>
        <p:spPr>
          <a:xfrm flipV="1">
            <a:off x="6210164" y="2716490"/>
            <a:ext cx="997795" cy="917339"/>
          </a:xfrm>
          <a:prstGeom prst="line">
            <a:avLst/>
          </a:prstGeom>
          <a:ln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/>
          <p:cNvCxnSpPr>
            <a:stCxn id="9" idx="3"/>
            <a:endCxn id="12" idx="1"/>
          </p:cNvCxnSpPr>
          <p:nvPr/>
        </p:nvCxnSpPr>
        <p:spPr>
          <a:xfrm>
            <a:off x="6210164" y="3633829"/>
            <a:ext cx="997795" cy="12008"/>
          </a:xfrm>
          <a:prstGeom prst="line">
            <a:avLst/>
          </a:prstGeom>
          <a:ln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36"/>
          <p:cNvCxnSpPr>
            <a:stCxn id="9" idx="3"/>
            <a:endCxn id="13" idx="1"/>
          </p:cNvCxnSpPr>
          <p:nvPr/>
        </p:nvCxnSpPr>
        <p:spPr>
          <a:xfrm>
            <a:off x="6210164" y="3633829"/>
            <a:ext cx="997795" cy="941356"/>
          </a:xfrm>
          <a:prstGeom prst="line">
            <a:avLst/>
          </a:prstGeom>
          <a:ln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38"/>
          <p:cNvCxnSpPr>
            <a:stCxn id="9" idx="3"/>
            <a:endCxn id="14" idx="1"/>
          </p:cNvCxnSpPr>
          <p:nvPr/>
        </p:nvCxnSpPr>
        <p:spPr>
          <a:xfrm>
            <a:off x="6210164" y="3633829"/>
            <a:ext cx="997795" cy="1870703"/>
          </a:xfrm>
          <a:prstGeom prst="line">
            <a:avLst/>
          </a:prstGeom>
          <a:ln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niOkvir 44"/>
          <p:cNvSpPr txBox="1"/>
          <p:nvPr/>
        </p:nvSpPr>
        <p:spPr>
          <a:xfrm>
            <a:off x="9381069" y="2403272"/>
            <a:ext cx="270933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/>
              <a:t>Služe za definiranje: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hr-HR" sz="1200" dirty="0"/>
              <a:t>pravila pod kojima se podaci i sadržaj repozitorija mogu koristiti i ponovno upotrijebiti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hr-HR" sz="1200" dirty="0"/>
              <a:t>korištenja licencija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hr-HR" sz="1200" dirty="0"/>
              <a:t>vrste sadržaja koji se pohranjuje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hr-HR" sz="1200" dirty="0"/>
              <a:t>jezika objave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hr-HR" sz="1200" dirty="0"/>
              <a:t>osoba </a:t>
            </a:r>
            <a:r>
              <a:rPr lang="hr-HR" sz="1200" dirty="0" err="1"/>
              <a:t>zaduženenih</a:t>
            </a:r>
            <a:r>
              <a:rPr lang="hr-HR" sz="1200" dirty="0"/>
              <a:t> za pohranu sadržaja</a:t>
            </a:r>
          </a:p>
          <a:p>
            <a:endParaRPr lang="en-US" sz="1400" dirty="0"/>
          </a:p>
        </p:txBody>
      </p:sp>
      <p:cxnSp>
        <p:nvCxnSpPr>
          <p:cNvPr id="47" name="Ravni poveznik 46"/>
          <p:cNvCxnSpPr/>
          <p:nvPr/>
        </p:nvCxnSpPr>
        <p:spPr>
          <a:xfrm>
            <a:off x="9268179" y="2347864"/>
            <a:ext cx="2709333" cy="0"/>
          </a:xfrm>
          <a:prstGeom prst="line">
            <a:avLst/>
          </a:prstGeom>
          <a:ln w="38100"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47"/>
          <p:cNvCxnSpPr/>
          <p:nvPr/>
        </p:nvCxnSpPr>
        <p:spPr>
          <a:xfrm>
            <a:off x="9302044" y="4574824"/>
            <a:ext cx="2709333" cy="0"/>
          </a:xfrm>
          <a:prstGeom prst="line">
            <a:avLst/>
          </a:prstGeom>
          <a:ln w="38100"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709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U</a:t>
            </a:r>
            <a:r>
              <a:rPr lang="en-US" dirty="0"/>
              <a:t>put</a:t>
            </a:r>
            <a:r>
              <a:rPr lang="hr-HR" dirty="0"/>
              <a:t>e</a:t>
            </a:r>
            <a:r>
              <a:rPr lang="en-US" dirty="0"/>
              <a:t> za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 smtClean="0"/>
              <a:t>usluge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939" y="1131380"/>
            <a:ext cx="7504994" cy="49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07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 podrške korisnicima - </a:t>
            </a:r>
            <a:r>
              <a:rPr lang="hr-HR" dirty="0" err="1"/>
              <a:t>helpdesk</a:t>
            </a:r>
            <a:endParaRPr lang="en-US" dirty="0"/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4595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Kontakt osobe odgovorne za repozitorij</a:t>
            </a:r>
          </a:p>
          <a:p>
            <a:endParaRPr lang="en-U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78" y="2013179"/>
            <a:ext cx="8112173" cy="324744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162" y="2628959"/>
            <a:ext cx="2444876" cy="2140060"/>
          </a:xfrm>
          <a:prstGeom prst="rect">
            <a:avLst/>
          </a:prstGeom>
        </p:spPr>
      </p:pic>
      <p:cxnSp>
        <p:nvCxnSpPr>
          <p:cNvPr id="7" name="Ravni poveznik 6"/>
          <p:cNvCxnSpPr/>
          <p:nvPr/>
        </p:nvCxnSpPr>
        <p:spPr>
          <a:xfrm>
            <a:off x="9005297" y="2584930"/>
            <a:ext cx="2709333" cy="0"/>
          </a:xfrm>
          <a:prstGeom prst="line">
            <a:avLst/>
          </a:prstGeom>
          <a:ln w="38100"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9039162" y="4811890"/>
            <a:ext cx="2709333" cy="0"/>
          </a:xfrm>
          <a:prstGeom prst="line">
            <a:avLst/>
          </a:prstGeom>
          <a:ln w="38100">
            <a:solidFill>
              <a:srgbClr val="8F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75;p1">
            <a:extLst>
              <a:ext uri="{FF2B5EF4-FFF2-40B4-BE49-F238E27FC236}">
                <a16:creationId xmlns:a16="http://schemas.microsoft.com/office/drawing/2014/main" id="{A56651F6-1AFA-46A1-AC3B-86E0F2F717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8432" y="1350784"/>
            <a:ext cx="1266335" cy="916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3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31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1D1C4B-3583-4F20-9AD3-0A1C5A2E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3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480C53-A3AF-4D03-A30A-78B237EE9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0144"/>
            <a:ext cx="10515600" cy="15829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dirty="0">
                <a:hlinkClick r:id="rId2"/>
              </a:rPr>
              <a:t>http://revigo.irb.hr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F87D2-C608-452F-900A-258FAC8EC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50" y="1728019"/>
            <a:ext cx="6387301" cy="18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7DF4AF-9276-420A-ABB2-8C7DC0C4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Google Shape;231;g989dff566c_0_363">
            <a:extLst>
              <a:ext uri="{FF2B5EF4-FFF2-40B4-BE49-F238E27FC236}">
                <a16:creationId xmlns:a16="http://schemas.microsoft.com/office/drawing/2014/main" id="{81CE31A6-B603-45BA-8AA7-898A208C42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3650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9;g989dff566c_0_363">
            <a:extLst>
              <a:ext uri="{FF2B5EF4-FFF2-40B4-BE49-F238E27FC236}">
                <a16:creationId xmlns:a16="http://schemas.microsoft.com/office/drawing/2014/main" id="{41B0EF33-8B27-42A2-8C48-01E25BCB8A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350" y="3733126"/>
            <a:ext cx="10562624" cy="24776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32;g989dff566c_0_363">
            <a:extLst>
              <a:ext uri="{FF2B5EF4-FFF2-40B4-BE49-F238E27FC236}">
                <a16:creationId xmlns:a16="http://schemas.microsoft.com/office/drawing/2014/main" id="{9C4AE61A-FB06-4F38-9658-F08DD284F5AF}"/>
              </a:ext>
            </a:extLst>
          </p:cNvPr>
          <p:cNvSpPr txBox="1"/>
          <p:nvPr/>
        </p:nvSpPr>
        <p:spPr>
          <a:xfrm>
            <a:off x="1825096" y="3227792"/>
            <a:ext cx="93387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What is the secret behind its success?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Functionality + Accessibility + Availability</a:t>
            </a:r>
            <a:endParaRPr sz="30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398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945C-F05E-4E1A-876A-EBCC4D80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Revigo</a:t>
            </a:r>
            <a:r>
              <a:rPr lang="hr-HR" dirty="0"/>
              <a:t> servis</a:t>
            </a:r>
            <a:endParaRPr lang="en-US" dirty="0"/>
          </a:p>
        </p:txBody>
      </p:sp>
      <p:pic>
        <p:nvPicPr>
          <p:cNvPr id="4" name="Google Shape;241;g989dff566c_0_375">
            <a:extLst>
              <a:ext uri="{FF2B5EF4-FFF2-40B4-BE49-F238E27FC236}">
                <a16:creationId xmlns:a16="http://schemas.microsoft.com/office/drawing/2014/main" id="{80A7D00F-E3AB-4D97-9998-0D547F34AA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8315" y="1085270"/>
            <a:ext cx="7536873" cy="509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42;g989dff566c_0_375">
            <a:extLst>
              <a:ext uri="{FF2B5EF4-FFF2-40B4-BE49-F238E27FC236}">
                <a16:creationId xmlns:a16="http://schemas.microsoft.com/office/drawing/2014/main" id="{2EECF8F9-EA08-4E97-92F1-F1243461EA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2748" y="1175657"/>
            <a:ext cx="2848804" cy="229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3;g989dff566c_0_375">
            <a:extLst>
              <a:ext uri="{FF2B5EF4-FFF2-40B4-BE49-F238E27FC236}">
                <a16:creationId xmlns:a16="http://schemas.microsoft.com/office/drawing/2014/main" id="{DD5EB2BD-E915-48D6-93F9-C780379708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1477" y="3460952"/>
            <a:ext cx="2940075" cy="272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44;g989dff566c_0_375">
            <a:extLst>
              <a:ext uri="{FF2B5EF4-FFF2-40B4-BE49-F238E27FC236}">
                <a16:creationId xmlns:a16="http://schemas.microsoft.com/office/drawing/2014/main" id="{392DBC55-34EE-41B0-B240-D5E7724359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49" y="1738348"/>
            <a:ext cx="3249825" cy="444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49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7876-E327-488B-ABF3-653A6CE9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Koraci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E25E-739D-40F2-AC09-2BF4ADB4C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hr-HR" dirty="0"/>
              <a:t>Što je bilo potrebno napraviti:</a:t>
            </a:r>
          </a:p>
          <a:p>
            <a:pPr marL="914377" lvl="1" indent="-457200">
              <a:spcAft>
                <a:spcPts val="600"/>
              </a:spcAft>
              <a:buFont typeface="+mj-lt"/>
              <a:buAutoNum type="arabicPeriod"/>
            </a:pPr>
            <a:r>
              <a:rPr lang="hr-HR" dirty="0"/>
              <a:t>Registracija REVIGO servisa i davatelja usluge (Institut Ruđer Bošković) u NI4OS katalog (web formular)</a:t>
            </a:r>
          </a:p>
          <a:p>
            <a:pPr marL="914377" lvl="1" indent="-457200">
              <a:spcAft>
                <a:spcPts val="600"/>
              </a:spcAft>
              <a:buFont typeface="+mj-lt"/>
              <a:buAutoNum type="arabicPeriod"/>
            </a:pPr>
            <a:r>
              <a:rPr lang="hr-HR" dirty="0"/>
              <a:t>Unaprjeđenje servisa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definiranje i izrada korisničke dokumentacije (pravila korištenja, politika privatnosti, korisnički priručnik)</a:t>
            </a:r>
          </a:p>
          <a:p>
            <a:pPr marL="914377" lvl="1" indent="-457200">
              <a:spcAft>
                <a:spcPts val="600"/>
              </a:spcAft>
              <a:buFont typeface="+mj-lt"/>
              <a:buAutoNum type="arabicPeriod"/>
            </a:pPr>
            <a:r>
              <a:rPr lang="hr-HR" dirty="0"/>
              <a:t>Integracija s pomoćnim NI4OS/EOSC servisima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 err="1"/>
              <a:t>helpdesk</a:t>
            </a:r>
            <a:endParaRPr lang="en-US" dirty="0"/>
          </a:p>
        </p:txBody>
      </p:sp>
      <p:pic>
        <p:nvPicPr>
          <p:cNvPr id="4" name="Google Shape;195;g97a7961268_0_1">
            <a:extLst>
              <a:ext uri="{FF2B5EF4-FFF2-40B4-BE49-F238E27FC236}">
                <a16:creationId xmlns:a16="http://schemas.microsoft.com/office/drawing/2014/main" id="{4E40A342-994C-4120-BD88-AC045B2EDED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899" y="4660063"/>
            <a:ext cx="10758901" cy="120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71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08BC-F77A-47BE-988D-2C1F53C4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Korak 1: registracija servisa i pružatelja usluge</a:t>
            </a:r>
            <a:endParaRPr lang="en-US" dirty="0"/>
          </a:p>
        </p:txBody>
      </p:sp>
      <p:pic>
        <p:nvPicPr>
          <p:cNvPr id="4" name="Google Shape;263;gebfefaf6e3_0_64">
            <a:extLst>
              <a:ext uri="{FF2B5EF4-FFF2-40B4-BE49-F238E27FC236}">
                <a16:creationId xmlns:a16="http://schemas.microsoft.com/office/drawing/2014/main" id="{D574ACF2-492E-40F8-8FB9-64A16D7D654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3625" y="4601274"/>
            <a:ext cx="1426875" cy="14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73;gebfefaf6e3_0_64">
            <a:extLst>
              <a:ext uri="{FF2B5EF4-FFF2-40B4-BE49-F238E27FC236}">
                <a16:creationId xmlns:a16="http://schemas.microsoft.com/office/drawing/2014/main" id="{1FE95C7A-1859-44AD-BC9C-62C2EB34F6CD}"/>
              </a:ext>
            </a:extLst>
          </p:cNvPr>
          <p:cNvSpPr txBox="1"/>
          <p:nvPr/>
        </p:nvSpPr>
        <p:spPr>
          <a:xfrm>
            <a:off x="303575" y="5102100"/>
            <a:ext cx="183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Service provider</a:t>
            </a:r>
            <a:endParaRPr sz="1800" b="1">
              <a:solidFill>
                <a:srgbClr val="1935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6;gebfefaf6e3_0_64">
            <a:extLst>
              <a:ext uri="{FF2B5EF4-FFF2-40B4-BE49-F238E27FC236}">
                <a16:creationId xmlns:a16="http://schemas.microsoft.com/office/drawing/2014/main" id="{927AA61A-2A03-46DF-98D1-2C7930A6B241}"/>
              </a:ext>
            </a:extLst>
          </p:cNvPr>
          <p:cNvSpPr txBox="1"/>
          <p:nvPr/>
        </p:nvSpPr>
        <p:spPr>
          <a:xfrm>
            <a:off x="252650" y="3155600"/>
            <a:ext cx="34602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93557"/>
              </a:buClr>
              <a:buSzPts val="1600"/>
              <a:buFont typeface="Calibri"/>
              <a:buChar char="●"/>
            </a:pPr>
            <a:r>
              <a:rPr lang="hr-HR" sz="1600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Osnovne informacije</a:t>
            </a:r>
            <a:endParaRPr sz="1600" dirty="0">
              <a:solidFill>
                <a:srgbClr val="1935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93557"/>
              </a:buClr>
              <a:buSzPts val="1600"/>
              <a:buFont typeface="Calibri"/>
              <a:buChar char="●"/>
            </a:pPr>
            <a:r>
              <a:rPr lang="hr-HR" sz="1600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Područja istraživanja</a:t>
            </a:r>
            <a:endParaRPr sz="1600" dirty="0">
              <a:solidFill>
                <a:srgbClr val="1935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93557"/>
              </a:buClr>
              <a:buSzPts val="1600"/>
              <a:buFont typeface="Calibri"/>
              <a:buChar char="●"/>
            </a:pPr>
            <a:r>
              <a:rPr lang="en-US" sz="1600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 sz="1600" dirty="0">
              <a:solidFill>
                <a:srgbClr val="1935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93557"/>
              </a:buClr>
              <a:buSzPts val="1600"/>
              <a:buFont typeface="Calibri"/>
              <a:buChar char="●"/>
            </a:pPr>
            <a:r>
              <a:rPr lang="hr-HR" sz="1600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Opis pružatelja usluge</a:t>
            </a:r>
            <a:endParaRPr sz="1600" dirty="0">
              <a:solidFill>
                <a:srgbClr val="1935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93557"/>
              </a:buClr>
              <a:buSzPts val="1600"/>
              <a:buFont typeface="Calibri"/>
              <a:buChar char="●"/>
            </a:pPr>
            <a:r>
              <a:rPr lang="hr-HR" sz="1600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Kontakt informacije</a:t>
            </a:r>
            <a:r>
              <a:rPr lang="en-US" sz="1600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1935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264;gebfefaf6e3_0_64">
            <a:extLst>
              <a:ext uri="{FF2B5EF4-FFF2-40B4-BE49-F238E27FC236}">
                <a16:creationId xmlns:a16="http://schemas.microsoft.com/office/drawing/2014/main" id="{E3D833E7-B3B5-45C7-9E6E-C20A74B40EF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650" y="4665500"/>
            <a:ext cx="1426875" cy="14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4;gebfefaf6e3_0_64">
            <a:extLst>
              <a:ext uri="{FF2B5EF4-FFF2-40B4-BE49-F238E27FC236}">
                <a16:creationId xmlns:a16="http://schemas.microsoft.com/office/drawing/2014/main" id="{38EE6A51-798D-4178-BE0D-2443B8F57D8C}"/>
              </a:ext>
            </a:extLst>
          </p:cNvPr>
          <p:cNvSpPr txBox="1"/>
          <p:nvPr/>
        </p:nvSpPr>
        <p:spPr>
          <a:xfrm>
            <a:off x="10092975" y="5102100"/>
            <a:ext cx="183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Web Service</a:t>
            </a:r>
            <a:endParaRPr sz="1800" b="1">
              <a:solidFill>
                <a:srgbClr val="1935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75;gebfefaf6e3_0_64">
            <a:extLst>
              <a:ext uri="{FF2B5EF4-FFF2-40B4-BE49-F238E27FC236}">
                <a16:creationId xmlns:a16="http://schemas.microsoft.com/office/drawing/2014/main" id="{AF0ECB85-A569-4FFE-AD87-DF2DC3DC090C}"/>
              </a:ext>
            </a:extLst>
          </p:cNvPr>
          <p:cNvSpPr txBox="1"/>
          <p:nvPr/>
        </p:nvSpPr>
        <p:spPr>
          <a:xfrm>
            <a:off x="8586791" y="3048925"/>
            <a:ext cx="34602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93557"/>
              </a:buClr>
              <a:buSzPts val="1600"/>
              <a:buFont typeface="Calibri"/>
              <a:buChar char="●"/>
            </a:pPr>
            <a:r>
              <a:rPr lang="hr-HR" sz="1600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Osnovne informacije o servisu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93557"/>
              </a:buClr>
              <a:buSzPts val="1600"/>
              <a:buFont typeface="Calibri"/>
              <a:buChar char="●"/>
            </a:pPr>
            <a:r>
              <a:rPr lang="hr-HR" sz="1600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Mrežne stranice</a:t>
            </a:r>
            <a:endParaRPr sz="1600" dirty="0">
              <a:solidFill>
                <a:srgbClr val="1935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93557"/>
              </a:buClr>
              <a:buSzPts val="1600"/>
              <a:buFont typeface="Calibri"/>
              <a:buChar char="●"/>
            </a:pPr>
            <a:r>
              <a:rPr lang="en-US" sz="1600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 sz="1600" dirty="0">
              <a:solidFill>
                <a:srgbClr val="1935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93557"/>
              </a:buClr>
              <a:buSzPts val="1600"/>
              <a:buFont typeface="Calibri"/>
              <a:buChar char="●"/>
            </a:pPr>
            <a:r>
              <a:rPr lang="hr-HR" sz="1600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Opis servisa</a:t>
            </a:r>
            <a:endParaRPr sz="1600" dirty="0">
              <a:solidFill>
                <a:srgbClr val="1935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93557"/>
              </a:buClr>
              <a:buSzPts val="1600"/>
              <a:buFont typeface="Calibri"/>
              <a:buChar char="●"/>
            </a:pPr>
            <a:r>
              <a:rPr lang="hr-HR" sz="1600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Područje primjene</a:t>
            </a:r>
            <a:endParaRPr sz="1600" dirty="0">
              <a:solidFill>
                <a:srgbClr val="1935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93557"/>
              </a:buClr>
              <a:buSzPts val="1600"/>
              <a:buFont typeface="Calibri"/>
              <a:buChar char="●"/>
            </a:pPr>
            <a:r>
              <a:rPr lang="hr-HR" sz="1600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Kontakt informacije</a:t>
            </a:r>
            <a:r>
              <a:rPr lang="en-US" sz="1600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1935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61;gebfefaf6e3_0_64">
            <a:extLst>
              <a:ext uri="{FF2B5EF4-FFF2-40B4-BE49-F238E27FC236}">
                <a16:creationId xmlns:a16="http://schemas.microsoft.com/office/drawing/2014/main" id="{67B28C80-E0BC-4AFC-BB69-C087D5DE827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303400" y="3352874"/>
            <a:ext cx="992225" cy="11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62;gebfefaf6e3_0_64">
            <a:extLst>
              <a:ext uri="{FF2B5EF4-FFF2-40B4-BE49-F238E27FC236}">
                <a16:creationId xmlns:a16="http://schemas.microsoft.com/office/drawing/2014/main" id="{314D0040-2F5E-4348-B609-EBA99A647601}"/>
              </a:ext>
            </a:extLst>
          </p:cNvPr>
          <p:cNvSpPr txBox="1"/>
          <p:nvPr/>
        </p:nvSpPr>
        <p:spPr>
          <a:xfrm>
            <a:off x="3939050" y="4623900"/>
            <a:ext cx="37209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AGORA - Services Portfolio Management Service</a:t>
            </a:r>
            <a:endParaRPr sz="1800" b="1" dirty="0">
              <a:solidFill>
                <a:srgbClr val="1935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77;gebfefaf6e3_0_64">
            <a:extLst>
              <a:ext uri="{FF2B5EF4-FFF2-40B4-BE49-F238E27FC236}">
                <a16:creationId xmlns:a16="http://schemas.microsoft.com/office/drawing/2014/main" id="{940501D7-3A6C-493A-B418-C154C55E3211}"/>
              </a:ext>
            </a:extLst>
          </p:cNvPr>
          <p:cNvSpPr txBox="1"/>
          <p:nvPr/>
        </p:nvSpPr>
        <p:spPr>
          <a:xfrm>
            <a:off x="4757000" y="5357375"/>
            <a:ext cx="2085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https://agora.ni4os.eu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67;gebfefaf6e3_0_64">
            <a:extLst>
              <a:ext uri="{FF2B5EF4-FFF2-40B4-BE49-F238E27FC236}">
                <a16:creationId xmlns:a16="http://schemas.microsoft.com/office/drawing/2014/main" id="{B17B251A-EA6A-4400-BFC4-2C288443DFA2}"/>
              </a:ext>
            </a:extLst>
          </p:cNvPr>
          <p:cNvSpPr txBox="1"/>
          <p:nvPr/>
        </p:nvSpPr>
        <p:spPr>
          <a:xfrm>
            <a:off x="3557613" y="2538400"/>
            <a:ext cx="448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rPr>
              <a:t>NI4OS Service Catalogue</a:t>
            </a:r>
            <a:endParaRPr sz="1800" b="1" dirty="0">
              <a:solidFill>
                <a:srgbClr val="1935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269;gebfefaf6e3_0_64">
            <a:extLst>
              <a:ext uri="{FF2B5EF4-FFF2-40B4-BE49-F238E27FC236}">
                <a16:creationId xmlns:a16="http://schemas.microsoft.com/office/drawing/2014/main" id="{DC5C5F03-CFEA-458F-B979-4D257C3BDFED}"/>
              </a:ext>
            </a:extLst>
          </p:cNvPr>
          <p:cNvGrpSpPr/>
          <p:nvPr/>
        </p:nvGrpSpPr>
        <p:grpSpPr>
          <a:xfrm>
            <a:off x="3663209" y="1380450"/>
            <a:ext cx="5658288" cy="786300"/>
            <a:chOff x="4592909" y="1341525"/>
            <a:chExt cx="5658288" cy="786300"/>
          </a:xfrm>
        </p:grpSpPr>
        <p:pic>
          <p:nvPicPr>
            <p:cNvPr id="15" name="Google Shape;270;gebfefaf6e3_0_64">
              <a:extLst>
                <a:ext uri="{FF2B5EF4-FFF2-40B4-BE49-F238E27FC236}">
                  <a16:creationId xmlns:a16="http://schemas.microsoft.com/office/drawing/2014/main" id="{19421329-900D-48B0-9FE1-597CF630DD0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92909" y="1341525"/>
              <a:ext cx="2084740" cy="78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271;gebfefaf6e3_0_64">
              <a:extLst>
                <a:ext uri="{FF2B5EF4-FFF2-40B4-BE49-F238E27FC236}">
                  <a16:creationId xmlns:a16="http://schemas.microsoft.com/office/drawing/2014/main" id="{3561E39D-89C5-4BD8-8C71-BBAB4ABC928C}"/>
                </a:ext>
              </a:extLst>
            </p:cNvPr>
            <p:cNvSpPr txBox="1"/>
            <p:nvPr/>
          </p:nvSpPr>
          <p:spPr>
            <a:xfrm>
              <a:off x="6756797" y="1547800"/>
              <a:ext cx="3494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193557"/>
                  </a:solidFill>
                  <a:latin typeface="Calibri"/>
                  <a:ea typeface="Calibri"/>
                  <a:cs typeface="Calibri"/>
                  <a:sym typeface="Calibri"/>
                </a:rPr>
                <a:t>Marketplace</a:t>
              </a:r>
              <a:endParaRPr sz="1800" b="1">
                <a:solidFill>
                  <a:srgbClr val="19355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" name="Google Shape;265;gebfefaf6e3_0_64">
            <a:extLst>
              <a:ext uri="{FF2B5EF4-FFF2-40B4-BE49-F238E27FC236}">
                <a16:creationId xmlns:a16="http://schemas.microsoft.com/office/drawing/2014/main" id="{318194C5-DC99-466A-A790-D918153BE9B5}"/>
              </a:ext>
            </a:extLst>
          </p:cNvPr>
          <p:cNvCxnSpPr/>
          <p:nvPr/>
        </p:nvCxnSpPr>
        <p:spPr>
          <a:xfrm rot="10800000" flipH="1">
            <a:off x="3199350" y="4258050"/>
            <a:ext cx="1743600" cy="739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266;gebfefaf6e3_0_64">
            <a:extLst>
              <a:ext uri="{FF2B5EF4-FFF2-40B4-BE49-F238E27FC236}">
                <a16:creationId xmlns:a16="http://schemas.microsoft.com/office/drawing/2014/main" id="{1893EF5D-0504-4F80-8EAF-42FACF7FF808}"/>
              </a:ext>
            </a:extLst>
          </p:cNvPr>
          <p:cNvCxnSpPr/>
          <p:nvPr/>
        </p:nvCxnSpPr>
        <p:spPr>
          <a:xfrm rot="10800000">
            <a:off x="6562425" y="4218975"/>
            <a:ext cx="1977000" cy="96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268;gebfefaf6e3_0_64">
            <a:extLst>
              <a:ext uri="{FF2B5EF4-FFF2-40B4-BE49-F238E27FC236}">
                <a16:creationId xmlns:a16="http://schemas.microsoft.com/office/drawing/2014/main" id="{24690D34-8D4F-4310-9441-641A7B40C927}"/>
              </a:ext>
            </a:extLst>
          </p:cNvPr>
          <p:cNvCxnSpPr/>
          <p:nvPr/>
        </p:nvCxnSpPr>
        <p:spPr>
          <a:xfrm rot="10800000">
            <a:off x="5799512" y="2862374"/>
            <a:ext cx="0" cy="414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268;gebfefaf6e3_0_64">
            <a:extLst>
              <a:ext uri="{FF2B5EF4-FFF2-40B4-BE49-F238E27FC236}">
                <a16:creationId xmlns:a16="http://schemas.microsoft.com/office/drawing/2014/main" id="{A5D3716D-A3C1-4E8F-AB0C-55721D207164}"/>
              </a:ext>
            </a:extLst>
          </p:cNvPr>
          <p:cNvCxnSpPr/>
          <p:nvPr/>
        </p:nvCxnSpPr>
        <p:spPr>
          <a:xfrm rot="10800000">
            <a:off x="5789999" y="2124100"/>
            <a:ext cx="0" cy="414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8300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85EF-9DAB-4487-A20D-0DF086D7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Korak 2: definicija politika korištenja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5AA4F-91A5-400F-8713-88E7303B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453" y="1863208"/>
            <a:ext cx="2807525" cy="2981924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dirty="0" err="1"/>
              <a:t>User</a:t>
            </a:r>
            <a:r>
              <a:rPr lang="hr-HR" dirty="0"/>
              <a:t> </a:t>
            </a:r>
            <a:r>
              <a:rPr lang="hr-HR" dirty="0" err="1"/>
              <a:t>policy</a:t>
            </a:r>
            <a:endParaRPr lang="hr-HR" dirty="0"/>
          </a:p>
          <a:p>
            <a:pPr marL="0" indent="0" algn="ctr">
              <a:spcAft>
                <a:spcPts val="600"/>
              </a:spcAft>
              <a:buNone/>
            </a:pPr>
            <a:r>
              <a:rPr lang="hr-HR" dirty="0" err="1"/>
              <a:t>Terms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use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hr-HR" dirty="0"/>
              <a:t>Access </a:t>
            </a:r>
            <a:r>
              <a:rPr lang="hr-HR" dirty="0" err="1"/>
              <a:t>policy</a:t>
            </a:r>
            <a:endParaRPr lang="hr-HR" dirty="0"/>
          </a:p>
          <a:p>
            <a:pPr marL="0" indent="0" algn="ctr">
              <a:spcAft>
                <a:spcPts val="600"/>
              </a:spcAft>
              <a:buNone/>
            </a:pPr>
            <a:r>
              <a:rPr lang="hr-HR" dirty="0" err="1"/>
              <a:t>User</a:t>
            </a:r>
            <a:r>
              <a:rPr lang="hr-HR" dirty="0"/>
              <a:t> manual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hr-HR" dirty="0" err="1"/>
              <a:t>Privacy</a:t>
            </a:r>
            <a:r>
              <a:rPr lang="hr-HR" dirty="0"/>
              <a:t> </a:t>
            </a:r>
            <a:r>
              <a:rPr lang="hr-HR" dirty="0" err="1"/>
              <a:t>policy</a:t>
            </a:r>
            <a:endParaRPr lang="en-US" dirty="0"/>
          </a:p>
        </p:txBody>
      </p:sp>
      <p:pic>
        <p:nvPicPr>
          <p:cNvPr id="4" name="Google Shape;286;gebfefaf6e3_0_88">
            <a:extLst>
              <a:ext uri="{FF2B5EF4-FFF2-40B4-BE49-F238E27FC236}">
                <a16:creationId xmlns:a16="http://schemas.microsoft.com/office/drawing/2014/main" id="{CBB5736D-01B7-4756-AE0D-E8DC00C198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8908" y="15240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7;gebfefaf6e3_0_88">
            <a:extLst>
              <a:ext uri="{FF2B5EF4-FFF2-40B4-BE49-F238E27FC236}">
                <a16:creationId xmlns:a16="http://schemas.microsoft.com/office/drawing/2014/main" id="{BF3C6276-7773-46FB-BB97-27634DBA57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369" y="3673328"/>
            <a:ext cx="1854875" cy="18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88;gebfefaf6e3_0_88">
            <a:extLst>
              <a:ext uri="{FF2B5EF4-FFF2-40B4-BE49-F238E27FC236}">
                <a16:creationId xmlns:a16="http://schemas.microsoft.com/office/drawing/2014/main" id="{B611D79C-6C08-433E-8861-219F903F7EE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6308" y="15240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90;gebfefaf6e3_0_88">
            <a:extLst>
              <a:ext uri="{FF2B5EF4-FFF2-40B4-BE49-F238E27FC236}">
                <a16:creationId xmlns:a16="http://schemas.microsoft.com/office/drawing/2014/main" id="{2B8B68B6-965A-4FD6-932A-D1F91C415F1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1533" y="3733882"/>
            <a:ext cx="1905000" cy="1630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66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42CB-FD34-4A27-94C3-A14BDF66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Korak 3: Integracija s EOSC servisima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5223A-D8CC-498A-A2CC-1CEBA2045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Integracija s NI4OS </a:t>
            </a:r>
            <a:r>
              <a:rPr lang="hr-HR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Helpdesk</a:t>
            </a:r>
            <a:r>
              <a:rPr lang="hr-HR" dirty="0"/>
              <a:t> sustavom</a:t>
            </a:r>
          </a:p>
          <a:p>
            <a:pPr lvl="1"/>
            <a:r>
              <a:rPr lang="hr-HR" dirty="0"/>
              <a:t>Osigurava korisničku podršku putem federativnog (online) </a:t>
            </a:r>
            <a:r>
              <a:rPr lang="hr-HR" dirty="0" err="1"/>
              <a:t>helpdesk</a:t>
            </a:r>
            <a:r>
              <a:rPr lang="hr-HR" dirty="0"/>
              <a:t> sustava umjesto slanja </a:t>
            </a:r>
            <a:r>
              <a:rPr lang="hr-HR" dirty="0" err="1"/>
              <a:t>emailova</a:t>
            </a:r>
            <a:endParaRPr lang="hr-H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Integracija s Monitoring sustavom (</a:t>
            </a:r>
            <a:r>
              <a:rPr lang="hr-HR" dirty="0">
                <a:hlinkClick r:id="rId3"/>
              </a:rPr>
              <a:t>ARGO</a:t>
            </a:r>
            <a:r>
              <a:rPr lang="hr-HR" dirty="0"/>
              <a:t>)</a:t>
            </a:r>
          </a:p>
          <a:p>
            <a:pPr lvl="1"/>
            <a:r>
              <a:rPr lang="hr-HR" dirty="0" err="1"/>
              <a:t>Non</a:t>
            </a:r>
            <a:r>
              <a:rPr lang="hr-HR" dirty="0"/>
              <a:t>-stop, online </a:t>
            </a:r>
            <a:r>
              <a:rPr lang="hr-HR" dirty="0" err="1"/>
              <a:t>monitoriranje</a:t>
            </a:r>
            <a:r>
              <a:rPr lang="hr-HR" dirty="0"/>
              <a:t> stanja REVIGO servisa: status, dostupnost, pouzdanost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3B579-51EC-4FAA-9799-DB6B62730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75069"/>
            <a:ext cx="6804560" cy="24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3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809</Words>
  <Application>Microsoft Office PowerPoint</Application>
  <PresentationFormat>Widescreen</PresentationFormat>
  <Paragraphs>120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Primjeri uključivanja servisa i repozitorija u EOSC </vt:lpstr>
      <vt:lpstr>Primjeri uključivanja servisa i repozitorija u EOSC – tematski servisi</vt:lpstr>
      <vt:lpstr>PowerPoint Presentation</vt:lpstr>
      <vt:lpstr>PowerPoint Presentation</vt:lpstr>
      <vt:lpstr>Revigo servis</vt:lpstr>
      <vt:lpstr>Koraci</vt:lpstr>
      <vt:lpstr>Korak 1: registracija servisa i pružatelja usluge</vt:lpstr>
      <vt:lpstr>Korak 2: definicija politika korištenja</vt:lpstr>
      <vt:lpstr>Korak 3: Integracija s EOSC servisima</vt:lpstr>
      <vt:lpstr>Iskustva</vt:lpstr>
      <vt:lpstr>NI4OS: National Initiatives for Open Science in Europe</vt:lpstr>
      <vt:lpstr>Primjeri uključivanja servisa i repozitorija u EOSC – generički servis Isabella</vt:lpstr>
      <vt:lpstr>Uključivanje Isabelle u Agoru</vt:lpstr>
      <vt:lpstr>Uključivanje Isabelle u ARGO</vt:lpstr>
      <vt:lpstr>Monitoring</vt:lpstr>
      <vt:lpstr>Primjeri uključivanja servisa i repozitorija u EOSC – repozitoriji</vt:lpstr>
      <vt:lpstr>Uključeni repozitoriji</vt:lpstr>
      <vt:lpstr>OpenAIRE</vt:lpstr>
      <vt:lpstr>Obavijest o privatnosti</vt:lpstr>
      <vt:lpstr>Dokumentacija</vt:lpstr>
      <vt:lpstr>Upute za korištenje usluge</vt:lpstr>
      <vt:lpstr>Sustav podrške korisnicima - helpdesk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Kenđel</dc:creator>
  <cp:lastModifiedBy>Amira Zubović</cp:lastModifiedBy>
  <cp:revision>107</cp:revision>
  <cp:lastPrinted>2014-06-24T07:01:20Z</cp:lastPrinted>
  <dcterms:created xsi:type="dcterms:W3CDTF">2014-09-19T07:16:42Z</dcterms:created>
  <dcterms:modified xsi:type="dcterms:W3CDTF">2022-04-01T13:35:16Z</dcterms:modified>
</cp:coreProperties>
</file>