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2"/>
  </p:notesMasterIdLst>
  <p:handoutMasterIdLst>
    <p:handoutMasterId r:id="rId13"/>
  </p:handoutMasterIdLst>
  <p:sldIdLst>
    <p:sldId id="260" r:id="rId2"/>
    <p:sldId id="269" r:id="rId3"/>
    <p:sldId id="263" r:id="rId4"/>
    <p:sldId id="272" r:id="rId5"/>
    <p:sldId id="273" r:id="rId6"/>
    <p:sldId id="274" r:id="rId7"/>
    <p:sldId id="277" r:id="rId8"/>
    <p:sldId id="275" r:id="rId9"/>
    <p:sldId id="267" r:id="rId10"/>
    <p:sldId id="265" r:id="rId11"/>
  </p:sldIdLst>
  <p:sldSz cx="12192000" cy="6858000"/>
  <p:notesSz cx="6735763" cy="9866313"/>
  <p:defaultTextStyle>
    <a:defPPr>
      <a:defRPr lang="sr-Latn-R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2072A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918" autoAdjust="0"/>
  </p:normalViewPr>
  <p:slideViewPr>
    <p:cSldViewPr snapToGrid="0">
      <p:cViewPr varScale="1">
        <p:scale>
          <a:sx n="160" d="100"/>
          <a:sy n="160" d="100"/>
        </p:scale>
        <p:origin x="332" y="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89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6F5CC9-06E7-42A9-876A-28A468F7C55A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5D8556CE-F409-4088-91D0-19A3A655E1AE}">
      <dgm:prSet phldrT="[Tekst]"/>
      <dgm:spPr/>
      <dgm:t>
        <a:bodyPr/>
        <a:lstStyle/>
        <a:p>
          <a:pPr rtl="0"/>
          <a:r>
            <a:rPr lang="hr-HR" b="1" i="0" u="none" dirty="0" smtClean="0"/>
            <a:t>(1) </a:t>
          </a:r>
        </a:p>
        <a:p>
          <a:pPr rtl="0"/>
          <a:r>
            <a:rPr lang="hr-HR" b="1" i="0" u="none" dirty="0" smtClean="0"/>
            <a:t>OTVORENOST</a:t>
          </a:r>
          <a:endParaRPr lang="hr-HR" b="0" dirty="0" smtClean="0"/>
        </a:p>
        <a:p>
          <a:pPr rtl="0"/>
          <a:endParaRPr lang="hr-HR" dirty="0"/>
        </a:p>
      </dgm:t>
    </dgm:pt>
    <dgm:pt modelId="{CA6FA3EC-266A-4FA4-98E9-EA49F928B58E}" type="parTrans" cxnId="{339AFA20-3D0C-4CAA-872B-1897BEE1A843}">
      <dgm:prSet/>
      <dgm:spPr/>
      <dgm:t>
        <a:bodyPr/>
        <a:lstStyle/>
        <a:p>
          <a:endParaRPr lang="hr-HR"/>
        </a:p>
      </dgm:t>
    </dgm:pt>
    <dgm:pt modelId="{BC0081A8-4E5D-4B70-AFA1-6BEB6A44D8E6}" type="sibTrans" cxnId="{339AFA20-3D0C-4CAA-872B-1897BEE1A843}">
      <dgm:prSet/>
      <dgm:spPr/>
      <dgm:t>
        <a:bodyPr/>
        <a:lstStyle/>
        <a:p>
          <a:endParaRPr lang="hr-HR"/>
        </a:p>
      </dgm:t>
    </dgm:pt>
    <dgm:pt modelId="{DE2D7F96-79DC-440E-8944-A1AE734F3AEC}">
      <dgm:prSet phldrT="[Tekst]"/>
      <dgm:spPr/>
      <dgm:t>
        <a:bodyPr/>
        <a:lstStyle/>
        <a:p>
          <a:r>
            <a:rPr lang="en-US" b="1" i="0" u="none" dirty="0" smtClean="0"/>
            <a:t>(2) </a:t>
          </a:r>
          <a:endParaRPr lang="hr-HR" b="1" i="0" u="none" dirty="0" smtClean="0"/>
        </a:p>
        <a:p>
          <a:r>
            <a:rPr lang="en-US" b="1" i="0" u="none" dirty="0" smtClean="0"/>
            <a:t>USKLAĐENOST S FAIR NAČELIMA</a:t>
          </a:r>
          <a:endParaRPr lang="hr-HR" dirty="0"/>
        </a:p>
      </dgm:t>
    </dgm:pt>
    <dgm:pt modelId="{589B1EF3-697D-47E7-A941-E9FC4B7607D0}" type="parTrans" cxnId="{AAB8C97E-E00C-4A48-A245-5542AB5785DA}">
      <dgm:prSet/>
      <dgm:spPr/>
      <dgm:t>
        <a:bodyPr/>
        <a:lstStyle/>
        <a:p>
          <a:endParaRPr lang="hr-HR"/>
        </a:p>
      </dgm:t>
    </dgm:pt>
    <dgm:pt modelId="{E70A0238-C7AA-4EA4-984B-369561FB0AD1}" type="sibTrans" cxnId="{AAB8C97E-E00C-4A48-A245-5542AB5785DA}">
      <dgm:prSet/>
      <dgm:spPr/>
      <dgm:t>
        <a:bodyPr/>
        <a:lstStyle/>
        <a:p>
          <a:endParaRPr lang="hr-HR"/>
        </a:p>
      </dgm:t>
    </dgm:pt>
    <dgm:pt modelId="{AFAB94E9-397C-43BF-A9C8-2338E15E1A25}">
      <dgm:prSet phldrT="[Tekst]"/>
      <dgm:spPr/>
      <dgm:t>
        <a:bodyPr/>
        <a:lstStyle/>
        <a:p>
          <a:pPr rtl="0"/>
          <a:r>
            <a:rPr lang="hr-HR" b="1" i="0" u="none" dirty="0" smtClean="0"/>
            <a:t>(3) </a:t>
          </a:r>
        </a:p>
        <a:p>
          <a:pPr rtl="0"/>
          <a:r>
            <a:rPr lang="hr-HR" b="1" i="0" u="none" dirty="0" smtClean="0"/>
            <a:t>USLUGE HR-OOZ-a USKLAĐENE S PREPORUKAMA EOSC-A ZA ARHITEKTURU I INTEROPERABILNOST</a:t>
          </a:r>
          <a:endParaRPr lang="hr-HR" b="0" dirty="0" smtClean="0"/>
        </a:p>
        <a:p>
          <a:pPr rtl="0"/>
          <a:endParaRPr lang="hr-HR" dirty="0"/>
        </a:p>
      </dgm:t>
    </dgm:pt>
    <dgm:pt modelId="{ECADA435-7982-40D4-B822-8E892E3585CF}" type="parTrans" cxnId="{76915AFF-939B-45D5-96A8-08A2FA39FB47}">
      <dgm:prSet/>
      <dgm:spPr/>
      <dgm:t>
        <a:bodyPr/>
        <a:lstStyle/>
        <a:p>
          <a:endParaRPr lang="hr-HR"/>
        </a:p>
      </dgm:t>
    </dgm:pt>
    <dgm:pt modelId="{4D75E6E4-46E1-409A-A6AA-0AF4491E5466}" type="sibTrans" cxnId="{76915AFF-939B-45D5-96A8-08A2FA39FB47}">
      <dgm:prSet/>
      <dgm:spPr/>
      <dgm:t>
        <a:bodyPr/>
        <a:lstStyle/>
        <a:p>
          <a:endParaRPr lang="hr-HR"/>
        </a:p>
      </dgm:t>
    </dgm:pt>
    <dgm:pt modelId="{8BFF057C-4806-49C4-9B00-7B23ACD8B36C}">
      <dgm:prSet phldrT="[Tekst]"/>
      <dgm:spPr/>
      <dgm:t>
        <a:bodyPr/>
        <a:lstStyle/>
        <a:p>
          <a:r>
            <a:rPr lang="hr-HR" b="1" i="0" u="none" dirty="0" smtClean="0"/>
            <a:t>(4) </a:t>
          </a:r>
        </a:p>
        <a:p>
          <a:r>
            <a:rPr lang="hr-HR" b="1" i="0" u="none" dirty="0" smtClean="0"/>
            <a:t>ETIČKO PONAŠANJE I ISTRAŽIVAČKI INTEGRITET</a:t>
          </a:r>
          <a:endParaRPr lang="hr-HR" dirty="0"/>
        </a:p>
      </dgm:t>
    </dgm:pt>
    <dgm:pt modelId="{7D50B982-5CF3-4029-BA31-84E6BF2855DF}" type="parTrans" cxnId="{D1EC478D-D5E8-429A-8FC8-36964DA353EE}">
      <dgm:prSet/>
      <dgm:spPr/>
      <dgm:t>
        <a:bodyPr/>
        <a:lstStyle/>
        <a:p>
          <a:endParaRPr lang="hr-HR"/>
        </a:p>
      </dgm:t>
    </dgm:pt>
    <dgm:pt modelId="{C071514F-C6CE-4784-8371-5A5606C7FF34}" type="sibTrans" cxnId="{D1EC478D-D5E8-429A-8FC8-36964DA353EE}">
      <dgm:prSet/>
      <dgm:spPr/>
      <dgm:t>
        <a:bodyPr/>
        <a:lstStyle/>
        <a:p>
          <a:endParaRPr lang="hr-HR"/>
        </a:p>
      </dgm:t>
    </dgm:pt>
    <dgm:pt modelId="{A7325804-E3F2-435D-A9C4-F9651AF2F2C7}">
      <dgm:prSet phldrT="[Tekst]"/>
      <dgm:spPr/>
      <dgm:t>
        <a:bodyPr/>
        <a:lstStyle/>
        <a:p>
          <a:pPr rtl="0"/>
          <a:r>
            <a:rPr lang="hr-HR" b="1" i="0" u="none" dirty="0" smtClean="0"/>
            <a:t>(6) </a:t>
          </a:r>
        </a:p>
        <a:p>
          <a:pPr rtl="0"/>
          <a:r>
            <a:rPr lang="hr-HR" b="1" i="0" u="none" dirty="0" smtClean="0"/>
            <a:t>PRIDRŽAVANJE UVJETA KORIŠTENJA POVEZANIH S RESURSIMA KOJI SE KORISTE</a:t>
          </a:r>
          <a:endParaRPr lang="hr-HR" b="0" dirty="0" smtClean="0"/>
        </a:p>
        <a:p>
          <a:pPr rtl="0"/>
          <a:endParaRPr lang="hr-HR" dirty="0"/>
        </a:p>
      </dgm:t>
    </dgm:pt>
    <dgm:pt modelId="{FB3C6CC0-EAC5-40CC-B546-166019973F63}" type="parTrans" cxnId="{ADBCEBDF-6D36-4E2F-A7AA-145AD5DDAC13}">
      <dgm:prSet/>
      <dgm:spPr/>
      <dgm:t>
        <a:bodyPr/>
        <a:lstStyle/>
        <a:p>
          <a:endParaRPr lang="hr-HR"/>
        </a:p>
      </dgm:t>
    </dgm:pt>
    <dgm:pt modelId="{1AC6CCA5-CD59-4D39-A057-BA7CB139FBD2}" type="sibTrans" cxnId="{ADBCEBDF-6D36-4E2F-A7AA-145AD5DDAC13}">
      <dgm:prSet/>
      <dgm:spPr/>
      <dgm:t>
        <a:bodyPr/>
        <a:lstStyle/>
        <a:p>
          <a:endParaRPr lang="hr-HR"/>
        </a:p>
      </dgm:t>
    </dgm:pt>
    <dgm:pt modelId="{304C18A3-EA91-42D0-8B46-0BCF5C16336C}">
      <dgm:prSet/>
      <dgm:spPr/>
      <dgm:t>
        <a:bodyPr/>
        <a:lstStyle/>
        <a:p>
          <a:pPr rtl="0"/>
          <a:r>
            <a:rPr lang="hr-HR" b="1" i="0" u="none" dirty="0" smtClean="0"/>
            <a:t>(5) </a:t>
          </a:r>
        </a:p>
        <a:p>
          <a:pPr rtl="0"/>
          <a:r>
            <a:rPr lang="hr-HR" b="1" i="0" u="none" dirty="0" smtClean="0"/>
            <a:t>DOPRINOS KORISNIKA </a:t>
          </a:r>
        </a:p>
        <a:p>
          <a:pPr rtl="0"/>
          <a:r>
            <a:rPr lang="hr-HR" b="1" i="0" u="none" dirty="0" smtClean="0"/>
            <a:t>HR-OOZ-u</a:t>
          </a:r>
          <a:endParaRPr lang="hr-HR" b="0" dirty="0"/>
        </a:p>
      </dgm:t>
    </dgm:pt>
    <dgm:pt modelId="{3E3C6946-42C8-4226-98A2-C9C3573A94DB}" type="parTrans" cxnId="{156C5C1E-6B78-428E-9F6D-0692AF6D6D66}">
      <dgm:prSet/>
      <dgm:spPr/>
      <dgm:t>
        <a:bodyPr/>
        <a:lstStyle/>
        <a:p>
          <a:endParaRPr lang="hr-HR"/>
        </a:p>
      </dgm:t>
    </dgm:pt>
    <dgm:pt modelId="{9F2541C1-5D05-40BF-9257-CBF9F9C0DD9B}" type="sibTrans" cxnId="{156C5C1E-6B78-428E-9F6D-0692AF6D6D66}">
      <dgm:prSet/>
      <dgm:spPr/>
      <dgm:t>
        <a:bodyPr/>
        <a:lstStyle/>
        <a:p>
          <a:endParaRPr lang="hr-HR"/>
        </a:p>
      </dgm:t>
    </dgm:pt>
    <dgm:pt modelId="{2857190E-ACF8-4D5D-97FE-DB0ED4417537}">
      <dgm:prSet/>
      <dgm:spPr/>
      <dgm:t>
        <a:bodyPr/>
        <a:lstStyle/>
        <a:p>
          <a:pPr rtl="0"/>
          <a:r>
            <a:rPr lang="hr-HR" b="1" i="0" u="none" dirty="0" smtClean="0"/>
            <a:t>(7) </a:t>
          </a:r>
        </a:p>
        <a:p>
          <a:pPr rtl="0"/>
          <a:r>
            <a:rPr lang="hr-HR" b="1" i="0" u="none" dirty="0" smtClean="0"/>
            <a:t>REFERENCIRANJE RESURSA</a:t>
          </a:r>
          <a:endParaRPr lang="hr-HR" b="0" dirty="0"/>
        </a:p>
      </dgm:t>
    </dgm:pt>
    <dgm:pt modelId="{65132727-9623-4A8B-9333-060B9E3BC57A}" type="parTrans" cxnId="{03B67366-4533-44BB-8FBA-166B8F9AAF31}">
      <dgm:prSet/>
      <dgm:spPr/>
      <dgm:t>
        <a:bodyPr/>
        <a:lstStyle/>
        <a:p>
          <a:endParaRPr lang="hr-HR"/>
        </a:p>
      </dgm:t>
    </dgm:pt>
    <dgm:pt modelId="{9AF35314-2CA4-4CDC-960E-55114852151E}" type="sibTrans" cxnId="{03B67366-4533-44BB-8FBA-166B8F9AAF31}">
      <dgm:prSet/>
      <dgm:spPr/>
      <dgm:t>
        <a:bodyPr/>
        <a:lstStyle/>
        <a:p>
          <a:endParaRPr lang="hr-HR"/>
        </a:p>
      </dgm:t>
    </dgm:pt>
    <dgm:pt modelId="{100DAA88-1BD1-45FB-A5AF-75D226B9146E}" type="pres">
      <dgm:prSet presAssocID="{C96F5CC9-06E7-42A9-876A-28A468F7C55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296EBD2-6E9C-419E-8388-3A9CA69E95B1}" type="pres">
      <dgm:prSet presAssocID="{5D8556CE-F409-4088-91D0-19A3A655E1A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8EE3147-45AB-4C4C-8DDD-8D52E0B4854B}" type="pres">
      <dgm:prSet presAssocID="{BC0081A8-4E5D-4B70-AFA1-6BEB6A44D8E6}" presName="sibTrans" presStyleCnt="0"/>
      <dgm:spPr/>
    </dgm:pt>
    <dgm:pt modelId="{4EE58D87-8E4A-4F09-98D6-2E42A36430D6}" type="pres">
      <dgm:prSet presAssocID="{DE2D7F96-79DC-440E-8944-A1AE734F3AE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DF3C51A-DA61-4894-B29E-3BEA4036E17E}" type="pres">
      <dgm:prSet presAssocID="{E70A0238-C7AA-4EA4-984B-369561FB0AD1}" presName="sibTrans" presStyleCnt="0"/>
      <dgm:spPr/>
    </dgm:pt>
    <dgm:pt modelId="{F8D6F8F2-9EC7-4FA8-B7A6-D4D7629E6306}" type="pres">
      <dgm:prSet presAssocID="{AFAB94E9-397C-43BF-A9C8-2338E15E1A2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D4DD15-667F-482E-A111-1EDB23F0BB59}" type="pres">
      <dgm:prSet presAssocID="{4D75E6E4-46E1-409A-A6AA-0AF4491E5466}" presName="sibTrans" presStyleCnt="0"/>
      <dgm:spPr/>
    </dgm:pt>
    <dgm:pt modelId="{EE6E9662-8634-42C0-BB7A-7351F35E4E64}" type="pres">
      <dgm:prSet presAssocID="{8BFF057C-4806-49C4-9B00-7B23ACD8B36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D7E50E-6B49-4F3D-AD81-9B1CE5091FEE}" type="pres">
      <dgm:prSet presAssocID="{C071514F-C6CE-4784-8371-5A5606C7FF34}" presName="sibTrans" presStyleCnt="0"/>
      <dgm:spPr/>
    </dgm:pt>
    <dgm:pt modelId="{86FB06BE-1D3D-43FC-930B-4A8C9E8C9A8F}" type="pres">
      <dgm:prSet presAssocID="{304C18A3-EA91-42D0-8B46-0BCF5C16336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FA4BB7E-6B77-4138-9194-27D1DC9B03B8}" type="pres">
      <dgm:prSet presAssocID="{9F2541C1-5D05-40BF-9257-CBF9F9C0DD9B}" presName="sibTrans" presStyleCnt="0"/>
      <dgm:spPr/>
    </dgm:pt>
    <dgm:pt modelId="{B8CB7C25-2669-4921-9CB8-39EA78083EED}" type="pres">
      <dgm:prSet presAssocID="{A7325804-E3F2-435D-A9C4-F9651AF2F2C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484932F-FDD6-41AE-BAC8-1F598C40FAA5}" type="pres">
      <dgm:prSet presAssocID="{1AC6CCA5-CD59-4D39-A057-BA7CB139FBD2}" presName="sibTrans" presStyleCnt="0"/>
      <dgm:spPr/>
    </dgm:pt>
    <dgm:pt modelId="{693386B9-A1BB-46BB-9EA3-C5971E53D016}" type="pres">
      <dgm:prSet presAssocID="{2857190E-ACF8-4D5D-97FE-DB0ED441753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39AFA20-3D0C-4CAA-872B-1897BEE1A843}" srcId="{C96F5CC9-06E7-42A9-876A-28A468F7C55A}" destId="{5D8556CE-F409-4088-91D0-19A3A655E1AE}" srcOrd="0" destOrd="0" parTransId="{CA6FA3EC-266A-4FA4-98E9-EA49F928B58E}" sibTransId="{BC0081A8-4E5D-4B70-AFA1-6BEB6A44D8E6}"/>
    <dgm:cxn modelId="{ADBCEBDF-6D36-4E2F-A7AA-145AD5DDAC13}" srcId="{C96F5CC9-06E7-42A9-876A-28A468F7C55A}" destId="{A7325804-E3F2-435D-A9C4-F9651AF2F2C7}" srcOrd="5" destOrd="0" parTransId="{FB3C6CC0-EAC5-40CC-B546-166019973F63}" sibTransId="{1AC6CCA5-CD59-4D39-A057-BA7CB139FBD2}"/>
    <dgm:cxn modelId="{76915AFF-939B-45D5-96A8-08A2FA39FB47}" srcId="{C96F5CC9-06E7-42A9-876A-28A468F7C55A}" destId="{AFAB94E9-397C-43BF-A9C8-2338E15E1A25}" srcOrd="2" destOrd="0" parTransId="{ECADA435-7982-40D4-B822-8E892E3585CF}" sibTransId="{4D75E6E4-46E1-409A-A6AA-0AF4491E5466}"/>
    <dgm:cxn modelId="{5207D89F-D15E-47B8-8614-FD269B490142}" type="presOf" srcId="{C96F5CC9-06E7-42A9-876A-28A468F7C55A}" destId="{100DAA88-1BD1-45FB-A5AF-75D226B9146E}" srcOrd="0" destOrd="0" presId="urn:microsoft.com/office/officeart/2005/8/layout/default"/>
    <dgm:cxn modelId="{64715A40-BB28-41D9-AC1B-D02C64E4226B}" type="presOf" srcId="{A7325804-E3F2-435D-A9C4-F9651AF2F2C7}" destId="{B8CB7C25-2669-4921-9CB8-39EA78083EED}" srcOrd="0" destOrd="0" presId="urn:microsoft.com/office/officeart/2005/8/layout/default"/>
    <dgm:cxn modelId="{156C5C1E-6B78-428E-9F6D-0692AF6D6D66}" srcId="{C96F5CC9-06E7-42A9-876A-28A468F7C55A}" destId="{304C18A3-EA91-42D0-8B46-0BCF5C16336C}" srcOrd="4" destOrd="0" parTransId="{3E3C6946-42C8-4226-98A2-C9C3573A94DB}" sibTransId="{9F2541C1-5D05-40BF-9257-CBF9F9C0DD9B}"/>
    <dgm:cxn modelId="{AAB8C97E-E00C-4A48-A245-5542AB5785DA}" srcId="{C96F5CC9-06E7-42A9-876A-28A468F7C55A}" destId="{DE2D7F96-79DC-440E-8944-A1AE734F3AEC}" srcOrd="1" destOrd="0" parTransId="{589B1EF3-697D-47E7-A941-E9FC4B7607D0}" sibTransId="{E70A0238-C7AA-4EA4-984B-369561FB0AD1}"/>
    <dgm:cxn modelId="{CF405E21-3857-470E-9F85-996654A1F249}" type="presOf" srcId="{2857190E-ACF8-4D5D-97FE-DB0ED4417537}" destId="{693386B9-A1BB-46BB-9EA3-C5971E53D016}" srcOrd="0" destOrd="0" presId="urn:microsoft.com/office/officeart/2005/8/layout/default"/>
    <dgm:cxn modelId="{45E2F6FA-E460-4C13-9385-FBC8A8D958F4}" type="presOf" srcId="{AFAB94E9-397C-43BF-A9C8-2338E15E1A25}" destId="{F8D6F8F2-9EC7-4FA8-B7A6-D4D7629E6306}" srcOrd="0" destOrd="0" presId="urn:microsoft.com/office/officeart/2005/8/layout/default"/>
    <dgm:cxn modelId="{03B67366-4533-44BB-8FBA-166B8F9AAF31}" srcId="{C96F5CC9-06E7-42A9-876A-28A468F7C55A}" destId="{2857190E-ACF8-4D5D-97FE-DB0ED4417537}" srcOrd="6" destOrd="0" parTransId="{65132727-9623-4A8B-9333-060B9E3BC57A}" sibTransId="{9AF35314-2CA4-4CDC-960E-55114852151E}"/>
    <dgm:cxn modelId="{2D5B08F3-D47B-4566-85A1-7113C84DEEC2}" type="presOf" srcId="{5D8556CE-F409-4088-91D0-19A3A655E1AE}" destId="{F296EBD2-6E9C-419E-8388-3A9CA69E95B1}" srcOrd="0" destOrd="0" presId="urn:microsoft.com/office/officeart/2005/8/layout/default"/>
    <dgm:cxn modelId="{D1EC478D-D5E8-429A-8FC8-36964DA353EE}" srcId="{C96F5CC9-06E7-42A9-876A-28A468F7C55A}" destId="{8BFF057C-4806-49C4-9B00-7B23ACD8B36C}" srcOrd="3" destOrd="0" parTransId="{7D50B982-5CF3-4029-BA31-84E6BF2855DF}" sibTransId="{C071514F-C6CE-4784-8371-5A5606C7FF34}"/>
    <dgm:cxn modelId="{8B958CF4-5FCB-4924-8200-A3E436138888}" type="presOf" srcId="{DE2D7F96-79DC-440E-8944-A1AE734F3AEC}" destId="{4EE58D87-8E4A-4F09-98D6-2E42A36430D6}" srcOrd="0" destOrd="0" presId="urn:microsoft.com/office/officeart/2005/8/layout/default"/>
    <dgm:cxn modelId="{5B65B52C-5A8E-4C20-943B-377790868E33}" type="presOf" srcId="{8BFF057C-4806-49C4-9B00-7B23ACD8B36C}" destId="{EE6E9662-8634-42C0-BB7A-7351F35E4E64}" srcOrd="0" destOrd="0" presId="urn:microsoft.com/office/officeart/2005/8/layout/default"/>
    <dgm:cxn modelId="{49329C3B-0391-4D7C-B600-E76640FE153D}" type="presOf" srcId="{304C18A3-EA91-42D0-8B46-0BCF5C16336C}" destId="{86FB06BE-1D3D-43FC-930B-4A8C9E8C9A8F}" srcOrd="0" destOrd="0" presId="urn:microsoft.com/office/officeart/2005/8/layout/default"/>
    <dgm:cxn modelId="{0AB681AF-1C7E-4BCE-87B3-FE51B77A0245}" type="presParOf" srcId="{100DAA88-1BD1-45FB-A5AF-75D226B9146E}" destId="{F296EBD2-6E9C-419E-8388-3A9CA69E95B1}" srcOrd="0" destOrd="0" presId="urn:microsoft.com/office/officeart/2005/8/layout/default"/>
    <dgm:cxn modelId="{F902EFA5-AB72-47D6-9E50-50C1E288D46D}" type="presParOf" srcId="{100DAA88-1BD1-45FB-A5AF-75D226B9146E}" destId="{58EE3147-45AB-4C4C-8DDD-8D52E0B4854B}" srcOrd="1" destOrd="0" presId="urn:microsoft.com/office/officeart/2005/8/layout/default"/>
    <dgm:cxn modelId="{9A1DC04F-EBF4-4D88-ADFD-ECFC885E7F42}" type="presParOf" srcId="{100DAA88-1BD1-45FB-A5AF-75D226B9146E}" destId="{4EE58D87-8E4A-4F09-98D6-2E42A36430D6}" srcOrd="2" destOrd="0" presId="urn:microsoft.com/office/officeart/2005/8/layout/default"/>
    <dgm:cxn modelId="{23EDD79F-1880-436E-9982-12230CDE0B98}" type="presParOf" srcId="{100DAA88-1BD1-45FB-A5AF-75D226B9146E}" destId="{FDF3C51A-DA61-4894-B29E-3BEA4036E17E}" srcOrd="3" destOrd="0" presId="urn:microsoft.com/office/officeart/2005/8/layout/default"/>
    <dgm:cxn modelId="{BB2258AF-4877-40E1-B58A-F9D052B40C15}" type="presParOf" srcId="{100DAA88-1BD1-45FB-A5AF-75D226B9146E}" destId="{F8D6F8F2-9EC7-4FA8-B7A6-D4D7629E6306}" srcOrd="4" destOrd="0" presId="urn:microsoft.com/office/officeart/2005/8/layout/default"/>
    <dgm:cxn modelId="{79870DB9-7CB1-44AB-BAA0-8C0CFC95FBD1}" type="presParOf" srcId="{100DAA88-1BD1-45FB-A5AF-75D226B9146E}" destId="{D6D4DD15-667F-482E-A111-1EDB23F0BB59}" srcOrd="5" destOrd="0" presId="urn:microsoft.com/office/officeart/2005/8/layout/default"/>
    <dgm:cxn modelId="{C6183780-23E3-4B52-A26C-0481D5B97D89}" type="presParOf" srcId="{100DAA88-1BD1-45FB-A5AF-75D226B9146E}" destId="{EE6E9662-8634-42C0-BB7A-7351F35E4E64}" srcOrd="6" destOrd="0" presId="urn:microsoft.com/office/officeart/2005/8/layout/default"/>
    <dgm:cxn modelId="{2C54262C-AE5B-4952-AE87-7739B8C006C9}" type="presParOf" srcId="{100DAA88-1BD1-45FB-A5AF-75D226B9146E}" destId="{62D7E50E-6B49-4F3D-AD81-9B1CE5091FEE}" srcOrd="7" destOrd="0" presId="urn:microsoft.com/office/officeart/2005/8/layout/default"/>
    <dgm:cxn modelId="{0A48BA69-DF72-40D6-811F-5E76498A6C2F}" type="presParOf" srcId="{100DAA88-1BD1-45FB-A5AF-75D226B9146E}" destId="{86FB06BE-1D3D-43FC-930B-4A8C9E8C9A8F}" srcOrd="8" destOrd="0" presId="urn:microsoft.com/office/officeart/2005/8/layout/default"/>
    <dgm:cxn modelId="{7BC05D9C-F91F-45B3-81BE-AE66D23ED688}" type="presParOf" srcId="{100DAA88-1BD1-45FB-A5AF-75D226B9146E}" destId="{CFA4BB7E-6B77-4138-9194-27D1DC9B03B8}" srcOrd="9" destOrd="0" presId="urn:microsoft.com/office/officeart/2005/8/layout/default"/>
    <dgm:cxn modelId="{07DAF05D-2D06-47A8-9927-BCA54D6AD04D}" type="presParOf" srcId="{100DAA88-1BD1-45FB-A5AF-75D226B9146E}" destId="{B8CB7C25-2669-4921-9CB8-39EA78083EED}" srcOrd="10" destOrd="0" presId="urn:microsoft.com/office/officeart/2005/8/layout/default"/>
    <dgm:cxn modelId="{80624F9C-D456-4BFC-937F-BA781F9A3FB1}" type="presParOf" srcId="{100DAA88-1BD1-45FB-A5AF-75D226B9146E}" destId="{9484932F-FDD6-41AE-BAC8-1F598C40FAA5}" srcOrd="11" destOrd="0" presId="urn:microsoft.com/office/officeart/2005/8/layout/default"/>
    <dgm:cxn modelId="{00E9E2C9-FA11-4A0D-8199-ECCAA67A5011}" type="presParOf" srcId="{100DAA88-1BD1-45FB-A5AF-75D226B9146E}" destId="{693386B9-A1BB-46BB-9EA3-C5971E53D01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7E822F-84D4-4E2C-A476-35FC0A2E1775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4F247055-EEB3-4490-BFD9-A6563D319520}">
      <dgm:prSet phldrT="[Tekst]"/>
      <dgm:spPr/>
      <dgm:t>
        <a:bodyPr/>
        <a:lstStyle/>
        <a:p>
          <a:r>
            <a:rPr lang="hr-HR" dirty="0" smtClean="0"/>
            <a:t>Vijeće HR-OOZ-a</a:t>
          </a:r>
          <a:endParaRPr lang="hr-HR" dirty="0"/>
        </a:p>
      </dgm:t>
    </dgm:pt>
    <dgm:pt modelId="{C6BB4525-A0DC-4B61-B67B-0103B5C39E5E}" type="parTrans" cxnId="{BC32B2A1-494D-402D-8A1E-7DFFD0F3CFB8}">
      <dgm:prSet/>
      <dgm:spPr/>
      <dgm:t>
        <a:bodyPr/>
        <a:lstStyle/>
        <a:p>
          <a:endParaRPr lang="hr-HR"/>
        </a:p>
      </dgm:t>
    </dgm:pt>
    <dgm:pt modelId="{B55356DD-821D-4D09-AACC-E023E92D726A}" type="sibTrans" cxnId="{BC32B2A1-494D-402D-8A1E-7DFFD0F3CFB8}">
      <dgm:prSet/>
      <dgm:spPr/>
      <dgm:t>
        <a:bodyPr/>
        <a:lstStyle/>
        <a:p>
          <a:endParaRPr lang="hr-HR"/>
        </a:p>
      </dgm:t>
    </dgm:pt>
    <dgm:pt modelId="{76A1886D-9592-4757-926F-ABDF63C84963}">
      <dgm:prSet phldrT="[Tekst]" custT="1"/>
      <dgm:spPr/>
      <dgm:t>
        <a:bodyPr/>
        <a:lstStyle/>
        <a:p>
          <a:r>
            <a:rPr lang="hr-HR" sz="1200" dirty="0" smtClean="0"/>
            <a:t>upravlja HR-OOZ-om, donosi strateške odluke vezano uz rad i razvoj HR-OOZ-a,</a:t>
          </a:r>
          <a:endParaRPr lang="hr-HR" sz="1200" dirty="0"/>
        </a:p>
      </dgm:t>
    </dgm:pt>
    <dgm:pt modelId="{A14CCB98-660C-43D6-BA45-22B7D6488A5D}" type="parTrans" cxnId="{69E416B5-5204-4C01-B9F3-16C8F62B1B7E}">
      <dgm:prSet/>
      <dgm:spPr/>
      <dgm:t>
        <a:bodyPr/>
        <a:lstStyle/>
        <a:p>
          <a:endParaRPr lang="hr-HR"/>
        </a:p>
      </dgm:t>
    </dgm:pt>
    <dgm:pt modelId="{2AF91075-E14A-45BE-BDDF-19ACF481AA8C}" type="sibTrans" cxnId="{69E416B5-5204-4C01-B9F3-16C8F62B1B7E}">
      <dgm:prSet/>
      <dgm:spPr/>
      <dgm:t>
        <a:bodyPr/>
        <a:lstStyle/>
        <a:p>
          <a:endParaRPr lang="hr-HR"/>
        </a:p>
      </dgm:t>
    </dgm:pt>
    <dgm:pt modelId="{5C707F1B-EF09-402E-AE9A-6BDF62742313}">
      <dgm:prSet phldrT="[Tekst]"/>
      <dgm:spPr/>
      <dgm:t>
        <a:bodyPr/>
        <a:lstStyle/>
        <a:p>
          <a:r>
            <a:rPr lang="hr-HR" dirty="0" smtClean="0"/>
            <a:t>Predsjedništvo HR-OOZ-a</a:t>
          </a:r>
          <a:endParaRPr lang="hr-HR" dirty="0"/>
        </a:p>
      </dgm:t>
    </dgm:pt>
    <dgm:pt modelId="{362E1A05-227F-41D6-9152-F89EBDE70BEF}" type="parTrans" cxnId="{55106CBE-751D-44FB-9961-3DFEF55910F4}">
      <dgm:prSet/>
      <dgm:spPr/>
      <dgm:t>
        <a:bodyPr/>
        <a:lstStyle/>
        <a:p>
          <a:endParaRPr lang="hr-HR"/>
        </a:p>
      </dgm:t>
    </dgm:pt>
    <dgm:pt modelId="{07473449-42CC-47AE-BB08-EB00D08B5A9F}" type="sibTrans" cxnId="{55106CBE-751D-44FB-9961-3DFEF55910F4}">
      <dgm:prSet/>
      <dgm:spPr/>
      <dgm:t>
        <a:bodyPr/>
        <a:lstStyle/>
        <a:p>
          <a:endParaRPr lang="hr-HR"/>
        </a:p>
      </dgm:t>
    </dgm:pt>
    <dgm:pt modelId="{09220009-48CA-4810-BA0B-84BF750FC4F6}">
      <dgm:prSet phldrT="[Tekst]" custT="1"/>
      <dgm:spPr/>
      <dgm:t>
        <a:bodyPr/>
        <a:lstStyle/>
        <a:p>
          <a:pPr rtl="0"/>
          <a:r>
            <a:rPr lang="hr-HR" sz="1200" dirty="0" smtClean="0"/>
            <a:t>operativno tijelo koje upravlja organizacijskim i tehničkim aspektima HR-OOZ-a. </a:t>
          </a:r>
          <a:endParaRPr lang="hr-HR" sz="1200" dirty="0"/>
        </a:p>
      </dgm:t>
    </dgm:pt>
    <dgm:pt modelId="{724663DB-2CE3-429D-96F6-B23819EA2AAD}" type="parTrans" cxnId="{2DF77F96-59FE-476E-8324-5C6A5945EC0B}">
      <dgm:prSet/>
      <dgm:spPr/>
      <dgm:t>
        <a:bodyPr/>
        <a:lstStyle/>
        <a:p>
          <a:endParaRPr lang="hr-HR"/>
        </a:p>
      </dgm:t>
    </dgm:pt>
    <dgm:pt modelId="{90D01995-6F7F-4170-B95F-CB79A4BE4EAE}" type="sibTrans" cxnId="{2DF77F96-59FE-476E-8324-5C6A5945EC0B}">
      <dgm:prSet/>
      <dgm:spPr/>
      <dgm:t>
        <a:bodyPr/>
        <a:lstStyle/>
        <a:p>
          <a:endParaRPr lang="hr-HR"/>
        </a:p>
      </dgm:t>
    </dgm:pt>
    <dgm:pt modelId="{3EB5EBDC-479F-47B4-9874-E9BDB58CC956}">
      <dgm:prSet custT="1"/>
      <dgm:spPr/>
      <dgm:t>
        <a:bodyPr/>
        <a:lstStyle/>
        <a:p>
          <a:pPr rtl="0"/>
          <a:r>
            <a:rPr lang="hr-HR" sz="1200" dirty="0" smtClean="0"/>
            <a:t>formiraju u svrhu učinkovite provedbe jedne ili više definiranih zadaća sukladno potrebama razvoja i funkcioniranja HR-OOZ-a.</a:t>
          </a:r>
          <a:endParaRPr lang="hr-HR" sz="1200" dirty="0"/>
        </a:p>
      </dgm:t>
    </dgm:pt>
    <dgm:pt modelId="{BCA859A3-702F-4141-93A3-BF3A43DD44AE}" type="parTrans" cxnId="{47E91F1B-4D88-41D6-99F3-4E480EA88DEF}">
      <dgm:prSet/>
      <dgm:spPr/>
      <dgm:t>
        <a:bodyPr/>
        <a:lstStyle/>
        <a:p>
          <a:endParaRPr lang="hr-HR"/>
        </a:p>
      </dgm:t>
    </dgm:pt>
    <dgm:pt modelId="{B0DF82C2-C70B-4664-9969-DD4D62EA718A}" type="sibTrans" cxnId="{47E91F1B-4D88-41D6-99F3-4E480EA88DEF}">
      <dgm:prSet/>
      <dgm:spPr/>
      <dgm:t>
        <a:bodyPr/>
        <a:lstStyle/>
        <a:p>
          <a:endParaRPr lang="hr-HR"/>
        </a:p>
      </dgm:t>
    </dgm:pt>
    <dgm:pt modelId="{2025962C-2FDC-4378-A376-B5B7C324F0E1}">
      <dgm:prSet custT="1"/>
      <dgm:spPr/>
      <dgm:t>
        <a:bodyPr/>
        <a:lstStyle/>
        <a:p>
          <a:pPr rtl="0"/>
          <a:r>
            <a:rPr lang="hr-HR" sz="1200" dirty="0" smtClean="0"/>
            <a:t>predstavlja i zastupa interese HR-OOZ-a u pravnom prometu i međunarodnim odnosima, operativni je nositelj i osigurava svakodnevan rad HR-OOZ-a.</a:t>
          </a:r>
          <a:endParaRPr lang="hr-HR" sz="1200" dirty="0"/>
        </a:p>
      </dgm:t>
    </dgm:pt>
    <dgm:pt modelId="{5CAD2826-8EE8-404C-8566-8C8E41C5B908}" type="parTrans" cxnId="{D7D5FABF-5BB2-4C3B-9D4E-AD5246AAF4AE}">
      <dgm:prSet/>
      <dgm:spPr/>
      <dgm:t>
        <a:bodyPr/>
        <a:lstStyle/>
        <a:p>
          <a:endParaRPr lang="hr-HR"/>
        </a:p>
      </dgm:t>
    </dgm:pt>
    <dgm:pt modelId="{C55F65A3-813B-4FEF-B62C-5E971E0DC8B7}" type="sibTrans" cxnId="{D7D5FABF-5BB2-4C3B-9D4E-AD5246AAF4AE}">
      <dgm:prSet/>
      <dgm:spPr/>
      <dgm:t>
        <a:bodyPr/>
        <a:lstStyle/>
        <a:p>
          <a:endParaRPr lang="hr-HR"/>
        </a:p>
      </dgm:t>
    </dgm:pt>
    <dgm:pt modelId="{70902DE9-42D7-4677-B0C2-378AD0D1216A}">
      <dgm:prSet/>
      <dgm:spPr/>
      <dgm:t>
        <a:bodyPr/>
        <a:lstStyle/>
        <a:p>
          <a:r>
            <a:rPr lang="hr-HR" dirty="0" smtClean="0"/>
            <a:t>Koordinator HR-OOZ-a</a:t>
          </a:r>
          <a:endParaRPr lang="hr-HR" dirty="0"/>
        </a:p>
      </dgm:t>
    </dgm:pt>
    <dgm:pt modelId="{B740D444-B39B-4B88-AC63-6A2CE4946B6B}" type="parTrans" cxnId="{1FB985CC-0A72-4169-8EF9-52EDC4F5F5C2}">
      <dgm:prSet/>
      <dgm:spPr/>
      <dgm:t>
        <a:bodyPr/>
        <a:lstStyle/>
        <a:p>
          <a:endParaRPr lang="hr-HR"/>
        </a:p>
      </dgm:t>
    </dgm:pt>
    <dgm:pt modelId="{D13C40D5-95E9-4B4D-90E8-EACF48B29075}" type="sibTrans" cxnId="{1FB985CC-0A72-4169-8EF9-52EDC4F5F5C2}">
      <dgm:prSet/>
      <dgm:spPr/>
      <dgm:t>
        <a:bodyPr/>
        <a:lstStyle/>
        <a:p>
          <a:endParaRPr lang="hr-HR"/>
        </a:p>
      </dgm:t>
    </dgm:pt>
    <dgm:pt modelId="{566210B9-1BCC-49FD-BB8A-F9B0E5AE7317}">
      <dgm:prSet/>
      <dgm:spPr/>
      <dgm:t>
        <a:bodyPr/>
        <a:lstStyle/>
        <a:p>
          <a:r>
            <a:rPr lang="hr-HR" dirty="0" smtClean="0"/>
            <a:t>Radne skupine</a:t>
          </a:r>
          <a:endParaRPr lang="hr-HR" dirty="0"/>
        </a:p>
      </dgm:t>
    </dgm:pt>
    <dgm:pt modelId="{838C3745-2786-4198-BF1A-4747B741B32F}" type="parTrans" cxnId="{4D365CA6-C29B-4EC9-A5B5-317083247D87}">
      <dgm:prSet/>
      <dgm:spPr/>
      <dgm:t>
        <a:bodyPr/>
        <a:lstStyle/>
        <a:p>
          <a:endParaRPr lang="hr-HR"/>
        </a:p>
      </dgm:t>
    </dgm:pt>
    <dgm:pt modelId="{9E74DCFE-91EE-49B7-8939-1B77E2418E9C}" type="sibTrans" cxnId="{4D365CA6-C29B-4EC9-A5B5-317083247D87}">
      <dgm:prSet/>
      <dgm:spPr/>
      <dgm:t>
        <a:bodyPr/>
        <a:lstStyle/>
        <a:p>
          <a:endParaRPr lang="hr-HR"/>
        </a:p>
      </dgm:t>
    </dgm:pt>
    <dgm:pt modelId="{7303EDBF-66E0-4C42-BDB0-1E525964565C}">
      <dgm:prSet custT="1"/>
      <dgm:spPr/>
      <dgm:t>
        <a:bodyPr/>
        <a:lstStyle/>
        <a:p>
          <a:r>
            <a:rPr lang="pt-BR" sz="1200" dirty="0" smtClean="0"/>
            <a:t>čine predstavnici članica HR-OOZ-a</a:t>
          </a:r>
          <a:r>
            <a:rPr lang="hr-HR" sz="1200" dirty="0" smtClean="0"/>
            <a:t>,</a:t>
          </a:r>
          <a:endParaRPr lang="hr-HR" sz="1200" dirty="0"/>
        </a:p>
      </dgm:t>
    </dgm:pt>
    <dgm:pt modelId="{D2AD5EE9-A45E-4FC9-9934-C64867CA22C9}" type="parTrans" cxnId="{8A14636A-D5F2-4650-97BD-D545A720A318}">
      <dgm:prSet/>
      <dgm:spPr/>
      <dgm:t>
        <a:bodyPr/>
        <a:lstStyle/>
        <a:p>
          <a:endParaRPr lang="hr-HR"/>
        </a:p>
      </dgm:t>
    </dgm:pt>
    <dgm:pt modelId="{C1F6511A-282D-475A-95D4-9626D1F5C635}" type="sibTrans" cxnId="{8A14636A-D5F2-4650-97BD-D545A720A318}">
      <dgm:prSet/>
      <dgm:spPr/>
      <dgm:t>
        <a:bodyPr/>
        <a:lstStyle/>
        <a:p>
          <a:endParaRPr lang="hr-HR"/>
        </a:p>
      </dgm:t>
    </dgm:pt>
    <dgm:pt modelId="{A6B51F65-5F9D-4431-AAA2-615A1202E89D}">
      <dgm:prSet custT="1"/>
      <dgm:spPr/>
      <dgm:t>
        <a:bodyPr/>
        <a:lstStyle/>
        <a:p>
          <a:r>
            <a:rPr lang="hr-HR" sz="1200" dirty="0" smtClean="0"/>
            <a:t>svaka članica ima jedan (1) glas u Vijeću.</a:t>
          </a:r>
          <a:endParaRPr lang="hr-HR" sz="1200" dirty="0"/>
        </a:p>
      </dgm:t>
    </dgm:pt>
    <dgm:pt modelId="{5ECD8F0C-D068-4635-99AE-F6E6CD2395AB}" type="parTrans" cxnId="{D0F408F2-610C-4F68-BA61-9CF737A142F7}">
      <dgm:prSet/>
      <dgm:spPr/>
      <dgm:t>
        <a:bodyPr/>
        <a:lstStyle/>
        <a:p>
          <a:endParaRPr lang="hr-HR"/>
        </a:p>
      </dgm:t>
    </dgm:pt>
    <dgm:pt modelId="{EF56034C-527F-4561-90C8-EB6113B7347E}" type="sibTrans" cxnId="{D0F408F2-610C-4F68-BA61-9CF737A142F7}">
      <dgm:prSet/>
      <dgm:spPr/>
      <dgm:t>
        <a:bodyPr/>
        <a:lstStyle/>
        <a:p>
          <a:endParaRPr lang="hr-HR"/>
        </a:p>
      </dgm:t>
    </dgm:pt>
    <dgm:pt modelId="{0B4DD016-2722-4C7C-B473-10ED2B5891EC}">
      <dgm:prSet custT="1"/>
      <dgm:spPr/>
      <dgm:t>
        <a:bodyPr/>
        <a:lstStyle/>
        <a:p>
          <a:r>
            <a:rPr lang="hr-HR" sz="1200" dirty="0" smtClean="0"/>
            <a:t>svaka članica HR-OOZ-a imenuje jednog predstavnika te zamjenika predstavnika.</a:t>
          </a:r>
          <a:endParaRPr lang="hr-HR" sz="1200" dirty="0"/>
        </a:p>
      </dgm:t>
    </dgm:pt>
    <dgm:pt modelId="{AED4A013-DD7F-4F51-93FD-177088F993D8}" type="parTrans" cxnId="{522D5951-5AEA-4870-B558-B86BA5551723}">
      <dgm:prSet/>
      <dgm:spPr/>
      <dgm:t>
        <a:bodyPr/>
        <a:lstStyle/>
        <a:p>
          <a:endParaRPr lang="hr-HR"/>
        </a:p>
      </dgm:t>
    </dgm:pt>
    <dgm:pt modelId="{0A06A0DE-438A-4E42-9C62-9F94F09CF0C9}" type="sibTrans" cxnId="{522D5951-5AEA-4870-B558-B86BA5551723}">
      <dgm:prSet/>
      <dgm:spPr/>
      <dgm:t>
        <a:bodyPr/>
        <a:lstStyle/>
        <a:p>
          <a:endParaRPr lang="hr-HR"/>
        </a:p>
      </dgm:t>
    </dgm:pt>
    <dgm:pt modelId="{14618AB3-7EFC-4342-AA94-ED66F0E5ED3C}">
      <dgm:prSet custT="1"/>
      <dgm:spPr/>
      <dgm:t>
        <a:bodyPr/>
        <a:lstStyle/>
        <a:p>
          <a:pPr rtl="0"/>
          <a:r>
            <a:rPr lang="hr-HR" sz="1200" dirty="0" smtClean="0"/>
            <a:t>sastav iz redova predstavnika i zamjenika u Vijeću HR-OOZ-a</a:t>
          </a:r>
          <a:endParaRPr lang="hr-HR" sz="1200" dirty="0"/>
        </a:p>
      </dgm:t>
    </dgm:pt>
    <dgm:pt modelId="{82FAA948-F7A7-45A4-A06B-94781E74093B}" type="parTrans" cxnId="{7F95A1F8-3E7D-4F0F-85F6-69EBD38788FB}">
      <dgm:prSet/>
      <dgm:spPr/>
      <dgm:t>
        <a:bodyPr/>
        <a:lstStyle/>
        <a:p>
          <a:endParaRPr lang="hr-HR"/>
        </a:p>
      </dgm:t>
    </dgm:pt>
    <dgm:pt modelId="{B0D82BAC-A230-4428-B31A-FD224739FED3}" type="sibTrans" cxnId="{7F95A1F8-3E7D-4F0F-85F6-69EBD38788FB}">
      <dgm:prSet/>
      <dgm:spPr/>
      <dgm:t>
        <a:bodyPr/>
        <a:lstStyle/>
        <a:p>
          <a:endParaRPr lang="hr-HR"/>
        </a:p>
      </dgm:t>
    </dgm:pt>
    <dgm:pt modelId="{8BA14052-1C52-4DA3-9A64-F44C9B6E267D}">
      <dgm:prSet custT="1"/>
      <dgm:spPr/>
      <dgm:t>
        <a:bodyPr/>
        <a:lstStyle/>
        <a:p>
          <a:pPr rtl="0"/>
          <a:r>
            <a:rPr lang="hr-HR" sz="1200" dirty="0" smtClean="0"/>
            <a:t>7 članova </a:t>
          </a:r>
          <a:r>
            <a:rPr lang="hr-HR" sz="1200" dirty="0" smtClean="0">
              <a:sym typeface="Wingdings" panose="05000000000000000000" pitchFamily="2" charset="2"/>
            </a:rPr>
            <a:t></a:t>
          </a:r>
          <a:r>
            <a:rPr lang="hr-HR" sz="1200" dirty="0" smtClean="0"/>
            <a:t> 4 predstavnika znanstveno-istraživačkih ustanova (instituti, sveučilišta, fakulteti),  2 predstavnika institucija koje financiraju znanstvena istraživanja (MZO, HRZZ), 1 predstavnik koordinatora HR-OOZ-a</a:t>
          </a:r>
          <a:endParaRPr lang="hr-HR" sz="1200" dirty="0"/>
        </a:p>
      </dgm:t>
    </dgm:pt>
    <dgm:pt modelId="{1B0CE8F3-D945-4F8E-9E05-F5B94AB2655D}" type="parTrans" cxnId="{21ED8715-1BA2-48C5-ADA8-E11288C10835}">
      <dgm:prSet/>
      <dgm:spPr/>
      <dgm:t>
        <a:bodyPr/>
        <a:lstStyle/>
        <a:p>
          <a:endParaRPr lang="hr-HR"/>
        </a:p>
      </dgm:t>
    </dgm:pt>
    <dgm:pt modelId="{B6BF5632-953C-4B15-9B2B-37714D9D8894}" type="sibTrans" cxnId="{21ED8715-1BA2-48C5-ADA8-E11288C10835}">
      <dgm:prSet/>
      <dgm:spPr/>
      <dgm:t>
        <a:bodyPr/>
        <a:lstStyle/>
        <a:p>
          <a:endParaRPr lang="hr-HR"/>
        </a:p>
      </dgm:t>
    </dgm:pt>
    <dgm:pt modelId="{8022F9D0-3683-4ECE-B24E-71F4F03B0F77}">
      <dgm:prSet custT="1"/>
      <dgm:spPr/>
      <dgm:t>
        <a:bodyPr/>
        <a:lstStyle/>
        <a:p>
          <a:pPr rtl="0"/>
          <a:r>
            <a:rPr lang="hr-HR" sz="1200" dirty="0" smtClean="0"/>
            <a:t>Koordinator HR-OOZ-a je Sveučilišni računski centar Sveučilišta u Zagrebu (Srce)</a:t>
          </a:r>
          <a:endParaRPr lang="hr-HR" sz="1200" dirty="0"/>
        </a:p>
      </dgm:t>
    </dgm:pt>
    <dgm:pt modelId="{802FB501-4D05-4A14-AD04-00887AFE0B50}" type="parTrans" cxnId="{21598C26-F8EB-4CB8-BF75-7973484DF6DA}">
      <dgm:prSet/>
      <dgm:spPr/>
      <dgm:t>
        <a:bodyPr/>
        <a:lstStyle/>
        <a:p>
          <a:endParaRPr lang="hr-HR"/>
        </a:p>
      </dgm:t>
    </dgm:pt>
    <dgm:pt modelId="{C89ED636-E3D4-4235-9E43-4157F7942E1D}" type="sibTrans" cxnId="{21598C26-F8EB-4CB8-BF75-7973484DF6DA}">
      <dgm:prSet/>
      <dgm:spPr/>
      <dgm:t>
        <a:bodyPr/>
        <a:lstStyle/>
        <a:p>
          <a:endParaRPr lang="hr-HR"/>
        </a:p>
      </dgm:t>
    </dgm:pt>
    <dgm:pt modelId="{B98988E7-8902-40A9-8B07-414E56C405CB}">
      <dgm:prSet custT="1"/>
      <dgm:spPr/>
      <dgm:t>
        <a:bodyPr/>
        <a:lstStyle/>
        <a:p>
          <a:pPr rtl="0"/>
          <a:r>
            <a:rPr lang="hr-HR" sz="1200" dirty="0" smtClean="0"/>
            <a:t>Vijeće formira i raspušta radne skupine, mijenja mandat</a:t>
          </a:r>
          <a:endParaRPr lang="hr-HR" sz="1200" dirty="0"/>
        </a:p>
      </dgm:t>
    </dgm:pt>
    <dgm:pt modelId="{291316DB-4683-43AF-8751-46554948F287}" type="parTrans" cxnId="{AC7394BC-E1C4-4C5D-9B54-81BCEA1144A8}">
      <dgm:prSet/>
      <dgm:spPr/>
      <dgm:t>
        <a:bodyPr/>
        <a:lstStyle/>
        <a:p>
          <a:endParaRPr lang="hr-HR"/>
        </a:p>
      </dgm:t>
    </dgm:pt>
    <dgm:pt modelId="{69F41E5B-10F7-4EC5-8D50-0F0A7F412DE1}" type="sibTrans" cxnId="{AC7394BC-E1C4-4C5D-9B54-81BCEA1144A8}">
      <dgm:prSet/>
      <dgm:spPr/>
      <dgm:t>
        <a:bodyPr/>
        <a:lstStyle/>
        <a:p>
          <a:endParaRPr lang="hr-HR"/>
        </a:p>
      </dgm:t>
    </dgm:pt>
    <dgm:pt modelId="{1DF19320-1BAA-40CA-902C-262320F9849C}">
      <dgm:prSet custT="1"/>
      <dgm:spPr/>
      <dgm:t>
        <a:bodyPr/>
        <a:lstStyle/>
        <a:p>
          <a:pPr rtl="0"/>
          <a:r>
            <a:rPr lang="hr-HR" sz="1200" dirty="0" smtClean="0"/>
            <a:t>mogućnost uključivanja vanjski stručnjaci</a:t>
          </a:r>
          <a:endParaRPr lang="hr-HR" sz="1200" dirty="0"/>
        </a:p>
      </dgm:t>
    </dgm:pt>
    <dgm:pt modelId="{D18D1334-DB08-474E-A8AD-4CED49D2947D}" type="parTrans" cxnId="{F69F3432-1DD0-4041-8B52-531F70BE43EB}">
      <dgm:prSet/>
      <dgm:spPr/>
      <dgm:t>
        <a:bodyPr/>
        <a:lstStyle/>
        <a:p>
          <a:endParaRPr lang="hr-HR"/>
        </a:p>
      </dgm:t>
    </dgm:pt>
    <dgm:pt modelId="{61C1F0E8-FA92-40A8-8695-B06778F84619}" type="sibTrans" cxnId="{F69F3432-1DD0-4041-8B52-531F70BE43EB}">
      <dgm:prSet/>
      <dgm:spPr/>
      <dgm:t>
        <a:bodyPr/>
        <a:lstStyle/>
        <a:p>
          <a:endParaRPr lang="hr-HR"/>
        </a:p>
      </dgm:t>
    </dgm:pt>
    <dgm:pt modelId="{B200D81A-F62C-4FB0-B05E-E73A96F17D5A}">
      <dgm:prSet custT="1"/>
      <dgm:spPr/>
      <dgm:t>
        <a:bodyPr/>
        <a:lstStyle/>
        <a:p>
          <a:pPr rtl="0"/>
          <a:r>
            <a:rPr lang="hr-HR" sz="1200" dirty="0" smtClean="0"/>
            <a:t>sudjeluju minimalno 3 predstavnika ili zamjenika iz Vijeća HR-OOZ-a. </a:t>
          </a:r>
          <a:endParaRPr lang="hr-HR" sz="1200" dirty="0"/>
        </a:p>
      </dgm:t>
    </dgm:pt>
    <dgm:pt modelId="{9FEF75A8-038F-4E7A-803C-5ADEDA392997}" type="parTrans" cxnId="{1E6CFA1C-2834-4FA1-942A-6F20FB9906CF}">
      <dgm:prSet/>
      <dgm:spPr/>
      <dgm:t>
        <a:bodyPr/>
        <a:lstStyle/>
        <a:p>
          <a:endParaRPr lang="hr-HR"/>
        </a:p>
      </dgm:t>
    </dgm:pt>
    <dgm:pt modelId="{5F305962-E8BB-49C9-9305-CBB30A6B6C4E}" type="sibTrans" cxnId="{1E6CFA1C-2834-4FA1-942A-6F20FB9906CF}">
      <dgm:prSet/>
      <dgm:spPr/>
      <dgm:t>
        <a:bodyPr/>
        <a:lstStyle/>
        <a:p>
          <a:endParaRPr lang="hr-HR"/>
        </a:p>
      </dgm:t>
    </dgm:pt>
    <dgm:pt modelId="{14A62F72-D346-41F9-8ECA-CC04ACDBB3ED}" type="pres">
      <dgm:prSet presAssocID="{827E822F-84D4-4E2C-A476-35FC0A2E17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26A0BF8-67A9-4B8D-B331-F6B5ECF56FA0}" type="pres">
      <dgm:prSet presAssocID="{4F247055-EEB3-4490-BFD9-A6563D31952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132A6D-38EE-4E9D-BF83-7CBD0E215223}" type="pres">
      <dgm:prSet presAssocID="{4F247055-EEB3-4490-BFD9-A6563D319520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7A9CCE7-E6B4-459F-9785-C5806C138F87}" type="pres">
      <dgm:prSet presAssocID="{5C707F1B-EF09-402E-AE9A-6BDF62742313}" presName="parentText" presStyleLbl="node1" presStyleIdx="1" presStyleCnt="4" custLinFactNeighborX="-775" custLinFactNeighborY="347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D6D16C9-69A8-4DA8-B1B3-361B7E1ED3FC}" type="pres">
      <dgm:prSet presAssocID="{5C707F1B-EF09-402E-AE9A-6BDF62742313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458E40E-7137-4636-ADB6-F062B4448A5E}" type="pres">
      <dgm:prSet presAssocID="{70902DE9-42D7-4677-B0C2-378AD0D1216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68012AC-C30E-40A0-B59F-61E377495CE8}" type="pres">
      <dgm:prSet presAssocID="{70902DE9-42D7-4677-B0C2-378AD0D1216A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2E28D84-26D3-4B54-971B-6DA81AFBEF1C}" type="pres">
      <dgm:prSet presAssocID="{566210B9-1BCC-49FD-BB8A-F9B0E5AE731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FE29E7-A828-4EC0-A869-44D4DFB3AE9C}" type="pres">
      <dgm:prSet presAssocID="{566210B9-1BCC-49FD-BB8A-F9B0E5AE7317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FB985CC-0A72-4169-8EF9-52EDC4F5F5C2}" srcId="{827E822F-84D4-4E2C-A476-35FC0A2E1775}" destId="{70902DE9-42D7-4677-B0C2-378AD0D1216A}" srcOrd="2" destOrd="0" parTransId="{B740D444-B39B-4B88-AC63-6A2CE4946B6B}" sibTransId="{D13C40D5-95E9-4B4D-90E8-EACF48B29075}"/>
    <dgm:cxn modelId="{8A14636A-D5F2-4650-97BD-D545A720A318}" srcId="{4F247055-EEB3-4490-BFD9-A6563D319520}" destId="{7303EDBF-66E0-4C42-BDB0-1E525964565C}" srcOrd="1" destOrd="0" parTransId="{D2AD5EE9-A45E-4FC9-9934-C64867CA22C9}" sibTransId="{C1F6511A-282D-475A-95D4-9626D1F5C635}"/>
    <dgm:cxn modelId="{94B25C8E-B45A-4C97-8B0C-D826B7BA4800}" type="presOf" srcId="{09220009-48CA-4810-BA0B-84BF750FC4F6}" destId="{1D6D16C9-69A8-4DA8-B1B3-361B7E1ED3FC}" srcOrd="0" destOrd="0" presId="urn:microsoft.com/office/officeart/2005/8/layout/vList2"/>
    <dgm:cxn modelId="{3A77DFB3-5C3D-40BA-A34A-9D78CD6CC36C}" type="presOf" srcId="{3EB5EBDC-479F-47B4-9874-E9BDB58CC956}" destId="{00FE29E7-A828-4EC0-A869-44D4DFB3AE9C}" srcOrd="0" destOrd="0" presId="urn:microsoft.com/office/officeart/2005/8/layout/vList2"/>
    <dgm:cxn modelId="{79170471-466E-4CBD-A15F-137FA1C2DCFE}" type="presOf" srcId="{8022F9D0-3683-4ECE-B24E-71F4F03B0F77}" destId="{368012AC-C30E-40A0-B59F-61E377495CE8}" srcOrd="0" destOrd="1" presId="urn:microsoft.com/office/officeart/2005/8/layout/vList2"/>
    <dgm:cxn modelId="{55106CBE-751D-44FB-9961-3DFEF55910F4}" srcId="{827E822F-84D4-4E2C-A476-35FC0A2E1775}" destId="{5C707F1B-EF09-402E-AE9A-6BDF62742313}" srcOrd="1" destOrd="0" parTransId="{362E1A05-227F-41D6-9152-F89EBDE70BEF}" sibTransId="{07473449-42CC-47AE-BB08-EB00D08B5A9F}"/>
    <dgm:cxn modelId="{53981943-6DEB-4050-B54F-D3754929F609}" type="presOf" srcId="{1DF19320-1BAA-40CA-902C-262320F9849C}" destId="{00FE29E7-A828-4EC0-A869-44D4DFB3AE9C}" srcOrd="0" destOrd="3" presId="urn:microsoft.com/office/officeart/2005/8/layout/vList2"/>
    <dgm:cxn modelId="{626D6D62-FF50-48CD-9983-C505B51E063B}" type="presOf" srcId="{B98988E7-8902-40A9-8B07-414E56C405CB}" destId="{00FE29E7-A828-4EC0-A869-44D4DFB3AE9C}" srcOrd="0" destOrd="1" presId="urn:microsoft.com/office/officeart/2005/8/layout/vList2"/>
    <dgm:cxn modelId="{21ED8715-1BA2-48C5-ADA8-E11288C10835}" srcId="{5C707F1B-EF09-402E-AE9A-6BDF62742313}" destId="{8BA14052-1C52-4DA3-9A64-F44C9B6E267D}" srcOrd="2" destOrd="0" parTransId="{1B0CE8F3-D945-4F8E-9E05-F5B94AB2655D}" sibTransId="{B6BF5632-953C-4B15-9B2B-37714D9D8894}"/>
    <dgm:cxn modelId="{16B5642D-5A86-4D91-856F-E8AD3B5DAE12}" type="presOf" srcId="{14618AB3-7EFC-4342-AA94-ED66F0E5ED3C}" destId="{1D6D16C9-69A8-4DA8-B1B3-361B7E1ED3FC}" srcOrd="0" destOrd="1" presId="urn:microsoft.com/office/officeart/2005/8/layout/vList2"/>
    <dgm:cxn modelId="{BC32B2A1-494D-402D-8A1E-7DFFD0F3CFB8}" srcId="{827E822F-84D4-4E2C-A476-35FC0A2E1775}" destId="{4F247055-EEB3-4490-BFD9-A6563D319520}" srcOrd="0" destOrd="0" parTransId="{C6BB4525-A0DC-4B61-B67B-0103B5C39E5E}" sibTransId="{B55356DD-821D-4D09-AACC-E023E92D726A}"/>
    <dgm:cxn modelId="{2DF77F96-59FE-476E-8324-5C6A5945EC0B}" srcId="{5C707F1B-EF09-402E-AE9A-6BDF62742313}" destId="{09220009-48CA-4810-BA0B-84BF750FC4F6}" srcOrd="0" destOrd="0" parTransId="{724663DB-2CE3-429D-96F6-B23819EA2AAD}" sibTransId="{90D01995-6F7F-4170-B95F-CB79A4BE4EAE}"/>
    <dgm:cxn modelId="{AC7394BC-E1C4-4C5D-9B54-81BCEA1144A8}" srcId="{566210B9-1BCC-49FD-BB8A-F9B0E5AE7317}" destId="{B98988E7-8902-40A9-8B07-414E56C405CB}" srcOrd="1" destOrd="0" parTransId="{291316DB-4683-43AF-8751-46554948F287}" sibTransId="{69F41E5B-10F7-4EC5-8D50-0F0A7F412DE1}"/>
    <dgm:cxn modelId="{D0F408F2-610C-4F68-BA61-9CF737A142F7}" srcId="{4F247055-EEB3-4490-BFD9-A6563D319520}" destId="{A6B51F65-5F9D-4431-AAA2-615A1202E89D}" srcOrd="2" destOrd="0" parTransId="{5ECD8F0C-D068-4635-99AE-F6E6CD2395AB}" sibTransId="{EF56034C-527F-4561-90C8-EB6113B7347E}"/>
    <dgm:cxn modelId="{4D365CA6-C29B-4EC9-A5B5-317083247D87}" srcId="{827E822F-84D4-4E2C-A476-35FC0A2E1775}" destId="{566210B9-1BCC-49FD-BB8A-F9B0E5AE7317}" srcOrd="3" destOrd="0" parTransId="{838C3745-2786-4198-BF1A-4747B741B32F}" sibTransId="{9E74DCFE-91EE-49B7-8939-1B77E2418E9C}"/>
    <dgm:cxn modelId="{D7240A94-A79E-415A-9FF3-E4E38FA1645F}" type="presOf" srcId="{A6B51F65-5F9D-4431-AAA2-615A1202E89D}" destId="{D8132A6D-38EE-4E9D-BF83-7CBD0E215223}" srcOrd="0" destOrd="2" presId="urn:microsoft.com/office/officeart/2005/8/layout/vList2"/>
    <dgm:cxn modelId="{E185E748-C6AD-4D2E-B9DA-DBB465D31C17}" type="presOf" srcId="{566210B9-1BCC-49FD-BB8A-F9B0E5AE7317}" destId="{92E28D84-26D3-4B54-971B-6DA81AFBEF1C}" srcOrd="0" destOrd="0" presId="urn:microsoft.com/office/officeart/2005/8/layout/vList2"/>
    <dgm:cxn modelId="{1E6CFA1C-2834-4FA1-942A-6F20FB9906CF}" srcId="{566210B9-1BCC-49FD-BB8A-F9B0E5AE7317}" destId="{B200D81A-F62C-4FB0-B05E-E73A96F17D5A}" srcOrd="2" destOrd="0" parTransId="{9FEF75A8-038F-4E7A-803C-5ADEDA392997}" sibTransId="{5F305962-E8BB-49C9-9305-CBB30A6B6C4E}"/>
    <dgm:cxn modelId="{21598C26-F8EB-4CB8-BF75-7973484DF6DA}" srcId="{70902DE9-42D7-4677-B0C2-378AD0D1216A}" destId="{8022F9D0-3683-4ECE-B24E-71F4F03B0F77}" srcOrd="1" destOrd="0" parTransId="{802FB501-4D05-4A14-AD04-00887AFE0B50}" sibTransId="{C89ED636-E3D4-4235-9E43-4157F7942E1D}"/>
    <dgm:cxn modelId="{7F95A1F8-3E7D-4F0F-85F6-69EBD38788FB}" srcId="{5C707F1B-EF09-402E-AE9A-6BDF62742313}" destId="{14618AB3-7EFC-4342-AA94-ED66F0E5ED3C}" srcOrd="1" destOrd="0" parTransId="{82FAA948-F7A7-45A4-A06B-94781E74093B}" sibTransId="{B0D82BAC-A230-4428-B31A-FD224739FED3}"/>
    <dgm:cxn modelId="{ACDC435E-93E7-4192-B809-1C9E8F5F4D5E}" type="presOf" srcId="{7303EDBF-66E0-4C42-BDB0-1E525964565C}" destId="{D8132A6D-38EE-4E9D-BF83-7CBD0E215223}" srcOrd="0" destOrd="1" presId="urn:microsoft.com/office/officeart/2005/8/layout/vList2"/>
    <dgm:cxn modelId="{A8721D6E-6E48-424A-97B8-5CB0FD7A859C}" type="presOf" srcId="{5C707F1B-EF09-402E-AE9A-6BDF62742313}" destId="{67A9CCE7-E6B4-459F-9785-C5806C138F87}" srcOrd="0" destOrd="0" presId="urn:microsoft.com/office/officeart/2005/8/layout/vList2"/>
    <dgm:cxn modelId="{4702E285-37DA-4187-99CF-0E5EE9DC89C3}" type="presOf" srcId="{0B4DD016-2722-4C7C-B473-10ED2B5891EC}" destId="{D8132A6D-38EE-4E9D-BF83-7CBD0E215223}" srcOrd="0" destOrd="3" presId="urn:microsoft.com/office/officeart/2005/8/layout/vList2"/>
    <dgm:cxn modelId="{D7D5FABF-5BB2-4C3B-9D4E-AD5246AAF4AE}" srcId="{70902DE9-42D7-4677-B0C2-378AD0D1216A}" destId="{2025962C-2FDC-4378-A376-B5B7C324F0E1}" srcOrd="0" destOrd="0" parTransId="{5CAD2826-8EE8-404C-8566-8C8E41C5B908}" sibTransId="{C55F65A3-813B-4FEF-B62C-5E971E0DC8B7}"/>
    <dgm:cxn modelId="{47E91F1B-4D88-41D6-99F3-4E480EA88DEF}" srcId="{566210B9-1BCC-49FD-BB8A-F9B0E5AE7317}" destId="{3EB5EBDC-479F-47B4-9874-E9BDB58CC956}" srcOrd="0" destOrd="0" parTransId="{BCA859A3-702F-4141-93A3-BF3A43DD44AE}" sibTransId="{B0DF82C2-C70B-4664-9969-DD4D62EA718A}"/>
    <dgm:cxn modelId="{522D5951-5AEA-4870-B558-B86BA5551723}" srcId="{4F247055-EEB3-4490-BFD9-A6563D319520}" destId="{0B4DD016-2722-4C7C-B473-10ED2B5891EC}" srcOrd="3" destOrd="0" parTransId="{AED4A013-DD7F-4F51-93FD-177088F993D8}" sibTransId="{0A06A0DE-438A-4E42-9C62-9F94F09CF0C9}"/>
    <dgm:cxn modelId="{8F6CE1F6-8A37-44F6-A22E-6B4C6FC581C1}" type="presOf" srcId="{827E822F-84D4-4E2C-A476-35FC0A2E1775}" destId="{14A62F72-D346-41F9-8ECA-CC04ACDBB3ED}" srcOrd="0" destOrd="0" presId="urn:microsoft.com/office/officeart/2005/8/layout/vList2"/>
    <dgm:cxn modelId="{B0353F14-A958-46B6-9AA1-53125D7F31DB}" type="presOf" srcId="{2025962C-2FDC-4378-A376-B5B7C324F0E1}" destId="{368012AC-C30E-40A0-B59F-61E377495CE8}" srcOrd="0" destOrd="0" presId="urn:microsoft.com/office/officeart/2005/8/layout/vList2"/>
    <dgm:cxn modelId="{1FE8E69B-6554-491C-8A2A-44C7C9304E6F}" type="presOf" srcId="{76A1886D-9592-4757-926F-ABDF63C84963}" destId="{D8132A6D-38EE-4E9D-BF83-7CBD0E215223}" srcOrd="0" destOrd="0" presId="urn:microsoft.com/office/officeart/2005/8/layout/vList2"/>
    <dgm:cxn modelId="{87C798BD-0BF0-4611-9526-740138682BCB}" type="presOf" srcId="{70902DE9-42D7-4677-B0C2-378AD0D1216A}" destId="{5458E40E-7137-4636-ADB6-F062B4448A5E}" srcOrd="0" destOrd="0" presId="urn:microsoft.com/office/officeart/2005/8/layout/vList2"/>
    <dgm:cxn modelId="{F69F3432-1DD0-4041-8B52-531F70BE43EB}" srcId="{566210B9-1BCC-49FD-BB8A-F9B0E5AE7317}" destId="{1DF19320-1BAA-40CA-902C-262320F9849C}" srcOrd="3" destOrd="0" parTransId="{D18D1334-DB08-474E-A8AD-4CED49D2947D}" sibTransId="{61C1F0E8-FA92-40A8-8695-B06778F84619}"/>
    <dgm:cxn modelId="{BAE5B598-9530-4D70-AFBB-334BD710F321}" type="presOf" srcId="{8BA14052-1C52-4DA3-9A64-F44C9B6E267D}" destId="{1D6D16C9-69A8-4DA8-B1B3-361B7E1ED3FC}" srcOrd="0" destOrd="2" presId="urn:microsoft.com/office/officeart/2005/8/layout/vList2"/>
    <dgm:cxn modelId="{69E416B5-5204-4C01-B9F3-16C8F62B1B7E}" srcId="{4F247055-EEB3-4490-BFD9-A6563D319520}" destId="{76A1886D-9592-4757-926F-ABDF63C84963}" srcOrd="0" destOrd="0" parTransId="{A14CCB98-660C-43D6-BA45-22B7D6488A5D}" sibTransId="{2AF91075-E14A-45BE-BDDF-19ACF481AA8C}"/>
    <dgm:cxn modelId="{F6CBC72D-0733-45F2-B141-4B72FB0C9401}" type="presOf" srcId="{B200D81A-F62C-4FB0-B05E-E73A96F17D5A}" destId="{00FE29E7-A828-4EC0-A869-44D4DFB3AE9C}" srcOrd="0" destOrd="2" presId="urn:microsoft.com/office/officeart/2005/8/layout/vList2"/>
    <dgm:cxn modelId="{597F732C-7B85-473A-8C30-A613476C88A8}" type="presOf" srcId="{4F247055-EEB3-4490-BFD9-A6563D319520}" destId="{026A0BF8-67A9-4B8D-B331-F6B5ECF56FA0}" srcOrd="0" destOrd="0" presId="urn:microsoft.com/office/officeart/2005/8/layout/vList2"/>
    <dgm:cxn modelId="{F05E823B-D7A8-4146-AD1D-82AD382F7875}" type="presParOf" srcId="{14A62F72-D346-41F9-8ECA-CC04ACDBB3ED}" destId="{026A0BF8-67A9-4B8D-B331-F6B5ECF56FA0}" srcOrd="0" destOrd="0" presId="urn:microsoft.com/office/officeart/2005/8/layout/vList2"/>
    <dgm:cxn modelId="{ACA68CCC-CFFE-4482-9F70-F7BCC8770945}" type="presParOf" srcId="{14A62F72-D346-41F9-8ECA-CC04ACDBB3ED}" destId="{D8132A6D-38EE-4E9D-BF83-7CBD0E215223}" srcOrd="1" destOrd="0" presId="urn:microsoft.com/office/officeart/2005/8/layout/vList2"/>
    <dgm:cxn modelId="{5A135249-CF05-4917-A1C8-7B575DFEC11E}" type="presParOf" srcId="{14A62F72-D346-41F9-8ECA-CC04ACDBB3ED}" destId="{67A9CCE7-E6B4-459F-9785-C5806C138F87}" srcOrd="2" destOrd="0" presId="urn:microsoft.com/office/officeart/2005/8/layout/vList2"/>
    <dgm:cxn modelId="{2D3A24AE-9529-4134-9012-C4E1E0ACE4AB}" type="presParOf" srcId="{14A62F72-D346-41F9-8ECA-CC04ACDBB3ED}" destId="{1D6D16C9-69A8-4DA8-B1B3-361B7E1ED3FC}" srcOrd="3" destOrd="0" presId="urn:microsoft.com/office/officeart/2005/8/layout/vList2"/>
    <dgm:cxn modelId="{892D2ED4-4C91-4AF6-B840-35A9F30522D1}" type="presParOf" srcId="{14A62F72-D346-41F9-8ECA-CC04ACDBB3ED}" destId="{5458E40E-7137-4636-ADB6-F062B4448A5E}" srcOrd="4" destOrd="0" presId="urn:microsoft.com/office/officeart/2005/8/layout/vList2"/>
    <dgm:cxn modelId="{14F22308-C66E-494A-9867-958F2A7E0DF2}" type="presParOf" srcId="{14A62F72-D346-41F9-8ECA-CC04ACDBB3ED}" destId="{368012AC-C30E-40A0-B59F-61E377495CE8}" srcOrd="5" destOrd="0" presId="urn:microsoft.com/office/officeart/2005/8/layout/vList2"/>
    <dgm:cxn modelId="{270AC47F-9C6A-4505-8C62-52278909A9FA}" type="presParOf" srcId="{14A62F72-D346-41F9-8ECA-CC04ACDBB3ED}" destId="{92E28D84-26D3-4B54-971B-6DA81AFBEF1C}" srcOrd="6" destOrd="0" presId="urn:microsoft.com/office/officeart/2005/8/layout/vList2"/>
    <dgm:cxn modelId="{91A94F69-1339-4020-8D1D-3CC9E2D8E884}" type="presParOf" srcId="{14A62F72-D346-41F9-8ECA-CC04ACDBB3ED}" destId="{00FE29E7-A828-4EC0-A869-44D4DFB3AE9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6EBD2-6E9C-419E-8388-3A9CA69E95B1}">
      <dsp:nvSpPr>
        <dsp:cNvPr id="0" name=""/>
        <dsp:cNvSpPr/>
      </dsp:nvSpPr>
      <dsp:spPr>
        <a:xfrm>
          <a:off x="1191220" y="2356"/>
          <a:ext cx="2541612" cy="15249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1" i="0" u="none" kern="1200" dirty="0" smtClean="0"/>
            <a:t>(1)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1" i="0" u="none" kern="1200" dirty="0" smtClean="0"/>
            <a:t>OTVORENOST</a:t>
          </a:r>
          <a:endParaRPr lang="hr-HR" sz="1300" b="0" kern="1200" dirty="0" smtClean="0"/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 dirty="0"/>
        </a:p>
      </dsp:txBody>
      <dsp:txXfrm>
        <a:off x="1191220" y="2356"/>
        <a:ext cx="2541612" cy="1524967"/>
      </dsp:txXfrm>
    </dsp:sp>
    <dsp:sp modelId="{4EE58D87-8E4A-4F09-98D6-2E42A36430D6}">
      <dsp:nvSpPr>
        <dsp:cNvPr id="0" name=""/>
        <dsp:cNvSpPr/>
      </dsp:nvSpPr>
      <dsp:spPr>
        <a:xfrm>
          <a:off x="3986993" y="2356"/>
          <a:ext cx="2541612" cy="1524967"/>
        </a:xfrm>
        <a:prstGeom prst="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u="none" kern="1200" dirty="0" smtClean="0"/>
            <a:t>(2) </a:t>
          </a:r>
          <a:endParaRPr lang="hr-HR" sz="1300" b="1" i="0" u="none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u="none" kern="1200" dirty="0" smtClean="0"/>
            <a:t>USKLAĐENOST S FAIR NAČELIMA</a:t>
          </a:r>
          <a:endParaRPr lang="hr-HR" sz="1300" kern="1200" dirty="0"/>
        </a:p>
      </dsp:txBody>
      <dsp:txXfrm>
        <a:off x="3986993" y="2356"/>
        <a:ext cx="2541612" cy="1524967"/>
      </dsp:txXfrm>
    </dsp:sp>
    <dsp:sp modelId="{F8D6F8F2-9EC7-4FA8-B7A6-D4D7629E6306}">
      <dsp:nvSpPr>
        <dsp:cNvPr id="0" name=""/>
        <dsp:cNvSpPr/>
      </dsp:nvSpPr>
      <dsp:spPr>
        <a:xfrm>
          <a:off x="6782767" y="2356"/>
          <a:ext cx="2541612" cy="1524967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1" i="0" u="none" kern="1200" dirty="0" smtClean="0"/>
            <a:t>(3)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1" i="0" u="none" kern="1200" dirty="0" smtClean="0"/>
            <a:t>USLUGE HR-OOZ-a USKLAĐENE S PREPORUKAMA EOSC-A ZA ARHITEKTURU I INTEROPERABILNOST</a:t>
          </a:r>
          <a:endParaRPr lang="hr-HR" sz="1300" b="0" kern="1200" dirty="0" smtClean="0"/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 dirty="0"/>
        </a:p>
      </dsp:txBody>
      <dsp:txXfrm>
        <a:off x="6782767" y="2356"/>
        <a:ext cx="2541612" cy="1524967"/>
      </dsp:txXfrm>
    </dsp:sp>
    <dsp:sp modelId="{EE6E9662-8634-42C0-BB7A-7351F35E4E64}">
      <dsp:nvSpPr>
        <dsp:cNvPr id="0" name=""/>
        <dsp:cNvSpPr/>
      </dsp:nvSpPr>
      <dsp:spPr>
        <a:xfrm>
          <a:off x="1191220" y="1781484"/>
          <a:ext cx="2541612" cy="1524967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1" i="0" u="none" kern="1200" dirty="0" smtClean="0"/>
            <a:t>(4)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1" i="0" u="none" kern="1200" dirty="0" smtClean="0"/>
            <a:t>ETIČKO PONAŠANJE I ISTRAŽIVAČKI INTEGRITET</a:t>
          </a:r>
          <a:endParaRPr lang="hr-HR" sz="1300" kern="1200" dirty="0"/>
        </a:p>
      </dsp:txBody>
      <dsp:txXfrm>
        <a:off x="1191220" y="1781484"/>
        <a:ext cx="2541612" cy="1524967"/>
      </dsp:txXfrm>
    </dsp:sp>
    <dsp:sp modelId="{86FB06BE-1D3D-43FC-930B-4A8C9E8C9A8F}">
      <dsp:nvSpPr>
        <dsp:cNvPr id="0" name=""/>
        <dsp:cNvSpPr/>
      </dsp:nvSpPr>
      <dsp:spPr>
        <a:xfrm>
          <a:off x="3986993" y="1781484"/>
          <a:ext cx="2541612" cy="1524967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1" i="0" u="none" kern="1200" dirty="0" smtClean="0"/>
            <a:t>(5)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1" i="0" u="none" kern="1200" dirty="0" smtClean="0"/>
            <a:t>DOPRINOS KORISNIKA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1" i="0" u="none" kern="1200" dirty="0" smtClean="0"/>
            <a:t>HR-OOZ-u</a:t>
          </a:r>
          <a:endParaRPr lang="hr-HR" sz="1300" b="0" kern="1200" dirty="0"/>
        </a:p>
      </dsp:txBody>
      <dsp:txXfrm>
        <a:off x="3986993" y="1781484"/>
        <a:ext cx="2541612" cy="1524967"/>
      </dsp:txXfrm>
    </dsp:sp>
    <dsp:sp modelId="{B8CB7C25-2669-4921-9CB8-39EA78083EED}">
      <dsp:nvSpPr>
        <dsp:cNvPr id="0" name=""/>
        <dsp:cNvSpPr/>
      </dsp:nvSpPr>
      <dsp:spPr>
        <a:xfrm>
          <a:off x="6782767" y="1781484"/>
          <a:ext cx="2541612" cy="1524967"/>
        </a:xfrm>
        <a:prstGeom prst="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1" i="0" u="none" kern="1200" dirty="0" smtClean="0"/>
            <a:t>(6)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1" i="0" u="none" kern="1200" dirty="0" smtClean="0"/>
            <a:t>PRIDRŽAVANJE UVJETA KORIŠTENJA POVEZANIH S RESURSIMA KOJI SE KORISTE</a:t>
          </a:r>
          <a:endParaRPr lang="hr-HR" sz="1300" b="0" kern="1200" dirty="0" smtClean="0"/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 dirty="0"/>
        </a:p>
      </dsp:txBody>
      <dsp:txXfrm>
        <a:off x="6782767" y="1781484"/>
        <a:ext cx="2541612" cy="1524967"/>
      </dsp:txXfrm>
    </dsp:sp>
    <dsp:sp modelId="{693386B9-A1BB-46BB-9EA3-C5971E53D016}">
      <dsp:nvSpPr>
        <dsp:cNvPr id="0" name=""/>
        <dsp:cNvSpPr/>
      </dsp:nvSpPr>
      <dsp:spPr>
        <a:xfrm>
          <a:off x="3986993" y="3560613"/>
          <a:ext cx="2541612" cy="152496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1" i="0" u="none" kern="1200" dirty="0" smtClean="0"/>
            <a:t>(7)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1" i="0" u="none" kern="1200" dirty="0" smtClean="0"/>
            <a:t>REFERENCIRANJE RESURSA</a:t>
          </a:r>
          <a:endParaRPr lang="hr-HR" sz="1300" b="0" kern="1200" dirty="0"/>
        </a:p>
      </dsp:txBody>
      <dsp:txXfrm>
        <a:off x="3986993" y="3560613"/>
        <a:ext cx="2541612" cy="1524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A0BF8-67A9-4B8D-B331-F6B5ECF56FA0}">
      <dsp:nvSpPr>
        <dsp:cNvPr id="0" name=""/>
        <dsp:cNvSpPr/>
      </dsp:nvSpPr>
      <dsp:spPr>
        <a:xfrm>
          <a:off x="0" y="11202"/>
          <a:ext cx="10515600" cy="561599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Vijeće HR-OOZ-a</a:t>
          </a:r>
          <a:endParaRPr lang="hr-HR" sz="2400" kern="1200" dirty="0"/>
        </a:p>
      </dsp:txBody>
      <dsp:txXfrm>
        <a:off x="27415" y="38617"/>
        <a:ext cx="10460770" cy="506769"/>
      </dsp:txXfrm>
    </dsp:sp>
    <dsp:sp modelId="{D8132A6D-38EE-4E9D-BF83-7CBD0E215223}">
      <dsp:nvSpPr>
        <dsp:cNvPr id="0" name=""/>
        <dsp:cNvSpPr/>
      </dsp:nvSpPr>
      <dsp:spPr>
        <a:xfrm>
          <a:off x="0" y="572802"/>
          <a:ext cx="10515600" cy="770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200" kern="1200" dirty="0" smtClean="0"/>
            <a:t>upravlja HR-OOZ-om, donosi strateške odluke vezano uz rad i razvoj HR-OOZ-a,</a:t>
          </a:r>
          <a:endParaRPr lang="hr-H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200" kern="1200" dirty="0" smtClean="0"/>
            <a:t>čine predstavnici članica HR-OOZ-a</a:t>
          </a:r>
          <a:r>
            <a:rPr lang="hr-HR" sz="1200" kern="1200" dirty="0" smtClean="0"/>
            <a:t>,</a:t>
          </a:r>
          <a:endParaRPr lang="hr-H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200" kern="1200" dirty="0" smtClean="0"/>
            <a:t>svaka članica ima jedan (1) glas u Vijeću.</a:t>
          </a:r>
          <a:endParaRPr lang="hr-H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200" kern="1200" dirty="0" smtClean="0"/>
            <a:t>svaka članica HR-OOZ-a imenuje jednog predstavnika te zamjenika predstavnika.</a:t>
          </a:r>
          <a:endParaRPr lang="hr-HR" sz="1200" kern="1200" dirty="0"/>
        </a:p>
      </dsp:txBody>
      <dsp:txXfrm>
        <a:off x="0" y="572802"/>
        <a:ext cx="10515600" cy="770040"/>
      </dsp:txXfrm>
    </dsp:sp>
    <dsp:sp modelId="{67A9CCE7-E6B4-459F-9785-C5806C138F87}">
      <dsp:nvSpPr>
        <dsp:cNvPr id="0" name=""/>
        <dsp:cNvSpPr/>
      </dsp:nvSpPr>
      <dsp:spPr>
        <a:xfrm>
          <a:off x="0" y="1368277"/>
          <a:ext cx="10515600" cy="561599"/>
        </a:xfrm>
        <a:prstGeom prst="roundRect">
          <a:avLst/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Predsjedništvo HR-OOZ-a</a:t>
          </a:r>
          <a:endParaRPr lang="hr-HR" sz="2400" kern="1200" dirty="0"/>
        </a:p>
      </dsp:txBody>
      <dsp:txXfrm>
        <a:off x="27415" y="1395692"/>
        <a:ext cx="10460770" cy="506769"/>
      </dsp:txXfrm>
    </dsp:sp>
    <dsp:sp modelId="{1D6D16C9-69A8-4DA8-B1B3-361B7E1ED3FC}">
      <dsp:nvSpPr>
        <dsp:cNvPr id="0" name=""/>
        <dsp:cNvSpPr/>
      </dsp:nvSpPr>
      <dsp:spPr>
        <a:xfrm>
          <a:off x="0" y="1904443"/>
          <a:ext cx="10515600" cy="73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200" kern="1200" dirty="0" smtClean="0"/>
            <a:t>operativno tijelo koje upravlja organizacijskim i tehničkim aspektima HR-OOZ-a. </a:t>
          </a:r>
          <a:endParaRPr lang="hr-HR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200" kern="1200" dirty="0" smtClean="0"/>
            <a:t>sastav iz redova predstavnika i zamjenika u Vijeću HR-OOZ-a</a:t>
          </a:r>
          <a:endParaRPr lang="hr-HR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200" kern="1200" dirty="0" smtClean="0"/>
            <a:t>7 članova </a:t>
          </a:r>
          <a:r>
            <a:rPr lang="hr-HR" sz="1200" kern="1200" dirty="0" smtClean="0">
              <a:sym typeface="Wingdings" panose="05000000000000000000" pitchFamily="2" charset="2"/>
            </a:rPr>
            <a:t></a:t>
          </a:r>
          <a:r>
            <a:rPr lang="hr-HR" sz="1200" kern="1200" dirty="0" smtClean="0"/>
            <a:t> 4 predstavnika znanstveno-istraživačkih ustanova (instituti, sveučilišta, fakulteti),  2 predstavnika institucija koje financiraju znanstvena istraživanja (MZO, HRZZ), 1 predstavnik koordinatora HR-OOZ-a</a:t>
          </a:r>
          <a:endParaRPr lang="hr-HR" sz="1200" kern="1200" dirty="0"/>
        </a:p>
      </dsp:txBody>
      <dsp:txXfrm>
        <a:off x="0" y="1904443"/>
        <a:ext cx="10515600" cy="732780"/>
      </dsp:txXfrm>
    </dsp:sp>
    <dsp:sp modelId="{5458E40E-7137-4636-ADB6-F062B4448A5E}">
      <dsp:nvSpPr>
        <dsp:cNvPr id="0" name=""/>
        <dsp:cNvSpPr/>
      </dsp:nvSpPr>
      <dsp:spPr>
        <a:xfrm>
          <a:off x="0" y="2637223"/>
          <a:ext cx="10515600" cy="561599"/>
        </a:xfrm>
        <a:prstGeom prst="roundRect">
          <a:avLst/>
        </a:prstGeom>
        <a:solidFill>
          <a:schemeClr val="accent1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Koordinator HR-OOZ-a</a:t>
          </a:r>
          <a:endParaRPr lang="hr-HR" sz="2400" kern="1200" dirty="0"/>
        </a:p>
      </dsp:txBody>
      <dsp:txXfrm>
        <a:off x="27415" y="2664638"/>
        <a:ext cx="10460770" cy="506769"/>
      </dsp:txXfrm>
    </dsp:sp>
    <dsp:sp modelId="{368012AC-C30E-40A0-B59F-61E377495CE8}">
      <dsp:nvSpPr>
        <dsp:cNvPr id="0" name=""/>
        <dsp:cNvSpPr/>
      </dsp:nvSpPr>
      <dsp:spPr>
        <a:xfrm>
          <a:off x="0" y="3198823"/>
          <a:ext cx="10515600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200" kern="1200" dirty="0" smtClean="0"/>
            <a:t>predstavlja i zastupa interese HR-OOZ-a u pravnom prometu i međunarodnim odnosima, operativni je nositelj i osigurava svakodnevan rad HR-OOZ-a.</a:t>
          </a:r>
          <a:endParaRPr lang="hr-HR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200" kern="1200" dirty="0" smtClean="0"/>
            <a:t>Koordinator HR-OOZ-a je Sveučilišni računski centar Sveučilišta u Zagrebu (Srce)</a:t>
          </a:r>
          <a:endParaRPr lang="hr-HR" sz="1200" kern="1200" dirty="0"/>
        </a:p>
      </dsp:txBody>
      <dsp:txXfrm>
        <a:off x="0" y="3198823"/>
        <a:ext cx="10515600" cy="546480"/>
      </dsp:txXfrm>
    </dsp:sp>
    <dsp:sp modelId="{92E28D84-26D3-4B54-971B-6DA81AFBEF1C}">
      <dsp:nvSpPr>
        <dsp:cNvPr id="0" name=""/>
        <dsp:cNvSpPr/>
      </dsp:nvSpPr>
      <dsp:spPr>
        <a:xfrm>
          <a:off x="0" y="3745303"/>
          <a:ext cx="10515600" cy="561599"/>
        </a:xfrm>
        <a:prstGeom prst="roundRect">
          <a:avLst/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Radne skupine</a:t>
          </a:r>
          <a:endParaRPr lang="hr-HR" sz="2400" kern="1200" dirty="0"/>
        </a:p>
      </dsp:txBody>
      <dsp:txXfrm>
        <a:off x="27415" y="3772718"/>
        <a:ext cx="10460770" cy="506769"/>
      </dsp:txXfrm>
    </dsp:sp>
    <dsp:sp modelId="{00FE29E7-A828-4EC0-A869-44D4DFB3AE9C}">
      <dsp:nvSpPr>
        <dsp:cNvPr id="0" name=""/>
        <dsp:cNvSpPr/>
      </dsp:nvSpPr>
      <dsp:spPr>
        <a:xfrm>
          <a:off x="0" y="4306903"/>
          <a:ext cx="10515600" cy="770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200" kern="1200" dirty="0" smtClean="0"/>
            <a:t>formiraju u svrhu učinkovite provedbe jedne ili više definiranih zadaća sukladno potrebama razvoja i funkcioniranja HR-OOZ-a.</a:t>
          </a:r>
          <a:endParaRPr lang="hr-HR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200" kern="1200" dirty="0" smtClean="0"/>
            <a:t>Vijeće formira i raspušta radne skupine, mijenja mandat</a:t>
          </a:r>
          <a:endParaRPr lang="hr-HR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200" kern="1200" dirty="0" smtClean="0"/>
            <a:t>sudjeluju minimalno 3 predstavnika ili zamjenika iz Vijeća HR-OOZ-a. </a:t>
          </a:r>
          <a:endParaRPr lang="hr-HR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200" kern="1200" dirty="0" smtClean="0"/>
            <a:t>mogućnost uključivanja vanjski stručnjaci</a:t>
          </a:r>
          <a:endParaRPr lang="hr-HR" sz="1200" kern="1200" dirty="0"/>
        </a:p>
      </dsp:txBody>
      <dsp:txXfrm>
        <a:off x="0" y="4306903"/>
        <a:ext cx="10515600" cy="770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7.png"/><Relationship Id="rId1" Type="http://schemas.openxmlformats.org/officeDocument/2006/relationships/theme" Target="../theme/theme3.xml"/><Relationship Id="rId4" Type="http://schemas.openxmlformats.org/officeDocument/2006/relationships/image" Target="../media/image8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05.04.2022.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626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71" y="8974325"/>
            <a:ext cx="679143" cy="268359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9" y="8893817"/>
            <a:ext cx="1097889" cy="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7.png"/><Relationship Id="rId1" Type="http://schemas.openxmlformats.org/officeDocument/2006/relationships/theme" Target="../theme/theme2.xml"/><Relationship Id="rId4" Type="http://schemas.openxmlformats.org/officeDocument/2006/relationships/image" Target="../media/image8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05.04.2022.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71" y="8950089"/>
            <a:ext cx="679143" cy="268359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9" y="8869581"/>
            <a:ext cx="1097889" cy="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153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deed.h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626" y="2780827"/>
            <a:ext cx="11595315" cy="173540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627" y="4583844"/>
            <a:ext cx="11595314" cy="112456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FAE26A-2AD2-4522-894D-8451EC9A677E}" type="datetimeFigureOut">
              <a:rPr lang="hr-HR" smtClean="0"/>
              <a:pPr/>
              <a:t>05.04.2022.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1" y="337940"/>
            <a:ext cx="1165356" cy="473023"/>
          </a:xfrm>
          <a:prstGeom prst="rect">
            <a:avLst/>
          </a:prstGeom>
        </p:spPr>
      </p:pic>
      <p:sp>
        <p:nvSpPr>
          <p:cNvPr id="8" name="TekstniOkvir 7"/>
          <p:cNvSpPr txBox="1"/>
          <p:nvPr userDrawn="1"/>
        </p:nvSpPr>
        <p:spPr>
          <a:xfrm>
            <a:off x="254848" y="920836"/>
            <a:ext cx="4031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2022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800" b="0" i="0" u="none" strike="noStrike" kern="120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800" b="0" i="0" u="none" strike="noStrike" kern="120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i 7. travnja 2022. </a:t>
            </a:r>
            <a:endParaRPr kumimoji="0" lang="hr-HR" sz="18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70B05A18-BD7E-7844-A3DB-BA1C811F44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96180" y="5708409"/>
            <a:ext cx="3431488" cy="947968"/>
          </a:xfrm>
          <a:prstGeom prst="rect">
            <a:avLst/>
          </a:prstGeom>
        </p:spPr>
      </p:pic>
      <p:sp>
        <p:nvSpPr>
          <p:cNvPr id="12" name="Pravokutnik 11"/>
          <p:cNvSpPr/>
          <p:nvPr userDrawn="1"/>
        </p:nvSpPr>
        <p:spPr>
          <a:xfrm>
            <a:off x="8638308" y="6526165"/>
            <a:ext cx="35102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sz="80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je sufinancirana sredstvima Europske unije iz Europskog fonda za regionalni razvoj.</a:t>
            </a:r>
            <a:endParaRPr lang="sr-Latn-R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B72CCEC-AC83-449D-B0ED-26143B0A18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49528" y="5516512"/>
            <a:ext cx="2215504" cy="134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7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50688"/>
            <a:ext cx="10515600" cy="508814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2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20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8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05.04.2022.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2022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i 7. travnja 2022. </a:t>
            </a:r>
            <a:endParaRPr kumimoji="0" lang="hr-H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2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4288"/>
            <a:ext cx="10369766" cy="2315631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</a:t>
            </a:r>
            <a:r>
              <a:rPr lang="en-US" dirty="0"/>
              <a:t>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117126"/>
            <a:ext cx="1036976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05.04.2022.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7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50688"/>
            <a:ext cx="5181600" cy="5088143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50687"/>
            <a:ext cx="5181600" cy="5088143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05.04.2022.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6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2022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i 7. travnja 2022. </a:t>
            </a:r>
            <a:endParaRPr kumimoji="0" lang="hr-H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50687"/>
            <a:ext cx="5157787" cy="7363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17074"/>
            <a:ext cx="5157787" cy="427258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150687"/>
            <a:ext cx="5183188" cy="7363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1917219"/>
            <a:ext cx="5183188" cy="4272444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05.04.2022.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8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2022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i 7. travnja 2022. </a:t>
            </a:r>
            <a:endParaRPr kumimoji="0" lang="hr-H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9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5003"/>
            <a:ext cx="10369766" cy="883404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</a:t>
            </a:r>
            <a:r>
              <a:rPr lang="en-US" dirty="0" smtClean="0"/>
              <a:t>to </a:t>
            </a:r>
            <a:r>
              <a:rPr lang="en-US" dirty="0"/>
              <a:t>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301139"/>
            <a:ext cx="10369766" cy="17900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Box 40"/>
          <p:cNvSpPr txBox="1"/>
          <p:nvPr userDrawn="1"/>
        </p:nvSpPr>
        <p:spPr>
          <a:xfrm>
            <a:off x="1904107" y="6294720"/>
            <a:ext cx="80987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je dano na korištenje pod licencom Creative 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Commons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4.0 međunarodna. Licencija je dostupna na stranici: 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https://creativecommons.org/licenses/by/4.0/deed.hr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Slika 14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340" y="6319708"/>
            <a:ext cx="917784" cy="321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53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FAE26A-2AD2-4522-894D-8451EC9A677E}" type="datetimeFigureOut">
              <a:rPr lang="hr-HR" smtClean="0"/>
              <a:pPr/>
              <a:t>05.04.2022.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358D0E9-F2E4-4633-B251-58FCDB1CD5B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2212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4" r:id="rId2"/>
    <p:sldLayoutId id="2147483695" r:id="rId3"/>
    <p:sldLayoutId id="2147483696" r:id="rId4"/>
    <p:sldLayoutId id="2147483697" r:id="rId5"/>
    <p:sldLayoutId id="2147483699" r:id="rId6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ce.unizg.hr/hr-ooz" TargetMode="External"/><Relationship Id="rId2" Type="http://schemas.openxmlformats.org/officeDocument/2006/relationships/hyperlink" Target="mailto:hr-ooz-struktura@srce.hr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hr-ooz-struktura@srce.hr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78969" y="2780827"/>
            <a:ext cx="11677972" cy="1735407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effectLst/>
              </a:rPr>
              <a:t>Uspostava Hrvatskog oblaka za otvorenu </a:t>
            </a:r>
            <a:r>
              <a:rPr lang="hr-HR" b="1" dirty="0" smtClean="0">
                <a:effectLst/>
              </a:rPr>
              <a:t>znanost</a:t>
            </a:r>
            <a:br>
              <a:rPr lang="hr-HR" b="1" dirty="0" smtClean="0">
                <a:effectLst/>
              </a:rPr>
            </a:br>
            <a:r>
              <a:rPr lang="hr-HR" sz="2700" b="1" dirty="0" smtClean="0">
                <a:effectLst/>
              </a:rPr>
              <a:t>aktivnosti Radne skupine za definiranje strukture i načela HR-OOZ-a</a:t>
            </a:r>
            <a:r>
              <a:rPr lang="hr-HR" b="1" dirty="0">
                <a:effectLst/>
              </a:rPr>
              <a:t> </a:t>
            </a:r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61627" y="4583844"/>
            <a:ext cx="11595314" cy="1553485"/>
          </a:xfrm>
        </p:spPr>
        <p:txBody>
          <a:bodyPr>
            <a:normAutofit/>
          </a:bodyPr>
          <a:lstStyle/>
          <a:p>
            <a:pPr algn="ctr"/>
            <a:endParaRPr lang="hr-HR" dirty="0" smtClean="0"/>
          </a:p>
          <a:p>
            <a:pPr algn="ctr"/>
            <a:r>
              <a:rPr lang="hr-HR" dirty="0" smtClean="0"/>
              <a:t>Draženko </a:t>
            </a:r>
            <a:r>
              <a:rPr lang="hr-HR" dirty="0" err="1" smtClean="0"/>
              <a:t>Celjak</a:t>
            </a:r>
            <a:r>
              <a:rPr lang="hr-HR" dirty="0" smtClean="0"/>
              <a:t> i Karolina Holub, </a:t>
            </a:r>
            <a:r>
              <a:rPr lang="hr-HR" dirty="0" err="1" smtClean="0"/>
              <a:t>suvoditelji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74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>
              <a:hlinkClick r:id="rId2"/>
            </a:endParaRPr>
          </a:p>
          <a:p>
            <a:r>
              <a:rPr lang="hr-HR" dirty="0" smtClean="0">
                <a:hlinkClick r:id="rId2"/>
              </a:rPr>
              <a:t>hr-ooz-struktura@srce.hr</a:t>
            </a:r>
            <a:r>
              <a:rPr lang="hr-HR" dirty="0" smtClean="0"/>
              <a:t> </a:t>
            </a:r>
          </a:p>
          <a:p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www.srce.unizg.hr/hr-ooz</a:t>
            </a: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253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hr-HR" dirty="0" smtClean="0"/>
              <a:t>Ciljevi, aktivnosti i rezultati</a:t>
            </a:r>
            <a:endParaRPr lang="nn-NO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360198"/>
            <a:ext cx="2939927" cy="3167869"/>
          </a:xfrm>
          <a:noFill/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fontAlgn="base"/>
            <a:endParaRPr lang="hr-HR" sz="1200" dirty="0"/>
          </a:p>
          <a:p>
            <a:pPr fontAlgn="base"/>
            <a:r>
              <a:rPr lang="hr-HR" sz="2000" dirty="0"/>
              <a:t>Definirati održivu organizacijsku i upravljačku strukturu HR-OOZ-a</a:t>
            </a:r>
          </a:p>
          <a:p>
            <a:pPr fontAlgn="base"/>
            <a:r>
              <a:rPr lang="hr-HR" sz="2000" dirty="0"/>
              <a:t>Definirati načela i kriterija  uključivanja usluga u HR-OOZ</a:t>
            </a:r>
          </a:p>
          <a:p>
            <a:pPr fontAlgn="base"/>
            <a:r>
              <a:rPr lang="hr-HR" sz="2000" dirty="0"/>
              <a:t>Uspostava kataloga usluga HR-OOZ-a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B7ED5FE0-0A13-534A-B485-A6D023F91F8C}"/>
              </a:ext>
            </a:extLst>
          </p:cNvPr>
          <p:cNvSpPr txBox="1">
            <a:spLocks/>
          </p:cNvSpPr>
          <p:nvPr/>
        </p:nvSpPr>
        <p:spPr>
          <a:xfrm>
            <a:off x="7971422" y="2402817"/>
            <a:ext cx="2925886" cy="31678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hr-HR" sz="1200" dirty="0"/>
          </a:p>
          <a:p>
            <a:pPr fontAlgn="base"/>
            <a:r>
              <a:rPr lang="hr-HR" sz="2200" dirty="0"/>
              <a:t>Kriteriji </a:t>
            </a:r>
            <a:r>
              <a:rPr lang="hr-HR" sz="2200" dirty="0" smtClean="0"/>
              <a:t>uvrštavanja usluga i resursa </a:t>
            </a:r>
            <a:r>
              <a:rPr lang="hr-HR" sz="2200" dirty="0"/>
              <a:t>u </a:t>
            </a:r>
            <a:endParaRPr lang="hr-HR" sz="2200" dirty="0" smtClean="0"/>
          </a:p>
          <a:p>
            <a:pPr marL="0" indent="0" fontAlgn="base">
              <a:buNone/>
            </a:pPr>
            <a:r>
              <a:rPr lang="hr-HR" sz="2200" dirty="0"/>
              <a:t> </a:t>
            </a:r>
            <a:r>
              <a:rPr lang="hr-HR" sz="2200" dirty="0" smtClean="0"/>
              <a:t> HR-OOZ (</a:t>
            </a:r>
            <a:r>
              <a:rPr lang="hr-HR" sz="2200" i="1" dirty="0" smtClean="0"/>
              <a:t>veljača   </a:t>
            </a:r>
          </a:p>
          <a:p>
            <a:pPr marL="0" indent="0" fontAlgn="base">
              <a:buNone/>
            </a:pPr>
            <a:r>
              <a:rPr lang="hr-HR" sz="2200" i="1" dirty="0"/>
              <a:t> </a:t>
            </a:r>
            <a:r>
              <a:rPr lang="hr-HR" sz="2200" i="1" dirty="0" smtClean="0"/>
              <a:t> 2022.</a:t>
            </a:r>
            <a:r>
              <a:rPr lang="hr-HR" sz="2200" dirty="0" smtClean="0"/>
              <a:t>)</a:t>
            </a:r>
          </a:p>
          <a:p>
            <a:pPr fontAlgn="base"/>
            <a:r>
              <a:rPr lang="hr-HR" sz="2200" dirty="0" smtClean="0"/>
              <a:t>Nacrt pravilnika </a:t>
            </a:r>
          </a:p>
          <a:p>
            <a:pPr marL="0" indent="0" fontAlgn="base">
              <a:buNone/>
            </a:pPr>
            <a:r>
              <a:rPr lang="hr-HR" sz="2200" dirty="0" smtClean="0"/>
              <a:t>  HR-OOZ-a (</a:t>
            </a:r>
            <a:r>
              <a:rPr lang="hr-HR" sz="2200" i="1" dirty="0" smtClean="0"/>
              <a:t>ožujak    </a:t>
            </a:r>
          </a:p>
          <a:p>
            <a:pPr marL="0" indent="0" fontAlgn="base">
              <a:buNone/>
            </a:pPr>
            <a:r>
              <a:rPr lang="hr-HR" sz="2200" i="1" dirty="0"/>
              <a:t> </a:t>
            </a:r>
            <a:r>
              <a:rPr lang="hr-HR" sz="2200" i="1" dirty="0" smtClean="0"/>
              <a:t> 2022.)</a:t>
            </a:r>
          </a:p>
          <a:p>
            <a:pPr fontAlgn="base"/>
            <a:r>
              <a:rPr lang="hr-HR" sz="2200" dirty="0" smtClean="0"/>
              <a:t>Katalog </a:t>
            </a:r>
            <a:r>
              <a:rPr lang="hr-HR" sz="2200" dirty="0"/>
              <a:t>usluga </a:t>
            </a:r>
            <a:endParaRPr lang="hr-HR" sz="2200" dirty="0" smtClean="0"/>
          </a:p>
          <a:p>
            <a:pPr marL="0" indent="0" fontAlgn="base">
              <a:buNone/>
            </a:pPr>
            <a:r>
              <a:rPr lang="hr-HR" sz="2200" dirty="0" smtClean="0"/>
              <a:t>  HR-OOZ-a </a:t>
            </a:r>
          </a:p>
          <a:p>
            <a:pPr marL="0" indent="0" fontAlgn="base">
              <a:buNone/>
            </a:pPr>
            <a:r>
              <a:rPr lang="hr-HR" sz="2200" dirty="0"/>
              <a:t> </a:t>
            </a:r>
            <a:r>
              <a:rPr lang="hr-HR" sz="2200" dirty="0" smtClean="0"/>
              <a:t> (</a:t>
            </a:r>
            <a:r>
              <a:rPr lang="hr-HR" sz="2200" i="1" dirty="0" smtClean="0"/>
              <a:t>lipanj 2022</a:t>
            </a:r>
            <a:r>
              <a:rPr lang="hr-HR" sz="2200" dirty="0" smtClean="0"/>
              <a:t>.)</a:t>
            </a:r>
            <a:endParaRPr lang="hr-HR" sz="2200" dirty="0"/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9720308D-63BC-7B46-B034-80384EF8724D}"/>
              </a:ext>
            </a:extLst>
          </p:cNvPr>
          <p:cNvSpPr txBox="1">
            <a:spLocks/>
          </p:cNvSpPr>
          <p:nvPr/>
        </p:nvSpPr>
        <p:spPr>
          <a:xfrm>
            <a:off x="1022759" y="1779172"/>
            <a:ext cx="2583472" cy="584627"/>
          </a:xfrm>
          <a:prstGeom prst="rect">
            <a:avLst/>
          </a:prstGeom>
          <a:solidFill>
            <a:srgbClr val="2B5181"/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r-HR" sz="13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hr-HR" sz="2400" b="1" dirty="0">
                <a:solidFill>
                  <a:schemeClr val="bg1"/>
                </a:solidFill>
              </a:rPr>
              <a:t>Ciljevi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1E922F21-D27D-A94D-8116-3C3B05B02B10}"/>
              </a:ext>
            </a:extLst>
          </p:cNvPr>
          <p:cNvSpPr txBox="1">
            <a:spLocks/>
          </p:cNvSpPr>
          <p:nvPr/>
        </p:nvSpPr>
        <p:spPr>
          <a:xfrm>
            <a:off x="8142629" y="1818190"/>
            <a:ext cx="2583472" cy="584627"/>
          </a:xfrm>
          <a:prstGeom prst="rect">
            <a:avLst/>
          </a:prstGeom>
          <a:solidFill>
            <a:srgbClr val="2B5181"/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r-HR" sz="13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hr-HR" sz="2400" b="1" dirty="0" smtClean="0">
                <a:solidFill>
                  <a:schemeClr val="bg1"/>
                </a:solidFill>
              </a:rPr>
              <a:t>Rezultati</a:t>
            </a: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9" name="Rezervirano mjesto sadržaja 2"/>
          <p:cNvSpPr txBox="1">
            <a:spLocks/>
          </p:cNvSpPr>
          <p:nvPr/>
        </p:nvSpPr>
        <p:spPr>
          <a:xfrm>
            <a:off x="4398135" y="2369251"/>
            <a:ext cx="2953279" cy="31678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hr-HR" sz="1200" dirty="0" smtClean="0"/>
          </a:p>
          <a:p>
            <a:pPr fontAlgn="base"/>
            <a:r>
              <a:rPr lang="hr-HR" sz="2200" dirty="0" smtClean="0"/>
              <a:t>Održano 6</a:t>
            </a:r>
            <a:r>
              <a:rPr lang="hr-HR" sz="2200" dirty="0"/>
              <a:t>. sastanaka</a:t>
            </a:r>
          </a:p>
          <a:p>
            <a:pPr fontAlgn="base"/>
            <a:r>
              <a:rPr lang="hr-HR" sz="2200" dirty="0"/>
              <a:t>Izrada nacrta pravilnika HR-OOZ-a</a:t>
            </a:r>
          </a:p>
          <a:p>
            <a:pPr lvl="0" fontAlgn="base"/>
            <a:r>
              <a:rPr lang="hr-HR" sz="2200" dirty="0"/>
              <a:t>Definiranje kriterija uvrštavanja usluga u HR-OOZ katalog usklađenih s kriterijima EOSC-a</a:t>
            </a:r>
          </a:p>
          <a:p>
            <a:pPr fontAlgn="base"/>
            <a:r>
              <a:rPr lang="hr-HR" sz="2200" dirty="0"/>
              <a:t>Identificiranje usluga koje se uključuju u katalog </a:t>
            </a:r>
            <a:r>
              <a:rPr lang="hr-HR" sz="2200" dirty="0" smtClean="0"/>
              <a:t>HR-OOZ-a</a:t>
            </a:r>
            <a:endParaRPr lang="hr-HR" sz="2200" dirty="0"/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AB4310B6-2E2D-DF4A-BDFB-EC6EFCF22818}"/>
              </a:ext>
            </a:extLst>
          </p:cNvPr>
          <p:cNvSpPr txBox="1">
            <a:spLocks/>
          </p:cNvSpPr>
          <p:nvPr/>
        </p:nvSpPr>
        <p:spPr>
          <a:xfrm>
            <a:off x="4582694" y="1818190"/>
            <a:ext cx="2583472" cy="584627"/>
          </a:xfrm>
          <a:prstGeom prst="rect">
            <a:avLst/>
          </a:prstGeom>
          <a:solidFill>
            <a:srgbClr val="2B5181"/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r-HR" sz="13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hr-HR" sz="2400" b="1" dirty="0">
                <a:solidFill>
                  <a:schemeClr val="bg1"/>
                </a:solidFill>
              </a:rPr>
              <a:t>Aktivnosti</a:t>
            </a:r>
          </a:p>
        </p:txBody>
      </p:sp>
    </p:spTree>
    <p:extLst>
      <p:ext uri="{BB962C8B-B14F-4D97-AF65-F5344CB8AC3E}">
        <p14:creationId xmlns:p14="http://schemas.microsoft.com/office/powerpoint/2010/main" val="207635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Članovi Radne skupine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150685"/>
            <a:ext cx="11289225" cy="5468945"/>
          </a:xfrm>
        </p:spPr>
        <p:txBody>
          <a:bodyPr>
            <a:normAutofit/>
          </a:bodyPr>
          <a:lstStyle/>
          <a:p>
            <a:pPr marL="485768" lvl="1" indent="-228600">
              <a:buFont typeface="+mj-lt"/>
              <a:buAutoNum type="arabicPeriod"/>
            </a:pPr>
            <a:r>
              <a:rPr lang="hr-HR" sz="2000" dirty="0" smtClean="0"/>
              <a:t> i</a:t>
            </a:r>
            <a:r>
              <a:rPr lang="en-US" sz="2000" dirty="0" err="1" smtClean="0"/>
              <a:t>zv</a:t>
            </a:r>
            <a:r>
              <a:rPr lang="en-US" sz="2000" dirty="0"/>
              <a:t>. prof. dr. sc. Marko </a:t>
            </a:r>
            <a:r>
              <a:rPr lang="en-US" sz="2000" dirty="0" err="1"/>
              <a:t>Badrić</a:t>
            </a:r>
            <a:r>
              <a:rPr lang="en-US" sz="2000" dirty="0"/>
              <a:t>, </a:t>
            </a:r>
            <a:r>
              <a:rPr lang="en-US" sz="2000" dirty="0" err="1"/>
              <a:t>Sveučilište</a:t>
            </a:r>
            <a:r>
              <a:rPr lang="en-US" sz="2000" dirty="0"/>
              <a:t> u </a:t>
            </a:r>
            <a:r>
              <a:rPr lang="en-US" sz="2000" dirty="0" err="1"/>
              <a:t>Zagrebu</a:t>
            </a:r>
            <a:r>
              <a:rPr lang="en-US" sz="2000" dirty="0"/>
              <a:t> </a:t>
            </a:r>
            <a:r>
              <a:rPr lang="en-US" sz="2000" dirty="0" err="1"/>
              <a:t>Učiteljski</a:t>
            </a:r>
            <a:r>
              <a:rPr lang="en-US" sz="2000" dirty="0"/>
              <a:t> </a:t>
            </a:r>
            <a:r>
              <a:rPr lang="en-US" sz="2000" dirty="0" err="1"/>
              <a:t>fakultet</a:t>
            </a:r>
            <a:endParaRPr lang="en-US" sz="2000" dirty="0"/>
          </a:p>
          <a:p>
            <a:pPr marL="485768" lvl="1" indent="-228600">
              <a:buFont typeface="+mj-lt"/>
              <a:buAutoNum type="arabicPeriod"/>
            </a:pPr>
            <a:r>
              <a:rPr lang="hr-HR" sz="2000" dirty="0" smtClean="0"/>
              <a:t> </a:t>
            </a:r>
            <a:r>
              <a:rPr lang="en-US" sz="2000" dirty="0" smtClean="0"/>
              <a:t>prof</a:t>
            </a:r>
            <a:r>
              <a:rPr lang="en-US" sz="2000" dirty="0"/>
              <a:t>. dr. sc. Markus </a:t>
            </a:r>
            <a:r>
              <a:rPr lang="en-US" sz="2000" dirty="0" err="1"/>
              <a:t>Schatten</a:t>
            </a:r>
            <a:r>
              <a:rPr lang="en-US" sz="2000" dirty="0"/>
              <a:t>, </a:t>
            </a:r>
            <a:r>
              <a:rPr lang="en-US" sz="2000" dirty="0" err="1"/>
              <a:t>Sveučilište</a:t>
            </a:r>
            <a:r>
              <a:rPr lang="en-US" sz="2000" dirty="0"/>
              <a:t> u </a:t>
            </a:r>
            <a:r>
              <a:rPr lang="en-US" sz="2000" dirty="0" err="1"/>
              <a:t>Zagrebu</a:t>
            </a:r>
            <a:r>
              <a:rPr lang="en-US" sz="2000" dirty="0"/>
              <a:t> </a:t>
            </a:r>
            <a:r>
              <a:rPr lang="en-US" sz="2000" dirty="0" err="1"/>
              <a:t>Fakultet</a:t>
            </a:r>
            <a:r>
              <a:rPr lang="en-US" sz="2000" dirty="0"/>
              <a:t> </a:t>
            </a:r>
            <a:r>
              <a:rPr lang="en-US" sz="2000" dirty="0" err="1"/>
              <a:t>organizacije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informatike</a:t>
            </a:r>
            <a:endParaRPr lang="en-US" sz="2000" dirty="0"/>
          </a:p>
          <a:p>
            <a:pPr marL="485768" lvl="1" indent="-228600">
              <a:buFont typeface="+mj-lt"/>
              <a:buAutoNum type="arabicPeriod"/>
            </a:pPr>
            <a:r>
              <a:rPr lang="hr-HR" sz="2000" dirty="0" smtClean="0"/>
              <a:t> </a:t>
            </a:r>
            <a:r>
              <a:rPr lang="en-US" sz="2000" dirty="0" smtClean="0"/>
              <a:t>dr</a:t>
            </a:r>
            <a:r>
              <a:rPr lang="en-US" sz="2000" dirty="0"/>
              <a:t>. sc. </a:t>
            </a:r>
            <a:r>
              <a:rPr lang="en-US" sz="2000" dirty="0" err="1"/>
              <a:t>Dejana</a:t>
            </a:r>
            <a:r>
              <a:rPr lang="en-US" sz="2000" dirty="0"/>
              <a:t> </a:t>
            </a:r>
            <a:r>
              <a:rPr lang="en-US" sz="2000" dirty="0" err="1"/>
              <a:t>Carić</a:t>
            </a:r>
            <a:r>
              <a:rPr lang="en-US" sz="2000" dirty="0"/>
              <a:t>, </a:t>
            </a:r>
            <a:r>
              <a:rPr lang="en-US" sz="2000" dirty="0" err="1"/>
              <a:t>Hrvatska</a:t>
            </a:r>
            <a:r>
              <a:rPr lang="en-US" sz="2000" dirty="0"/>
              <a:t> </a:t>
            </a:r>
            <a:r>
              <a:rPr lang="en-US" sz="2000" dirty="0" err="1"/>
              <a:t>zaklada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znanost</a:t>
            </a:r>
            <a:endParaRPr lang="en-US" sz="2000" dirty="0"/>
          </a:p>
          <a:p>
            <a:pPr marL="485768" lvl="1" indent="-228600">
              <a:buFont typeface="+mj-lt"/>
              <a:buAutoNum type="arabicPeriod"/>
            </a:pPr>
            <a:r>
              <a:rPr lang="hr-HR" sz="2000" b="1" dirty="0" smtClean="0"/>
              <a:t> </a:t>
            </a:r>
            <a:r>
              <a:rPr lang="en-US" sz="2000" b="1" dirty="0" err="1" smtClean="0"/>
              <a:t>Draženko</a:t>
            </a:r>
            <a:r>
              <a:rPr lang="en-US" sz="2000" b="1" dirty="0" smtClean="0"/>
              <a:t> </a:t>
            </a:r>
            <a:r>
              <a:rPr lang="en-US" sz="2000" b="1" dirty="0" err="1"/>
              <a:t>Celjak</a:t>
            </a:r>
            <a:r>
              <a:rPr lang="en-US" sz="2000" b="1" dirty="0"/>
              <a:t>, </a:t>
            </a:r>
            <a:r>
              <a:rPr lang="en-US" sz="2000" b="1" dirty="0" err="1"/>
              <a:t>Sveučilište</a:t>
            </a:r>
            <a:r>
              <a:rPr lang="en-US" sz="2000" b="1" dirty="0"/>
              <a:t> u </a:t>
            </a:r>
            <a:r>
              <a:rPr lang="en-US" sz="2000" b="1" dirty="0" err="1"/>
              <a:t>Zagrebu</a:t>
            </a:r>
            <a:r>
              <a:rPr lang="en-US" sz="2000" b="1" dirty="0"/>
              <a:t> </a:t>
            </a:r>
            <a:r>
              <a:rPr lang="en-US" sz="2000" b="1" dirty="0" err="1"/>
              <a:t>Sveučilišni</a:t>
            </a:r>
            <a:r>
              <a:rPr lang="en-US" sz="2000" b="1" dirty="0"/>
              <a:t> </a:t>
            </a:r>
            <a:r>
              <a:rPr lang="en-US" sz="2000" b="1" dirty="0" err="1"/>
              <a:t>računski</a:t>
            </a:r>
            <a:r>
              <a:rPr lang="en-US" sz="2000" b="1" dirty="0"/>
              <a:t> </a:t>
            </a:r>
            <a:r>
              <a:rPr lang="en-US" sz="2000" b="1" dirty="0" err="1"/>
              <a:t>centar</a:t>
            </a:r>
            <a:r>
              <a:rPr lang="en-US" sz="2000" b="1" dirty="0"/>
              <a:t> (</a:t>
            </a:r>
            <a:r>
              <a:rPr lang="en-US" sz="2000" b="1" dirty="0" err="1"/>
              <a:t>Srce</a:t>
            </a:r>
            <a:r>
              <a:rPr lang="en-US" sz="2000" b="1" dirty="0"/>
              <a:t>) (</a:t>
            </a:r>
            <a:r>
              <a:rPr lang="en-US" sz="2000" b="1" dirty="0" err="1"/>
              <a:t>suvoditelj</a:t>
            </a:r>
            <a:r>
              <a:rPr lang="en-US" sz="2000" b="1" dirty="0"/>
              <a:t>)</a:t>
            </a:r>
          </a:p>
          <a:p>
            <a:pPr marL="485768" lvl="1" indent="-228600">
              <a:buFont typeface="+mj-lt"/>
              <a:buAutoNum type="arabicPeriod"/>
            </a:pPr>
            <a:r>
              <a:rPr lang="hr-HR" sz="2000" dirty="0" smtClean="0"/>
              <a:t> </a:t>
            </a:r>
            <a:r>
              <a:rPr lang="en-US" sz="2000" dirty="0" smtClean="0"/>
              <a:t>doc</a:t>
            </a:r>
            <a:r>
              <a:rPr lang="en-US" sz="2000" dirty="0"/>
              <a:t>. dr. sc. Kristina </a:t>
            </a:r>
            <a:r>
              <a:rPr lang="en-US" sz="2000" dirty="0" err="1"/>
              <a:t>Feldvari</a:t>
            </a:r>
            <a:r>
              <a:rPr lang="en-US" sz="2000" dirty="0"/>
              <a:t>, </a:t>
            </a:r>
            <a:r>
              <a:rPr lang="en-US" sz="2000" dirty="0" err="1"/>
              <a:t>Sveučilište</a:t>
            </a:r>
            <a:r>
              <a:rPr lang="en-US" sz="2000" dirty="0"/>
              <a:t> </a:t>
            </a:r>
            <a:r>
              <a:rPr lang="en-US" sz="2000" dirty="0" err="1"/>
              <a:t>Josipa</a:t>
            </a:r>
            <a:r>
              <a:rPr lang="en-US" sz="2000" dirty="0"/>
              <a:t> </a:t>
            </a:r>
            <a:r>
              <a:rPr lang="en-US" sz="2000" dirty="0" err="1"/>
              <a:t>Jurja</a:t>
            </a:r>
            <a:r>
              <a:rPr lang="en-US" sz="2000" dirty="0"/>
              <a:t> </a:t>
            </a:r>
            <a:r>
              <a:rPr lang="en-US" sz="2000" dirty="0" err="1"/>
              <a:t>Strossmayera</a:t>
            </a:r>
            <a:r>
              <a:rPr lang="en-US" sz="2000" dirty="0"/>
              <a:t> u </a:t>
            </a:r>
            <a:r>
              <a:rPr lang="en-US" sz="2000" dirty="0" err="1"/>
              <a:t>Osijeku</a:t>
            </a:r>
            <a:r>
              <a:rPr lang="en-US" sz="2000" dirty="0"/>
              <a:t> </a:t>
            </a:r>
            <a:r>
              <a:rPr lang="en-US" sz="2000" dirty="0" err="1"/>
              <a:t>Filozofski</a:t>
            </a:r>
            <a:r>
              <a:rPr lang="en-US" sz="2000" dirty="0"/>
              <a:t> </a:t>
            </a:r>
            <a:r>
              <a:rPr lang="hr-HR" sz="2000" dirty="0" smtClean="0"/>
              <a:t> </a:t>
            </a:r>
            <a:r>
              <a:rPr lang="en-US" sz="2000" dirty="0" err="1" smtClean="0"/>
              <a:t>fakultet</a:t>
            </a:r>
            <a:endParaRPr lang="en-US" sz="2000" dirty="0"/>
          </a:p>
          <a:p>
            <a:pPr marL="485768" lvl="1" indent="-228600">
              <a:buFont typeface="+mj-lt"/>
              <a:buAutoNum type="arabicPeriod"/>
            </a:pPr>
            <a:r>
              <a:rPr lang="hr-HR" sz="2000" dirty="0" smtClean="0"/>
              <a:t> </a:t>
            </a:r>
            <a:r>
              <a:rPr lang="en-US" sz="2000" dirty="0" err="1" smtClean="0"/>
              <a:t>Marijana</a:t>
            </a:r>
            <a:r>
              <a:rPr lang="en-US" sz="2000" dirty="0" smtClean="0"/>
              <a:t> </a:t>
            </a:r>
            <a:r>
              <a:rPr lang="en-US" sz="2000" dirty="0" err="1"/>
              <a:t>Glavica</a:t>
            </a:r>
            <a:r>
              <a:rPr lang="en-US" sz="2000" dirty="0"/>
              <a:t>, </a:t>
            </a:r>
            <a:r>
              <a:rPr lang="en-US" sz="2000" dirty="0" err="1"/>
              <a:t>Sveučilište</a:t>
            </a:r>
            <a:r>
              <a:rPr lang="en-US" sz="2000" dirty="0"/>
              <a:t> u </a:t>
            </a:r>
            <a:r>
              <a:rPr lang="en-US" sz="2000" dirty="0" err="1"/>
              <a:t>Zagrebu</a:t>
            </a:r>
            <a:r>
              <a:rPr lang="en-US" sz="2000" dirty="0"/>
              <a:t> </a:t>
            </a:r>
            <a:r>
              <a:rPr lang="en-US" sz="2000" dirty="0" err="1"/>
              <a:t>Filozofski</a:t>
            </a:r>
            <a:r>
              <a:rPr lang="en-US" sz="2000" dirty="0"/>
              <a:t> </a:t>
            </a:r>
            <a:r>
              <a:rPr lang="en-US" sz="2000" dirty="0" err="1"/>
              <a:t>fakultet</a:t>
            </a:r>
            <a:endParaRPr lang="en-US" sz="2000" dirty="0"/>
          </a:p>
          <a:p>
            <a:pPr marL="485768" lvl="1" indent="-228600">
              <a:buFont typeface="+mj-lt"/>
              <a:buAutoNum type="arabicPeriod"/>
            </a:pPr>
            <a:r>
              <a:rPr lang="hr-HR" sz="2000" b="1" dirty="0" smtClean="0"/>
              <a:t> </a:t>
            </a:r>
            <a:r>
              <a:rPr lang="en-US" sz="2000" b="1" dirty="0" smtClean="0"/>
              <a:t>Karolina </a:t>
            </a:r>
            <a:r>
              <a:rPr lang="en-US" sz="2000" b="1" dirty="0"/>
              <a:t>Holub, </a:t>
            </a:r>
            <a:r>
              <a:rPr lang="en-US" sz="2000" b="1" dirty="0" err="1"/>
              <a:t>Nacionalna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Sveučilišna</a:t>
            </a:r>
            <a:r>
              <a:rPr lang="en-US" sz="2000" b="1" dirty="0"/>
              <a:t> </a:t>
            </a:r>
            <a:r>
              <a:rPr lang="en-US" sz="2000" b="1" dirty="0" err="1"/>
              <a:t>knjižnica</a:t>
            </a:r>
            <a:r>
              <a:rPr lang="en-US" sz="2000" b="1" dirty="0"/>
              <a:t> u </a:t>
            </a:r>
            <a:r>
              <a:rPr lang="en-US" sz="2000" b="1" dirty="0" err="1"/>
              <a:t>Zagrebu</a:t>
            </a:r>
            <a:r>
              <a:rPr lang="hr-HR" sz="2000" b="1" dirty="0"/>
              <a:t> </a:t>
            </a:r>
            <a:r>
              <a:rPr lang="en-US" sz="2000" b="1" dirty="0"/>
              <a:t>(</a:t>
            </a:r>
            <a:r>
              <a:rPr lang="en-US" sz="2000" b="1" dirty="0" err="1"/>
              <a:t>suvoditelj</a:t>
            </a:r>
            <a:r>
              <a:rPr lang="en-US" sz="2000" b="1" dirty="0"/>
              <a:t>)</a:t>
            </a:r>
          </a:p>
          <a:p>
            <a:pPr marL="485768" lvl="1" indent="-228600">
              <a:buFont typeface="+mj-lt"/>
              <a:buAutoNum type="arabicPeriod"/>
            </a:pPr>
            <a:r>
              <a:rPr lang="hr-HR" sz="2000" dirty="0" smtClean="0"/>
              <a:t> </a:t>
            </a:r>
            <a:r>
              <a:rPr lang="en-US" sz="2000" dirty="0" smtClean="0"/>
              <a:t>dr</a:t>
            </a:r>
            <a:r>
              <a:rPr lang="en-US" sz="2000" dirty="0"/>
              <a:t>. sc. Pero </a:t>
            </a:r>
            <a:r>
              <a:rPr lang="en-US" sz="2000" dirty="0" err="1"/>
              <a:t>Hrabač</a:t>
            </a:r>
            <a:r>
              <a:rPr lang="en-US" sz="2000" dirty="0"/>
              <a:t>, </a:t>
            </a:r>
            <a:r>
              <a:rPr lang="en-US" sz="2000" dirty="0" err="1"/>
              <a:t>Sveučilište</a:t>
            </a:r>
            <a:r>
              <a:rPr lang="en-US" sz="2000" dirty="0"/>
              <a:t> u </a:t>
            </a:r>
            <a:r>
              <a:rPr lang="en-US" sz="2000" dirty="0" err="1"/>
              <a:t>Zagrebu</a:t>
            </a:r>
            <a:r>
              <a:rPr lang="en-US" sz="2000" dirty="0"/>
              <a:t> </a:t>
            </a:r>
            <a:r>
              <a:rPr lang="en-US" sz="2000" dirty="0" err="1"/>
              <a:t>Medicinski</a:t>
            </a:r>
            <a:r>
              <a:rPr lang="en-US" sz="2000" dirty="0"/>
              <a:t> </a:t>
            </a:r>
            <a:r>
              <a:rPr lang="en-US" sz="2000" dirty="0" err="1"/>
              <a:t>fakultet</a:t>
            </a:r>
            <a:endParaRPr lang="en-US" sz="2000" dirty="0"/>
          </a:p>
          <a:p>
            <a:pPr marL="485768" lvl="1" indent="-228600">
              <a:buFont typeface="+mj-lt"/>
              <a:buAutoNum type="arabicPeriod"/>
            </a:pPr>
            <a:r>
              <a:rPr lang="hr-HR" sz="2000" dirty="0" smtClean="0"/>
              <a:t> </a:t>
            </a:r>
            <a:r>
              <a:rPr lang="en-US" sz="2000" dirty="0" smtClean="0"/>
              <a:t>Lea </a:t>
            </a:r>
            <a:r>
              <a:rPr lang="en-US" sz="2000" dirty="0" err="1"/>
              <a:t>Lazzarich</a:t>
            </a:r>
            <a:r>
              <a:rPr lang="en-US" sz="2000" dirty="0"/>
              <a:t>, </a:t>
            </a:r>
            <a:r>
              <a:rPr lang="en-US" sz="2000" dirty="0" err="1"/>
              <a:t>Sveučilište</a:t>
            </a:r>
            <a:r>
              <a:rPr lang="en-US" sz="2000" dirty="0"/>
              <a:t> u </a:t>
            </a:r>
            <a:r>
              <a:rPr lang="en-US" sz="2000" dirty="0" err="1" smtClean="0"/>
              <a:t>Rijeci</a:t>
            </a:r>
            <a:endParaRPr lang="hr-HR" sz="2000" dirty="0" smtClean="0"/>
          </a:p>
          <a:p>
            <a:pPr marL="485768" lvl="1" indent="-228600">
              <a:buFont typeface="+mj-lt"/>
              <a:buAutoNum type="arabicPeriod"/>
            </a:pPr>
            <a:r>
              <a:rPr lang="hr-HR" sz="2000" dirty="0"/>
              <a:t> </a:t>
            </a:r>
            <a:r>
              <a:rPr lang="en-US" sz="2000" dirty="0" smtClean="0"/>
              <a:t>dr</a:t>
            </a:r>
            <a:r>
              <a:rPr lang="en-US" sz="2000" dirty="0"/>
              <a:t>. sc. </a:t>
            </a:r>
            <a:r>
              <a:rPr lang="en-US" sz="2000" dirty="0" err="1"/>
              <a:t>Ognjen</a:t>
            </a:r>
            <a:r>
              <a:rPr lang="en-US" sz="2000" dirty="0"/>
              <a:t> Orel, </a:t>
            </a:r>
            <a:r>
              <a:rPr lang="en-US" sz="2000" dirty="0" err="1"/>
              <a:t>Sveučilište</a:t>
            </a:r>
            <a:r>
              <a:rPr lang="en-US" sz="2000" dirty="0"/>
              <a:t> u </a:t>
            </a:r>
            <a:r>
              <a:rPr lang="en-US" sz="2000" dirty="0" err="1"/>
              <a:t>Zagrebu</a:t>
            </a:r>
            <a:r>
              <a:rPr lang="en-US" sz="2000" dirty="0"/>
              <a:t> </a:t>
            </a:r>
            <a:r>
              <a:rPr lang="en-US" sz="2000" dirty="0" err="1"/>
              <a:t>Sveučilišni</a:t>
            </a:r>
            <a:r>
              <a:rPr lang="en-US" sz="2000" dirty="0"/>
              <a:t> </a:t>
            </a:r>
            <a:r>
              <a:rPr lang="en-US" sz="2000" dirty="0" err="1"/>
              <a:t>računski</a:t>
            </a:r>
            <a:r>
              <a:rPr lang="en-US" sz="2000" dirty="0"/>
              <a:t> </a:t>
            </a:r>
            <a:r>
              <a:rPr lang="en-US" sz="2000" dirty="0" err="1"/>
              <a:t>centar</a:t>
            </a:r>
            <a:r>
              <a:rPr lang="en-US" sz="2000" dirty="0"/>
              <a:t> (</a:t>
            </a:r>
            <a:r>
              <a:rPr lang="en-US" sz="2000" dirty="0" err="1"/>
              <a:t>Srce</a:t>
            </a:r>
            <a:r>
              <a:rPr lang="en-US" sz="2000" dirty="0"/>
              <a:t>)</a:t>
            </a:r>
          </a:p>
          <a:p>
            <a:pPr marL="485768" lvl="1" indent="-228600">
              <a:buFont typeface="+mj-lt"/>
              <a:buAutoNum type="arabicPeriod"/>
            </a:pPr>
            <a:r>
              <a:rPr lang="hr-HR" sz="2000" dirty="0" smtClean="0"/>
              <a:t> </a:t>
            </a:r>
            <a:r>
              <a:rPr lang="en-US" sz="2000" dirty="0" err="1" smtClean="0"/>
              <a:t>Alen</a:t>
            </a:r>
            <a:r>
              <a:rPr lang="en-US" sz="2000" dirty="0" smtClean="0"/>
              <a:t> </a:t>
            </a:r>
            <a:r>
              <a:rPr lang="en-US" sz="2000" dirty="0" err="1"/>
              <a:t>Vodopijevec</a:t>
            </a:r>
            <a:r>
              <a:rPr lang="en-US" sz="2000" dirty="0"/>
              <a:t>, </a:t>
            </a:r>
            <a:r>
              <a:rPr lang="en-US" sz="2000" dirty="0" err="1"/>
              <a:t>Institut</a:t>
            </a:r>
            <a:r>
              <a:rPr lang="en-US" sz="2000" dirty="0"/>
              <a:t> </a:t>
            </a:r>
            <a:r>
              <a:rPr lang="en-US" sz="2000" dirty="0" err="1"/>
              <a:t>Ruđer</a:t>
            </a:r>
            <a:r>
              <a:rPr lang="en-US" sz="2000" dirty="0"/>
              <a:t> </a:t>
            </a:r>
            <a:r>
              <a:rPr lang="en-US" sz="2000" dirty="0" err="1"/>
              <a:t>Bošković</a:t>
            </a:r>
            <a:endParaRPr lang="en-US" sz="2000" dirty="0"/>
          </a:p>
          <a:p>
            <a:pPr marL="485768" lvl="1" indent="-228600">
              <a:buFont typeface="+mj-lt"/>
              <a:buAutoNum type="arabicPeriod"/>
            </a:pPr>
            <a:r>
              <a:rPr lang="hr-HR" sz="2000" dirty="0" smtClean="0"/>
              <a:t> </a:t>
            </a:r>
            <a:r>
              <a:rPr lang="en-US" sz="2000" dirty="0" smtClean="0"/>
              <a:t>dr</a:t>
            </a:r>
            <a:r>
              <a:rPr lang="en-US" sz="2000" dirty="0"/>
              <a:t>. sc. </a:t>
            </a:r>
            <a:r>
              <a:rPr lang="en-US" sz="2000" dirty="0" err="1"/>
              <a:t>Tvrtko</a:t>
            </a:r>
            <a:r>
              <a:rPr lang="en-US" sz="2000" dirty="0"/>
              <a:t> </a:t>
            </a:r>
            <a:r>
              <a:rPr lang="en-US" sz="2000" dirty="0" err="1"/>
              <a:t>Zebec</a:t>
            </a:r>
            <a:r>
              <a:rPr lang="en-US" sz="2000" dirty="0"/>
              <a:t>, </a:t>
            </a:r>
            <a:r>
              <a:rPr lang="en-US" sz="2000" dirty="0" err="1"/>
              <a:t>Institut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etnologiju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folkloristiku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2983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Pravilnik HR-OOZ-a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i="1" dirty="0" smtClean="0"/>
              <a:t>Struktura:</a:t>
            </a:r>
          </a:p>
          <a:p>
            <a:pPr marL="457177" lvl="1" indent="0">
              <a:buNone/>
            </a:pPr>
            <a:r>
              <a:rPr lang="hr-HR" dirty="0" smtClean="0"/>
              <a:t>1. Temeljne </a:t>
            </a:r>
            <a:r>
              <a:rPr lang="hr-HR" dirty="0"/>
              <a:t>odredbe	</a:t>
            </a:r>
            <a:endParaRPr lang="hr-HR" dirty="0" smtClean="0"/>
          </a:p>
          <a:p>
            <a:pPr marL="457177" lvl="1" indent="0">
              <a:buNone/>
            </a:pPr>
            <a:r>
              <a:rPr lang="hr-HR" dirty="0" smtClean="0"/>
              <a:t>2. Načela</a:t>
            </a:r>
            <a:r>
              <a:rPr lang="hr-HR" dirty="0"/>
              <a:t>	</a:t>
            </a:r>
          </a:p>
          <a:p>
            <a:pPr marL="457177" lvl="1" indent="0">
              <a:buNone/>
            </a:pPr>
            <a:r>
              <a:rPr lang="hr-HR" dirty="0"/>
              <a:t>3. Organizacija i upravljanje	</a:t>
            </a:r>
          </a:p>
          <a:p>
            <a:pPr marL="457177" lvl="1" indent="0">
              <a:buNone/>
            </a:pPr>
            <a:r>
              <a:rPr lang="hr-HR" dirty="0" smtClean="0"/>
              <a:t>	3.1 </a:t>
            </a:r>
            <a:r>
              <a:rPr lang="hr-HR" dirty="0"/>
              <a:t>Članstvo i tijela HR-OOZ-a	</a:t>
            </a:r>
          </a:p>
          <a:p>
            <a:pPr marL="457177" lvl="1" indent="0">
              <a:buNone/>
            </a:pPr>
            <a:r>
              <a:rPr lang="hr-HR" dirty="0" smtClean="0"/>
              <a:t>	3.2 </a:t>
            </a:r>
            <a:r>
              <a:rPr lang="hr-HR" dirty="0"/>
              <a:t>Vijeće HR-OOZ-a	</a:t>
            </a:r>
          </a:p>
          <a:p>
            <a:pPr marL="457177" lvl="1" indent="0">
              <a:buNone/>
            </a:pPr>
            <a:r>
              <a:rPr lang="hr-HR" dirty="0" smtClean="0"/>
              <a:t>	3.3 </a:t>
            </a:r>
            <a:r>
              <a:rPr lang="hr-HR" dirty="0"/>
              <a:t>Predsjedništvo HR-OOZ-a	</a:t>
            </a:r>
          </a:p>
          <a:p>
            <a:pPr marL="457177" lvl="1" indent="0">
              <a:buNone/>
            </a:pPr>
            <a:r>
              <a:rPr lang="hr-HR" dirty="0" smtClean="0"/>
              <a:t>	3.4 </a:t>
            </a:r>
            <a:r>
              <a:rPr lang="hr-HR" dirty="0"/>
              <a:t>Koordinator HR-OOZ-a	</a:t>
            </a:r>
          </a:p>
          <a:p>
            <a:pPr marL="457177" lvl="1" indent="0">
              <a:buNone/>
            </a:pPr>
            <a:r>
              <a:rPr lang="hr-HR" dirty="0" smtClean="0"/>
              <a:t>	3.5 </a:t>
            </a:r>
            <a:r>
              <a:rPr lang="hr-HR" dirty="0"/>
              <a:t>Radne skupine	</a:t>
            </a:r>
          </a:p>
          <a:p>
            <a:pPr marL="457177" lvl="1" indent="0">
              <a:buNone/>
            </a:pPr>
            <a:r>
              <a:rPr lang="hr-HR" dirty="0"/>
              <a:t>4. Katalog usluga i resursa HR-OOZ-a	</a:t>
            </a:r>
          </a:p>
          <a:p>
            <a:pPr marL="457177" lvl="1" indent="0">
              <a:buNone/>
            </a:pPr>
            <a:r>
              <a:rPr lang="hr-HR" dirty="0"/>
              <a:t>5. Financiranje i održivost	</a:t>
            </a:r>
            <a:endParaRPr lang="hr-HR" dirty="0" smtClean="0"/>
          </a:p>
          <a:p>
            <a:pPr marL="457177" lvl="1" indent="0">
              <a:buNone/>
            </a:pPr>
            <a:r>
              <a:rPr lang="hr-HR" dirty="0" smtClean="0"/>
              <a:t>6</a:t>
            </a:r>
            <a:r>
              <a:rPr lang="hr-HR" dirty="0"/>
              <a:t>. Komunikacija i informiranje	</a:t>
            </a:r>
            <a:endParaRPr lang="hr-HR" dirty="0" smtClean="0"/>
          </a:p>
          <a:p>
            <a:pPr marL="457177" lvl="1" indent="0">
              <a:buNone/>
            </a:pPr>
            <a:r>
              <a:rPr lang="hr-HR" dirty="0" smtClean="0"/>
              <a:t>7</a:t>
            </a:r>
            <a:r>
              <a:rPr lang="hr-HR" dirty="0"/>
              <a:t>. Završne odredbe</a:t>
            </a:r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3406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Načela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25802"/>
              </p:ext>
            </p:extLst>
          </p:nvPr>
        </p:nvGraphicFramePr>
        <p:xfrm>
          <a:off x="838200" y="1123778"/>
          <a:ext cx="10515600" cy="5087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8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Organizacija i upravljanje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835737"/>
              </p:ext>
            </p:extLst>
          </p:nvPr>
        </p:nvGraphicFramePr>
        <p:xfrm>
          <a:off x="838200" y="1105421"/>
          <a:ext cx="10515600" cy="5088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565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Katalog usluga i resursa HR-OOZ-a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 smtClean="0"/>
              <a:t>Spaja </a:t>
            </a:r>
            <a:r>
              <a:rPr lang="hr-HR" dirty="0"/>
              <a:t>pružatelje usluga i korisnike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Za pružatelja usluge</a:t>
            </a:r>
          </a:p>
          <a:p>
            <a:r>
              <a:rPr lang="hr-HR" dirty="0"/>
              <a:t>vidljivost</a:t>
            </a:r>
          </a:p>
          <a:p>
            <a:r>
              <a:rPr lang="hr-HR" dirty="0"/>
              <a:t>standardi kvalitete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Za korisnika</a:t>
            </a:r>
          </a:p>
          <a:p>
            <a:r>
              <a:rPr lang="hr-HR" dirty="0"/>
              <a:t>standardan opis</a:t>
            </a:r>
          </a:p>
          <a:p>
            <a:r>
              <a:rPr lang="hr-HR" dirty="0"/>
              <a:t>pouzdanost</a:t>
            </a:r>
          </a:p>
          <a:p>
            <a:r>
              <a:rPr lang="hr-HR" dirty="0"/>
              <a:t>dostupnost</a:t>
            </a:r>
          </a:p>
          <a:p>
            <a:r>
              <a:rPr lang="hr-HR" dirty="0"/>
              <a:t>dokumentacija</a:t>
            </a:r>
          </a:p>
          <a:p>
            <a:r>
              <a:rPr lang="hr-HR" dirty="0"/>
              <a:t>FAIR</a:t>
            </a:r>
          </a:p>
          <a:p>
            <a:r>
              <a:rPr lang="hr-HR" dirty="0"/>
              <a:t>podrška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03844">
            <a:off x="7302948" y="1735888"/>
            <a:ext cx="2894959" cy="39177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992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Kriteriji uvrštavanja u katalog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5828" y="3047998"/>
            <a:ext cx="3907971" cy="2620344"/>
          </a:xfrm>
        </p:spPr>
        <p:txBody>
          <a:bodyPr>
            <a:normAutofit/>
          </a:bodyPr>
          <a:lstStyle/>
          <a:p>
            <a:pPr marL="971527" lvl="1" indent="-514350">
              <a:buFont typeface="+mj-lt"/>
              <a:buAutoNum type="arabicPeriod"/>
            </a:pPr>
            <a:r>
              <a:rPr lang="hr-HR" dirty="0" smtClean="0"/>
              <a:t>Sjedište</a:t>
            </a:r>
          </a:p>
          <a:p>
            <a:pPr marL="971527" lvl="1" indent="-514350">
              <a:buFont typeface="+mj-lt"/>
              <a:buAutoNum type="arabicPeriod"/>
            </a:pPr>
            <a:r>
              <a:rPr lang="hr-HR" dirty="0" smtClean="0"/>
              <a:t>+1 ustanova</a:t>
            </a:r>
          </a:p>
          <a:p>
            <a:pPr marL="971527" lvl="1" indent="-514350">
              <a:buFont typeface="+mj-lt"/>
              <a:buAutoNum type="arabicPeriod"/>
            </a:pPr>
            <a:r>
              <a:rPr lang="hr-HR" dirty="0" smtClean="0"/>
              <a:t>OA</a:t>
            </a:r>
          </a:p>
          <a:p>
            <a:pPr marL="971527" lvl="1" indent="-514350">
              <a:buFont typeface="+mj-lt"/>
              <a:buAutoNum type="arabicPeriod"/>
            </a:pPr>
            <a:r>
              <a:rPr lang="hr-HR" dirty="0" smtClean="0"/>
              <a:t>CroRIS</a:t>
            </a:r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3597341" y="3047999"/>
            <a:ext cx="4368939" cy="281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27" lvl="1" indent="-514350">
              <a:buFont typeface="+mj-lt"/>
              <a:buAutoNum type="arabicPeriod" startAt="5"/>
            </a:pPr>
            <a:r>
              <a:rPr lang="hr-HR" dirty="0" smtClean="0"/>
              <a:t>Opis i pravila korištenja</a:t>
            </a:r>
          </a:p>
          <a:p>
            <a:pPr marL="971527" lvl="1" indent="-514350">
              <a:buFont typeface="+mj-lt"/>
              <a:buAutoNum type="arabicPeriod" startAt="5"/>
            </a:pPr>
            <a:r>
              <a:rPr lang="hr-HR" dirty="0" smtClean="0"/>
              <a:t>Upute</a:t>
            </a:r>
          </a:p>
          <a:p>
            <a:pPr marL="971527" lvl="1" indent="-514350">
              <a:buFont typeface="+mj-lt"/>
              <a:buAutoNum type="arabicPeriod" startAt="5"/>
            </a:pPr>
            <a:r>
              <a:rPr lang="hr-HR" dirty="0" smtClean="0"/>
              <a:t>Korisnička podrška</a:t>
            </a:r>
          </a:p>
          <a:p>
            <a:pPr marL="971527" lvl="1" indent="-514350">
              <a:buFont typeface="+mj-lt"/>
              <a:buAutoNum type="arabicPeriod" startAt="5"/>
            </a:pPr>
            <a:r>
              <a:rPr lang="hr-HR" dirty="0" smtClean="0"/>
              <a:t>Politika privatnosti</a:t>
            </a:r>
          </a:p>
          <a:p>
            <a:pPr marL="971527" lvl="1" indent="-514350">
              <a:buFont typeface="+mj-lt"/>
              <a:buAutoNum type="arabicPeriod" startAt="5"/>
            </a:pPr>
            <a:r>
              <a:rPr lang="hr-HR" dirty="0" smtClean="0"/>
              <a:t>Razina tehnološke spremnosti</a:t>
            </a:r>
          </a:p>
        </p:txBody>
      </p:sp>
      <p:sp>
        <p:nvSpPr>
          <p:cNvPr id="6" name="Rezervirano mjesto sadržaja 2"/>
          <p:cNvSpPr txBox="1">
            <a:spLocks/>
          </p:cNvSpPr>
          <p:nvPr/>
        </p:nvSpPr>
        <p:spPr>
          <a:xfrm>
            <a:off x="8049985" y="3047998"/>
            <a:ext cx="4142015" cy="2620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27" lvl="1" indent="-514350">
              <a:buFont typeface="+mj-lt"/>
              <a:buAutoNum type="arabicPeriod" startAt="10"/>
            </a:pPr>
            <a:r>
              <a:rPr lang="hr-HR" dirty="0" smtClean="0"/>
              <a:t>IKT u RH</a:t>
            </a:r>
          </a:p>
          <a:p>
            <a:pPr marL="971527" lvl="1" indent="-514350">
              <a:buFont typeface="+mj-lt"/>
              <a:buAutoNum type="arabicPeriod" startAt="10"/>
            </a:pPr>
            <a:r>
              <a:rPr lang="hr-HR" dirty="0" smtClean="0"/>
              <a:t>Nadzor</a:t>
            </a:r>
          </a:p>
          <a:p>
            <a:pPr marL="971527" lvl="1" indent="-514350">
              <a:buFont typeface="+mj-lt"/>
              <a:buAutoNum type="arabicPeriod" startAt="10"/>
            </a:pPr>
            <a:r>
              <a:rPr lang="hr-HR" dirty="0" smtClean="0"/>
              <a:t>Pravilnik o sigurnosti</a:t>
            </a:r>
          </a:p>
          <a:p>
            <a:pPr marL="971527" lvl="1" indent="-514350">
              <a:buFont typeface="+mj-lt"/>
              <a:buAutoNum type="arabicPeriod" startAt="10"/>
            </a:pPr>
            <a:r>
              <a:rPr lang="hr-HR" dirty="0" smtClean="0"/>
              <a:t>Sigurnosne kopije</a:t>
            </a:r>
          </a:p>
          <a:p>
            <a:pPr marL="971527" lvl="1" indent="-514350">
              <a:buFont typeface="+mj-lt"/>
              <a:buAutoNum type="arabicPeriod" startAt="10"/>
            </a:pPr>
            <a:r>
              <a:rPr lang="hr-HR" dirty="0" err="1" smtClean="0"/>
              <a:t>AAI@EduHr</a:t>
            </a:r>
            <a:endParaRPr lang="hr-HR" dirty="0" smtClean="0"/>
          </a:p>
        </p:txBody>
      </p:sp>
      <p:sp>
        <p:nvSpPr>
          <p:cNvPr id="7" name="Rezervirano mjesto sadržaja 2"/>
          <p:cNvSpPr txBox="1">
            <a:spLocks/>
          </p:cNvSpPr>
          <p:nvPr/>
        </p:nvSpPr>
        <p:spPr>
          <a:xfrm>
            <a:off x="141184" y="1584876"/>
            <a:ext cx="3327830" cy="1221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400" b="1" dirty="0" smtClean="0"/>
              <a:t>Opći kriteriji i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r-HR" sz="2400" b="1" dirty="0" smtClean="0"/>
              <a:t>otvorenost</a:t>
            </a:r>
          </a:p>
        </p:txBody>
      </p:sp>
      <p:sp>
        <p:nvSpPr>
          <p:cNvPr id="8" name="Rezervirano mjesto sadržaja 2"/>
          <p:cNvSpPr txBox="1">
            <a:spLocks/>
          </p:cNvSpPr>
          <p:nvPr/>
        </p:nvSpPr>
        <p:spPr>
          <a:xfrm>
            <a:off x="3827826" y="1584876"/>
            <a:ext cx="3907971" cy="1221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400" b="1" dirty="0"/>
              <a:t>Razina usluge </a:t>
            </a:r>
          </a:p>
          <a:p>
            <a:pPr marL="0" indent="0" algn="ctr">
              <a:buNone/>
            </a:pPr>
            <a:r>
              <a:rPr lang="hr-HR" sz="2400" b="1" dirty="0"/>
              <a:t>(opis i spremnost usluge)</a:t>
            </a:r>
          </a:p>
        </p:txBody>
      </p:sp>
      <p:sp>
        <p:nvSpPr>
          <p:cNvPr id="9" name="Rezervirano mjesto sadržaja 2"/>
          <p:cNvSpPr txBox="1">
            <a:spLocks/>
          </p:cNvSpPr>
          <p:nvPr/>
        </p:nvSpPr>
        <p:spPr>
          <a:xfrm>
            <a:off x="7859140" y="1584876"/>
            <a:ext cx="3907971" cy="1221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400" b="1" dirty="0"/>
              <a:t>Tehnički i sigurnosni </a:t>
            </a:r>
          </a:p>
          <a:p>
            <a:pPr marL="0" indent="0" algn="ctr">
              <a:buNone/>
            </a:pPr>
            <a:r>
              <a:rPr lang="hr-HR" sz="2400" b="1" dirty="0"/>
              <a:t>kriteriji za IT usluge</a:t>
            </a:r>
          </a:p>
        </p:txBody>
      </p:sp>
    </p:spTree>
    <p:extLst>
      <p:ext uri="{BB962C8B-B14F-4D97-AF65-F5344CB8AC3E}">
        <p14:creationId xmlns:p14="http://schemas.microsoft.com/office/powerpoint/2010/main" val="255900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Engl</a:t>
            </a:r>
            <a:r>
              <a:rPr lang="hr-HR" sz="2800" dirty="0"/>
              <a:t>. </a:t>
            </a:r>
            <a:r>
              <a:rPr lang="hr-HR" sz="2800" dirty="0" smtClean="0"/>
              <a:t>on-</a:t>
            </a:r>
            <a:r>
              <a:rPr lang="hr-HR" sz="2800" dirty="0" err="1" smtClean="0"/>
              <a:t>boarding</a:t>
            </a:r>
            <a:endParaRPr lang="hr-HR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sz="2800" dirty="0" smtClean="0"/>
              <a:t>Kandidati?</a:t>
            </a:r>
            <a:endParaRPr lang="hr-HR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2" y="1917219"/>
            <a:ext cx="5565708" cy="4272444"/>
          </a:xfrm>
        </p:spPr>
        <p:txBody>
          <a:bodyPr>
            <a:normAutofit fontScale="92500" lnSpcReduction="10000"/>
          </a:bodyPr>
          <a:lstStyle/>
          <a:p>
            <a:endParaRPr lang="hr-HR" dirty="0" smtClean="0"/>
          </a:p>
          <a:p>
            <a:r>
              <a:rPr lang="hr-HR" dirty="0" smtClean="0"/>
              <a:t>NSK</a:t>
            </a:r>
            <a:r>
              <a:rPr lang="hr-HR" dirty="0"/>
              <a:t>: URN:NBN, HAW </a:t>
            </a:r>
          </a:p>
          <a:p>
            <a:r>
              <a:rPr lang="hr-HR" dirty="0"/>
              <a:t>Srce: Dabar, Puh</a:t>
            </a:r>
          </a:p>
          <a:p>
            <a:r>
              <a:rPr lang="hr-HR" dirty="0"/>
              <a:t>IRB: </a:t>
            </a:r>
            <a:r>
              <a:rPr lang="hr-HR" dirty="0" err="1"/>
              <a:t>Revigo</a:t>
            </a:r>
            <a:r>
              <a:rPr lang="hr-HR" dirty="0"/>
              <a:t> </a:t>
            </a:r>
          </a:p>
          <a:p>
            <a:r>
              <a:rPr lang="hr-HR" dirty="0"/>
              <a:t>FFZG: </a:t>
            </a:r>
            <a:r>
              <a:rPr lang="hr-HR" dirty="0" err="1"/>
              <a:t>Crossda</a:t>
            </a:r>
            <a:r>
              <a:rPr lang="hr-HR" dirty="0"/>
              <a:t>, </a:t>
            </a:r>
          </a:p>
          <a:p>
            <a:r>
              <a:rPr lang="hr-HR" dirty="0"/>
              <a:t>IEF: </a:t>
            </a:r>
            <a:r>
              <a:rPr lang="hr-HR" dirty="0" err="1"/>
              <a:t>Consent</a:t>
            </a:r>
            <a:r>
              <a:rPr lang="hr-HR" dirty="0"/>
              <a:t> </a:t>
            </a:r>
            <a:r>
              <a:rPr lang="hr-HR" dirty="0" err="1"/>
              <a:t>Form</a:t>
            </a:r>
            <a:r>
              <a:rPr lang="hr-HR" dirty="0"/>
              <a:t> </a:t>
            </a:r>
            <a:r>
              <a:rPr lang="hr-HR" dirty="0" err="1"/>
              <a:t>Wizard</a:t>
            </a:r>
            <a:r>
              <a:rPr lang="hr-HR" dirty="0"/>
              <a:t> (IEF)</a:t>
            </a:r>
          </a:p>
          <a:p>
            <a:r>
              <a:rPr lang="hr-HR" dirty="0" err="1"/>
              <a:t>UniZd</a:t>
            </a:r>
            <a:r>
              <a:rPr lang="hr-HR" dirty="0"/>
              <a:t>: Portal i digitalni laboratorij za suradnička istraživanja i promicanje hrvatskoga </a:t>
            </a:r>
            <a:r>
              <a:rPr lang="hr-HR" dirty="0" smtClean="0"/>
              <a:t>glagoljaštva</a:t>
            </a:r>
          </a:p>
          <a:p>
            <a:r>
              <a:rPr lang="hr-HR" dirty="0" smtClean="0"/>
              <a:t>?</a:t>
            </a:r>
            <a:endParaRPr lang="hr-HR" dirty="0"/>
          </a:p>
          <a:p>
            <a:endParaRPr lang="hr-H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Uvrštavanje u katalog</a:t>
            </a:r>
          </a:p>
        </p:txBody>
      </p:sp>
      <p:sp>
        <p:nvSpPr>
          <p:cNvPr id="2" name="Rezervirano mjesto sadržaja 1"/>
          <p:cNvSpPr>
            <a:spLocks noGrp="1"/>
          </p:cNvSpPr>
          <p:nvPr>
            <p:ph sz="half" idx="2"/>
          </p:nvPr>
        </p:nvSpPr>
        <p:spPr>
          <a:xfrm>
            <a:off x="503891" y="1917074"/>
            <a:ext cx="5561011" cy="4272589"/>
          </a:xfrm>
        </p:spPr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r>
              <a:rPr lang="hr-HR" sz="2600" dirty="0" smtClean="0"/>
              <a:t>kontakt</a:t>
            </a:r>
            <a:r>
              <a:rPr lang="hr-HR" sz="2600" dirty="0"/>
              <a:t>: </a:t>
            </a:r>
            <a:r>
              <a:rPr lang="hr-HR" sz="2600" dirty="0" smtClean="0">
                <a:hlinkClick r:id="rId2"/>
              </a:rPr>
              <a:t>hr-ooz-struktura@srce.hr</a:t>
            </a:r>
            <a:r>
              <a:rPr lang="hr-HR" sz="2600" dirty="0" smtClean="0"/>
              <a:t> </a:t>
            </a:r>
            <a:endParaRPr lang="hr-HR" sz="2600" dirty="0"/>
          </a:p>
          <a:p>
            <a:endParaRPr lang="hr-HR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18134">
            <a:off x="1580516" y="2525018"/>
            <a:ext cx="3407757" cy="227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9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</TotalTime>
  <Words>719</Words>
  <Application>Microsoft Office PowerPoint</Application>
  <PresentationFormat>Widescreen</PresentationFormat>
  <Paragraphs>150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Uspostava Hrvatskog oblaka za otvorenu znanost aktivnosti Radne skupine za definiranje strukture i načela HR-OOZ-a </vt:lpstr>
      <vt:lpstr>Ciljevi, aktivnosti i rezultati</vt:lpstr>
      <vt:lpstr>Članovi Radne skupine</vt:lpstr>
      <vt:lpstr>Pravilnik HR-OOZ-a</vt:lpstr>
      <vt:lpstr>Načela</vt:lpstr>
      <vt:lpstr>Organizacija i upravljanje</vt:lpstr>
      <vt:lpstr>Katalog usluga i resursa HR-OOZ-a</vt:lpstr>
      <vt:lpstr>Kriteriji uvrštavanja u katalog</vt:lpstr>
      <vt:lpstr>Uvrštavanje u katalog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Dominik Kenđel</dc:creator>
  <cp:lastModifiedBy>Amira Zubović</cp:lastModifiedBy>
  <cp:revision>117</cp:revision>
  <cp:lastPrinted>2022-04-01T18:35:35Z</cp:lastPrinted>
  <dcterms:created xsi:type="dcterms:W3CDTF">2014-09-19T07:16:42Z</dcterms:created>
  <dcterms:modified xsi:type="dcterms:W3CDTF">2022-04-05T13:39:39Z</dcterms:modified>
</cp:coreProperties>
</file>