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Lst>
  <p:sldSz cy="5143500" cx="9144000"/>
  <p:notesSz cx="6858000" cy="9144000"/>
  <p:embeddedFontLst>
    <p:embeddedFont>
      <p:font typeface="Lato"/>
      <p:regular r:id="rId100"/>
      <p:bold r:id="rId101"/>
      <p:italic r:id="rId102"/>
      <p:boldItalic r:id="rId103"/>
    </p:embeddedFont>
    <p:embeddedFont>
      <p:font typeface="Source Sans Pro"/>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SourceSansPro-boldItalic.fntdata"/><Relationship Id="rId106" Type="http://schemas.openxmlformats.org/officeDocument/2006/relationships/font" Target="fonts/SourceSansPro-italic.fntdata"/><Relationship Id="rId105" Type="http://schemas.openxmlformats.org/officeDocument/2006/relationships/font" Target="fonts/SourceSansPro-bold.fntdata"/><Relationship Id="rId104" Type="http://schemas.openxmlformats.org/officeDocument/2006/relationships/font" Target="fonts/SourceSansPro-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Lato-boldItalic.fntdata"/><Relationship Id="rId102" Type="http://schemas.openxmlformats.org/officeDocument/2006/relationships/font" Target="fonts/Lato-italic.fntdata"/><Relationship Id="rId101" Type="http://schemas.openxmlformats.org/officeDocument/2006/relationships/font" Target="fonts/Lato-bold.fntdata"/><Relationship Id="rId100" Type="http://schemas.openxmlformats.org/officeDocument/2006/relationships/font" Target="fonts/Lato-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e057de450_5_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7e057de450_5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e19daf09e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e19daf09e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e19daf09e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e19daf09e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7e0c0c7db3_0_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7e0c0c7db3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7e120c4e1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e120c4e1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7e120c4e1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e120c4e1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e0c0c7db3_0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7e0c0c7db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e120c4e1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e120c4e1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7e120c4e1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e120c4e1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e120c4e1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e120c4e1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7e120c4e1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e120c4e1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e120c4e1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e120c4e1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e120c4e1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e120c4e1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7e120c4e1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e120c4e1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e120c4e1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e120c4e1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e19daf09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7e19daf09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e19daf09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e19daf09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7e19daf09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7e19daf09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e19daf09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7e19daf09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7e19daf09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7e19daf09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e19daf09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e19daf09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7e19daf09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7e19daf09e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e057de450_5_1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7e057de450_5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e19daf09e_0_1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7e19daf09e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e19daf09e_0_1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7e19daf09e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7e19daf09e_0_1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7e19daf09e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7e19daf09e_0_1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7e19daf09e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7e19daf09e_0_1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7e19daf09e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7e19daf09e_0_1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7e19daf09e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e19daf09e_0_1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7e19daf09e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7e19daf09e_0_2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7e19daf09e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7e19daf09e_0_2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7e19daf09e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7e19daf09e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7e19daf09e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e120c4e1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e120c4e1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7e19daf09e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7e19daf09e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7e19daf09e_0_2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7e19daf09e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7e19daf09e_0_2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7e19daf09e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7e19daf09e_0_2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7e19daf09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7e19daf09e_0_2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7e19daf09e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7e19daf09e_0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7e19daf09e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7e19daf09e_0_2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7e19daf09e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7e19daf09e_0_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7e19daf09e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7e19daf09e_0_3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7e19daf09e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e19daf09e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7e19daf09e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e120c4e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e120c4e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7e19daf09e_0_3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7e19daf09e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7e19daf09e_0_3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7e19daf09e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7e19daf09e_0_3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7e19daf09e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7e19daf09e_0_3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7e19daf09e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7e19daf09e_0_3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7e19daf09e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7e19daf09e_0_3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7e19daf09e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7e19daf09e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7e19daf09e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7e19daf09e_0_5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7e19daf09e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7e19daf09e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7e19daf09e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7e19daf09e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7e19daf09e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e120c4e1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e120c4e1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e19daf09e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7e19daf09e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7e19daf09e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7e19daf09e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7e19daf09e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7e19daf09e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7e19daf09e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7e19daf09e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7e19daf09e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7e19daf09e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7e19daf09e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7e19daf09e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7e19daf09e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e19daf09e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7e19daf09e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7e19daf09e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7e19daf09e_0_5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7e19daf09e_0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7e19daf09e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7e19daf09e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e057de450_3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7e057de450_3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7e19daf09e_0_6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7e19daf09e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7e19daf09e_0_6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7e19daf09e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7e19daf09e_0_6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7e19daf09e_0_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7e19daf09e_0_6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7e19daf09e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7e19daf09e_0_7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7e19daf09e_0_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7e19daf09e_0_7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7e19daf09e_0_7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7e19daf09e_0_7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7e19daf09e_0_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g7e19daf09e_0_7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7e19daf09e_0_7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7e19daf09e_0_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7e19daf09e_0_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g7e19daf09e_0_8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g7e19daf09e_0_8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e0c0c7db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7e0c0c7d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g7e19daf09e_0_8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7e19daf09e_0_8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g7e19daf09e_0_8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7e19daf09e_0_8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g7e19daf09e_0_9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7e19daf09e_0_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7e19daf09e_0_9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7e19daf09e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3" name="Shape 1043"/>
        <p:cNvGrpSpPr/>
        <p:nvPr/>
      </p:nvGrpSpPr>
      <p:grpSpPr>
        <a:xfrm>
          <a:off x="0" y="0"/>
          <a:ext cx="0" cy="0"/>
          <a:chOff x="0" y="0"/>
          <a:chExt cx="0" cy="0"/>
        </a:xfrm>
      </p:grpSpPr>
      <p:sp>
        <p:nvSpPr>
          <p:cNvPr id="1044" name="Google Shape;1044;g7e19daf09e_0_9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5" name="Google Shape;1045;g7e19daf09e_0_9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3" name="Shape 1053"/>
        <p:cNvGrpSpPr/>
        <p:nvPr/>
      </p:nvGrpSpPr>
      <p:grpSpPr>
        <a:xfrm>
          <a:off x="0" y="0"/>
          <a:ext cx="0" cy="0"/>
          <a:chOff x="0" y="0"/>
          <a:chExt cx="0" cy="0"/>
        </a:xfrm>
      </p:grpSpPr>
      <p:sp>
        <p:nvSpPr>
          <p:cNvPr id="1054" name="Google Shape;1054;g7e19daf09e_0_9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g7e19daf09e_0_9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7e19daf09e_0_9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g7e19daf09e_0_9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Google Shape;1082;g7e19daf09e_0_10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g7e19daf09e_0_10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7e19daf09e_0_10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g7e19daf09e_0_1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Google Shape;1107;g7e19daf09e_0_10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g7e19daf09e_0_10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e19daf09e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e19daf09e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9" name="Shape 1119"/>
        <p:cNvGrpSpPr/>
        <p:nvPr/>
      </p:nvGrpSpPr>
      <p:grpSpPr>
        <a:xfrm>
          <a:off x="0" y="0"/>
          <a:ext cx="0" cy="0"/>
          <a:chOff x="0" y="0"/>
          <a:chExt cx="0" cy="0"/>
        </a:xfrm>
      </p:grpSpPr>
      <p:sp>
        <p:nvSpPr>
          <p:cNvPr id="1120" name="Google Shape;1120;g7e19daf09e_0_10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g7e19daf09e_0_1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7e19daf09e_0_1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7e19daf09e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Google Shape;1130;g7e0cb4fbca_0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7e0cb4fbca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7" name="Shape 1137"/>
        <p:cNvGrpSpPr/>
        <p:nvPr/>
      </p:nvGrpSpPr>
      <p:grpSpPr>
        <a:xfrm>
          <a:off x="0" y="0"/>
          <a:ext cx="0" cy="0"/>
          <a:chOff x="0" y="0"/>
          <a:chExt cx="0" cy="0"/>
        </a:xfrm>
      </p:grpSpPr>
      <p:sp>
        <p:nvSpPr>
          <p:cNvPr id="1138" name="Google Shape;1138;g7e057de450_5_1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7e057de450_5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jpg"/><Relationship Id="rId3" Type="http://schemas.openxmlformats.org/officeDocument/2006/relationships/image" Target="../media/image36.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51" name="Shape 51"/>
        <p:cNvGrpSpPr/>
        <p:nvPr/>
      </p:nvGrpSpPr>
      <p:grpSpPr>
        <a:xfrm>
          <a:off x="0" y="0"/>
          <a:ext cx="0" cy="0"/>
          <a:chOff x="0" y="0"/>
          <a:chExt cx="0" cy="0"/>
        </a:xfrm>
      </p:grpSpPr>
      <p:pic>
        <p:nvPicPr>
          <p:cNvPr id="52" name="Google Shape;52;p14"/>
          <p:cNvPicPr preferRelativeResize="0"/>
          <p:nvPr/>
        </p:nvPicPr>
        <p:blipFill rotWithShape="1">
          <a:blip r:embed="rId3">
            <a:alphaModFix/>
          </a:blip>
          <a:srcRect b="0" l="0" r="0" t="0"/>
          <a:stretch/>
        </p:blipFill>
        <p:spPr>
          <a:xfrm>
            <a:off x="1016625" y="3658299"/>
            <a:ext cx="477033" cy="434219"/>
          </a:xfrm>
          <a:prstGeom prst="rect">
            <a:avLst/>
          </a:prstGeom>
          <a:noFill/>
          <a:ln>
            <a:noFill/>
          </a:ln>
        </p:spPr>
      </p:pic>
      <p:pic>
        <p:nvPicPr>
          <p:cNvPr id="53" name="Google Shape;53;p14"/>
          <p:cNvPicPr preferRelativeResize="0"/>
          <p:nvPr/>
        </p:nvPicPr>
        <p:blipFill rotWithShape="1">
          <a:blip r:embed="rId4">
            <a:alphaModFix/>
          </a:blip>
          <a:srcRect b="0" l="0" r="0" t="0"/>
          <a:stretch/>
        </p:blipFill>
        <p:spPr>
          <a:xfrm>
            <a:off x="992893" y="3945558"/>
            <a:ext cx="500765" cy="474921"/>
          </a:xfrm>
          <a:prstGeom prst="rect">
            <a:avLst/>
          </a:prstGeom>
          <a:noFill/>
          <a:ln>
            <a:noFill/>
          </a:ln>
        </p:spPr>
      </p:pic>
      <p:sp>
        <p:nvSpPr>
          <p:cNvPr id="54" name="Google Shape;54;p14"/>
          <p:cNvSpPr/>
          <p:nvPr/>
        </p:nvSpPr>
        <p:spPr>
          <a:xfrm>
            <a:off x="755577" y="4785996"/>
            <a:ext cx="8280920" cy="19620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GB" sz="8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sz="1100"/>
          </a:p>
        </p:txBody>
      </p:sp>
      <p:sp>
        <p:nvSpPr>
          <p:cNvPr id="55" name="Google Shape;55;p14"/>
          <p:cNvSpPr txBox="1"/>
          <p:nvPr/>
        </p:nvSpPr>
        <p:spPr>
          <a:xfrm>
            <a:off x="1482451" y="3741806"/>
            <a:ext cx="1164738"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500">
                <a:solidFill>
                  <a:srgbClr val="1C3046"/>
                </a:solidFill>
                <a:latin typeface="Calibri"/>
                <a:ea typeface="Calibri"/>
                <a:cs typeface="Calibri"/>
                <a:sym typeface="Calibri"/>
              </a:rPr>
              <a:t>eosc-hub.eu</a:t>
            </a:r>
            <a:endParaRPr sz="1100"/>
          </a:p>
        </p:txBody>
      </p:sp>
      <p:sp>
        <p:nvSpPr>
          <p:cNvPr id="56" name="Google Shape;56;p14"/>
          <p:cNvSpPr txBox="1"/>
          <p:nvPr/>
        </p:nvSpPr>
        <p:spPr>
          <a:xfrm>
            <a:off x="1453274" y="4031508"/>
            <a:ext cx="1218744"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500">
                <a:solidFill>
                  <a:srgbClr val="1C3046"/>
                </a:solidFill>
                <a:latin typeface="Calibri"/>
                <a:ea typeface="Calibri"/>
                <a:cs typeface="Calibri"/>
                <a:sym typeface="Calibri"/>
              </a:rPr>
              <a:t>@EOSC_eu</a:t>
            </a:r>
            <a:endParaRPr sz="1500">
              <a:solidFill>
                <a:srgbClr val="1C3046"/>
              </a:solidFill>
              <a:latin typeface="Calibri"/>
              <a:ea typeface="Calibri"/>
              <a:cs typeface="Calibri"/>
              <a:sym typeface="Calibri"/>
            </a:endParaRPr>
          </a:p>
        </p:txBody>
      </p:sp>
      <p:cxnSp>
        <p:nvCxnSpPr>
          <p:cNvPr id="57" name="Google Shape;57;p14"/>
          <p:cNvCxnSpPr/>
          <p:nvPr/>
        </p:nvCxnSpPr>
        <p:spPr>
          <a:xfrm>
            <a:off x="1169622" y="3543858"/>
            <a:ext cx="1404156" cy="0"/>
          </a:xfrm>
          <a:prstGeom prst="straightConnector1">
            <a:avLst/>
          </a:prstGeom>
          <a:noFill/>
          <a:ln cap="flat" cmpd="sng" w="25400">
            <a:solidFill>
              <a:srgbClr val="1C3046"/>
            </a:solidFill>
            <a:prstDash val="solid"/>
            <a:round/>
            <a:headEnd len="sm" w="sm" type="none"/>
            <a:tailEnd len="sm" w="sm" type="none"/>
          </a:ln>
        </p:spPr>
      </p:cxnSp>
      <p:pic>
        <p:nvPicPr>
          <p:cNvPr id="58" name="Google Shape;58;p14"/>
          <p:cNvPicPr preferRelativeResize="0"/>
          <p:nvPr/>
        </p:nvPicPr>
        <p:blipFill rotWithShape="1">
          <a:blip r:embed="rId5">
            <a:alphaModFix/>
          </a:blip>
          <a:srcRect b="0" l="0" r="0" t="0"/>
          <a:stretch/>
        </p:blipFill>
        <p:spPr>
          <a:xfrm>
            <a:off x="991726" y="1140595"/>
            <a:ext cx="3687122" cy="918094"/>
          </a:xfrm>
          <a:prstGeom prst="rect">
            <a:avLst/>
          </a:prstGeom>
          <a:noFill/>
          <a:ln>
            <a:noFill/>
          </a:ln>
        </p:spPr>
      </p:pic>
      <p:pic>
        <p:nvPicPr>
          <p:cNvPr id="59" name="Google Shape;59;p14"/>
          <p:cNvPicPr preferRelativeResize="0"/>
          <p:nvPr/>
        </p:nvPicPr>
        <p:blipFill rotWithShape="1">
          <a:blip r:embed="rId6">
            <a:alphaModFix/>
          </a:blip>
          <a:srcRect b="0" l="0" r="0" t="0"/>
          <a:stretch/>
        </p:blipFill>
        <p:spPr>
          <a:xfrm>
            <a:off x="359532" y="4778350"/>
            <a:ext cx="316632" cy="211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60" name="Shape 60"/>
        <p:cNvGrpSpPr/>
        <p:nvPr/>
      </p:nvGrpSpPr>
      <p:grpSpPr>
        <a:xfrm>
          <a:off x="0" y="0"/>
          <a:ext cx="0" cy="0"/>
          <a:chOff x="0" y="0"/>
          <a:chExt cx="0" cy="0"/>
        </a:xfrm>
      </p:grpSpPr>
      <p:sp>
        <p:nvSpPr>
          <p:cNvPr id="61" name="Google Shape;61;p15"/>
          <p:cNvSpPr/>
          <p:nvPr/>
        </p:nvSpPr>
        <p:spPr>
          <a:xfrm>
            <a:off x="8560686" y="4782182"/>
            <a:ext cx="331794" cy="219838"/>
          </a:xfrm>
          <a:prstGeom prst="rect">
            <a:avLst/>
          </a:prstGeom>
          <a:solidFill>
            <a:srgbClr val="1D2F45">
              <a:alpha val="25882"/>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A5A5A5"/>
              </a:solidFill>
              <a:latin typeface="Calibri"/>
              <a:ea typeface="Calibri"/>
              <a:cs typeface="Calibri"/>
              <a:sym typeface="Calibri"/>
            </a:endParaRPr>
          </a:p>
        </p:txBody>
      </p:sp>
      <p:sp>
        <p:nvSpPr>
          <p:cNvPr id="62" name="Google Shape;62;p15"/>
          <p:cNvSpPr txBox="1"/>
          <p:nvPr>
            <p:ph idx="1" type="body"/>
          </p:nvPr>
        </p:nvSpPr>
        <p:spPr>
          <a:xfrm>
            <a:off x="251520" y="951572"/>
            <a:ext cx="8640960" cy="3641255"/>
          </a:xfrm>
          <a:prstGeom prst="rect">
            <a:avLst/>
          </a:prstGeom>
          <a:noFill/>
          <a:ln>
            <a:noFill/>
          </a:ln>
        </p:spPr>
        <p:txBody>
          <a:bodyPr anchorCtr="0" anchor="t" bIns="34275" lIns="68575" spcFirstLastPara="1" rIns="68575" wrap="square" tIns="34275">
            <a:noAutofit/>
          </a:bodyPr>
          <a:lstStyle>
            <a:lvl1pPr indent="-361950" lvl="0" marL="457200" marR="0" rtl="0" algn="l">
              <a:spcBef>
                <a:spcPts val="400"/>
              </a:spcBef>
              <a:spcAft>
                <a:spcPts val="0"/>
              </a:spcAft>
              <a:buClr>
                <a:srgbClr val="3C3C3C"/>
              </a:buClr>
              <a:buSzPts val="2100"/>
              <a:buFont typeface="Arial"/>
              <a:buChar char="•"/>
              <a:defRPr b="0" i="0" sz="2100" u="none" cap="none" strike="noStrike">
                <a:solidFill>
                  <a:srgbClr val="3C3C3C"/>
                </a:solidFill>
                <a:latin typeface="Calibri"/>
                <a:ea typeface="Calibri"/>
                <a:cs typeface="Calibri"/>
                <a:sym typeface="Calibri"/>
              </a:defRPr>
            </a:lvl1pPr>
            <a:lvl2pPr indent="-342900" lvl="1" marL="914400" marR="0" rtl="0" algn="l">
              <a:spcBef>
                <a:spcPts val="400"/>
              </a:spcBef>
              <a:spcAft>
                <a:spcPts val="0"/>
              </a:spcAft>
              <a:buClr>
                <a:srgbClr val="3C3C3C"/>
              </a:buClr>
              <a:buSzPts val="1800"/>
              <a:buFont typeface="Calibri"/>
              <a:buChar char="-"/>
              <a:defRPr b="0" i="0" sz="2000" u="none" cap="none" strike="noStrike">
                <a:solidFill>
                  <a:srgbClr val="3C3C3C"/>
                </a:solidFill>
                <a:latin typeface="Calibri"/>
                <a:ea typeface="Calibri"/>
                <a:cs typeface="Calibri"/>
                <a:sym typeface="Calibri"/>
              </a:defRPr>
            </a:lvl2pPr>
            <a:lvl3pPr indent="-317500" lvl="2" marL="1371600" marR="0" rtl="0" algn="l">
              <a:spcBef>
                <a:spcPts val="400"/>
              </a:spcBef>
              <a:spcAft>
                <a:spcPts val="0"/>
              </a:spcAft>
              <a:buClr>
                <a:srgbClr val="3C3C3C"/>
              </a:buClr>
              <a:buSzPts val="1400"/>
              <a:buFont typeface="Noto Sans Symbols"/>
              <a:buChar char="▪"/>
              <a:defRPr b="0" i="0" sz="18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3C3C3C"/>
              </a:buClr>
              <a:buSzPts val="1500"/>
              <a:buFont typeface="Arial"/>
              <a:buNone/>
              <a:defRPr b="0" i="0" sz="21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700"/>
              <a:buFont typeface="Arial"/>
              <a:buNone/>
              <a:defRPr b="0" i="0" sz="2100" u="none" cap="none" strike="noStrike">
                <a:solidFill>
                  <a:srgbClr val="3C3C3C"/>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63" name="Google Shape;63;p15"/>
          <p:cNvSpPr txBox="1"/>
          <p:nvPr>
            <p:ph idx="10" type="dt"/>
          </p:nvPr>
        </p:nvSpPr>
        <p:spPr>
          <a:xfrm>
            <a:off x="251520" y="4785996"/>
            <a:ext cx="2133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4785996"/>
            <a:ext cx="2895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cxnSp>
        <p:nvCxnSpPr>
          <p:cNvPr id="65" name="Google Shape;65;p15"/>
          <p:cNvCxnSpPr/>
          <p:nvPr/>
        </p:nvCxnSpPr>
        <p:spPr>
          <a:xfrm rot="10800000">
            <a:off x="251520" y="4782184"/>
            <a:ext cx="8640960" cy="3814"/>
          </a:xfrm>
          <a:prstGeom prst="straightConnector1">
            <a:avLst/>
          </a:prstGeom>
          <a:noFill/>
          <a:ln cap="flat" cmpd="sng" w="12700">
            <a:solidFill>
              <a:srgbClr val="1D2F45"/>
            </a:solidFill>
            <a:prstDash val="solid"/>
            <a:round/>
            <a:headEnd len="sm" w="sm" type="none"/>
            <a:tailEnd len="sm" w="sm" type="none"/>
          </a:ln>
        </p:spPr>
      </p:cxnSp>
      <p:sp>
        <p:nvSpPr>
          <p:cNvPr id="66" name="Google Shape;66;p15"/>
          <p:cNvSpPr txBox="1"/>
          <p:nvPr>
            <p:ph idx="12" type="sldNum"/>
          </p:nvPr>
        </p:nvSpPr>
        <p:spPr>
          <a:xfrm>
            <a:off x="6553200" y="4785996"/>
            <a:ext cx="2339280" cy="216024"/>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000">
                <a:solidFill>
                  <a:srgbClr val="3C3C3C"/>
                </a:solidFill>
                <a:latin typeface="Source Sans Pro"/>
                <a:ea typeface="Source Sans Pro"/>
                <a:cs typeface="Source Sans Pro"/>
                <a:sym typeface="Source Sans Pro"/>
              </a:defRPr>
            </a:lvl1pPr>
            <a:lvl2pPr indent="0" lvl="1" marL="0" marR="0" rtl="0" algn="r">
              <a:spcBef>
                <a:spcPts val="0"/>
              </a:spcBef>
              <a:buNone/>
              <a:defRPr b="0" i="0" sz="1000">
                <a:solidFill>
                  <a:srgbClr val="3C3C3C"/>
                </a:solidFill>
                <a:latin typeface="Source Sans Pro"/>
                <a:ea typeface="Source Sans Pro"/>
                <a:cs typeface="Source Sans Pro"/>
                <a:sym typeface="Source Sans Pro"/>
              </a:defRPr>
            </a:lvl2pPr>
            <a:lvl3pPr indent="0" lvl="2" marL="0" marR="0" rtl="0" algn="r">
              <a:spcBef>
                <a:spcPts val="0"/>
              </a:spcBef>
              <a:buNone/>
              <a:defRPr b="0" i="0" sz="1000">
                <a:solidFill>
                  <a:srgbClr val="3C3C3C"/>
                </a:solidFill>
                <a:latin typeface="Source Sans Pro"/>
                <a:ea typeface="Source Sans Pro"/>
                <a:cs typeface="Source Sans Pro"/>
                <a:sym typeface="Source Sans Pro"/>
              </a:defRPr>
            </a:lvl3pPr>
            <a:lvl4pPr indent="0" lvl="3" marL="0" marR="0" rtl="0" algn="r">
              <a:spcBef>
                <a:spcPts val="0"/>
              </a:spcBef>
              <a:buNone/>
              <a:defRPr b="0" i="0" sz="1000">
                <a:solidFill>
                  <a:srgbClr val="3C3C3C"/>
                </a:solidFill>
                <a:latin typeface="Source Sans Pro"/>
                <a:ea typeface="Source Sans Pro"/>
                <a:cs typeface="Source Sans Pro"/>
                <a:sym typeface="Source Sans Pro"/>
              </a:defRPr>
            </a:lvl4pPr>
            <a:lvl5pPr indent="0" lvl="4" marL="0" marR="0" rtl="0" algn="r">
              <a:spcBef>
                <a:spcPts val="0"/>
              </a:spcBef>
              <a:buNone/>
              <a:defRPr b="0" i="0" sz="1000">
                <a:solidFill>
                  <a:srgbClr val="3C3C3C"/>
                </a:solidFill>
                <a:latin typeface="Source Sans Pro"/>
                <a:ea typeface="Source Sans Pro"/>
                <a:cs typeface="Source Sans Pro"/>
                <a:sym typeface="Source Sans Pro"/>
              </a:defRPr>
            </a:lvl5pPr>
            <a:lvl6pPr indent="0" lvl="5" marL="0" marR="0" rtl="0" algn="r">
              <a:spcBef>
                <a:spcPts val="0"/>
              </a:spcBef>
              <a:buNone/>
              <a:defRPr b="0" i="0" sz="1000">
                <a:solidFill>
                  <a:srgbClr val="3C3C3C"/>
                </a:solidFill>
                <a:latin typeface="Source Sans Pro"/>
                <a:ea typeface="Source Sans Pro"/>
                <a:cs typeface="Source Sans Pro"/>
                <a:sym typeface="Source Sans Pro"/>
              </a:defRPr>
            </a:lvl6pPr>
            <a:lvl7pPr indent="0" lvl="6" marL="0" marR="0" rtl="0" algn="r">
              <a:spcBef>
                <a:spcPts val="0"/>
              </a:spcBef>
              <a:buNone/>
              <a:defRPr b="0" i="0" sz="1000">
                <a:solidFill>
                  <a:srgbClr val="3C3C3C"/>
                </a:solidFill>
                <a:latin typeface="Source Sans Pro"/>
                <a:ea typeface="Source Sans Pro"/>
                <a:cs typeface="Source Sans Pro"/>
                <a:sym typeface="Source Sans Pro"/>
              </a:defRPr>
            </a:lvl7pPr>
            <a:lvl8pPr indent="0" lvl="7" marL="0" marR="0" rtl="0" algn="r">
              <a:spcBef>
                <a:spcPts val="0"/>
              </a:spcBef>
              <a:buNone/>
              <a:defRPr b="0" i="0" sz="1000">
                <a:solidFill>
                  <a:srgbClr val="3C3C3C"/>
                </a:solidFill>
                <a:latin typeface="Source Sans Pro"/>
                <a:ea typeface="Source Sans Pro"/>
                <a:cs typeface="Source Sans Pro"/>
                <a:sym typeface="Source Sans Pro"/>
              </a:defRPr>
            </a:lvl8pPr>
            <a:lvl9pPr indent="0" lvl="8" marL="0" marR="0" rtl="0" algn="r">
              <a:spcBef>
                <a:spcPts val="0"/>
              </a:spcBef>
              <a:buNone/>
              <a:defRPr b="0" i="0" sz="1000">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p15"/>
          <p:cNvSpPr/>
          <p:nvPr/>
        </p:nvSpPr>
        <p:spPr>
          <a:xfrm>
            <a:off x="3114459" y="0"/>
            <a:ext cx="1133521"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 name="Google Shape;68;p15"/>
          <p:cNvSpPr/>
          <p:nvPr/>
        </p:nvSpPr>
        <p:spPr>
          <a:xfrm>
            <a:off x="5940154" y="0"/>
            <a:ext cx="3167471"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 name="Google Shape;69;p15"/>
          <p:cNvSpPr/>
          <p:nvPr/>
        </p:nvSpPr>
        <p:spPr>
          <a:xfrm>
            <a:off x="8401706" y="0"/>
            <a:ext cx="74763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 name="Google Shape;70;p15"/>
          <p:cNvSpPr/>
          <p:nvPr/>
        </p:nvSpPr>
        <p:spPr>
          <a:xfrm>
            <a:off x="1907705" y="0"/>
            <a:ext cx="101605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 name="Google Shape;71;p15"/>
          <p:cNvSpPr/>
          <p:nvPr/>
        </p:nvSpPr>
        <p:spPr>
          <a:xfrm>
            <a:off x="7164289" y="0"/>
            <a:ext cx="1303646"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 name="Google Shape;72;p15"/>
          <p:cNvSpPr/>
          <p:nvPr/>
        </p:nvSpPr>
        <p:spPr>
          <a:xfrm>
            <a:off x="5220073" y="0"/>
            <a:ext cx="114286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 name="Google Shape;73;p15"/>
          <p:cNvSpPr/>
          <p:nvPr/>
        </p:nvSpPr>
        <p:spPr>
          <a:xfrm>
            <a:off x="1276469" y="-1"/>
            <a:ext cx="631235"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 name="Google Shape;74;p15"/>
          <p:cNvSpPr/>
          <p:nvPr/>
        </p:nvSpPr>
        <p:spPr>
          <a:xfrm>
            <a:off x="643478"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 name="Google Shape;75;p15"/>
          <p:cNvSpPr/>
          <p:nvPr/>
        </p:nvSpPr>
        <p:spPr>
          <a:xfrm>
            <a:off x="2590801"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 name="Google Shape;76;p15"/>
          <p:cNvSpPr/>
          <p:nvPr/>
        </p:nvSpPr>
        <p:spPr>
          <a:xfrm>
            <a:off x="4247980" y="0"/>
            <a:ext cx="105248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 name="Google Shape;77;p15"/>
          <p:cNvSpPr/>
          <p:nvPr/>
        </p:nvSpPr>
        <p:spPr>
          <a:xfrm>
            <a:off x="7357995" y="0"/>
            <a:ext cx="166335"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 name="Google Shape;78;p15"/>
          <p:cNvSpPr/>
          <p:nvPr/>
        </p:nvSpPr>
        <p:spPr>
          <a:xfrm>
            <a:off x="-136" y="-1"/>
            <a:ext cx="643613"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9" name="Google Shape;79;p15"/>
          <p:cNvPicPr preferRelativeResize="0"/>
          <p:nvPr/>
        </p:nvPicPr>
        <p:blipFill rotWithShape="1">
          <a:blip r:embed="rId2">
            <a:alphaModFix/>
          </a:blip>
          <a:srcRect b="0" l="0" r="0" t="0"/>
          <a:stretch/>
        </p:blipFill>
        <p:spPr>
          <a:xfrm>
            <a:off x="80628" y="90591"/>
            <a:ext cx="2106234" cy="566004"/>
          </a:xfrm>
          <a:prstGeom prst="rect">
            <a:avLst/>
          </a:prstGeom>
          <a:noFill/>
          <a:ln>
            <a:noFill/>
          </a:ln>
        </p:spPr>
      </p:pic>
      <p:sp>
        <p:nvSpPr>
          <p:cNvPr id="80" name="Google Shape;80;p15"/>
          <p:cNvSpPr txBox="1"/>
          <p:nvPr>
            <p:ph type="title"/>
          </p:nvPr>
        </p:nvSpPr>
        <p:spPr>
          <a:xfrm>
            <a:off x="2415733" y="141480"/>
            <a:ext cx="6480720" cy="403287"/>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1D2F45"/>
              </a:buClr>
              <a:buSzPts val="2700"/>
              <a:buFont typeface="Calibri"/>
              <a:buNone/>
              <a:defRPr b="1" i="0" sz="2700" u="none" cap="none" strike="noStrike">
                <a:solidFill>
                  <a:srgbClr val="1D2F45"/>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id="81" name="Google Shape;81;p15"/>
          <p:cNvPicPr preferRelativeResize="0"/>
          <p:nvPr/>
        </p:nvPicPr>
        <p:blipFill rotWithShape="1">
          <a:blip r:embed="rId3">
            <a:alphaModFix/>
          </a:blip>
          <a:srcRect b="0" l="0" r="0" t="0"/>
          <a:stretch/>
        </p:blipFill>
        <p:spPr>
          <a:xfrm>
            <a:off x="0" y="5119663"/>
            <a:ext cx="9144000" cy="2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82" name="Shape 82"/>
        <p:cNvGrpSpPr/>
        <p:nvPr/>
      </p:nvGrpSpPr>
      <p:grpSpPr>
        <a:xfrm>
          <a:off x="0" y="0"/>
          <a:ext cx="0" cy="0"/>
          <a:chOff x="0" y="0"/>
          <a:chExt cx="0" cy="0"/>
        </a:xfrm>
      </p:grpSpPr>
      <p:sp>
        <p:nvSpPr>
          <p:cNvPr id="83" name="Google Shape;83;p16"/>
          <p:cNvSpPr/>
          <p:nvPr/>
        </p:nvSpPr>
        <p:spPr>
          <a:xfrm>
            <a:off x="8560686" y="4782182"/>
            <a:ext cx="331794" cy="219838"/>
          </a:xfrm>
          <a:prstGeom prst="rect">
            <a:avLst/>
          </a:prstGeom>
          <a:solidFill>
            <a:srgbClr val="1D2F45">
              <a:alpha val="25882"/>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A5A5A5"/>
              </a:solidFill>
              <a:latin typeface="Calibri"/>
              <a:ea typeface="Calibri"/>
              <a:cs typeface="Calibri"/>
              <a:sym typeface="Calibri"/>
            </a:endParaRPr>
          </a:p>
        </p:txBody>
      </p:sp>
      <p:sp>
        <p:nvSpPr>
          <p:cNvPr id="84" name="Google Shape;84;p16"/>
          <p:cNvSpPr txBox="1"/>
          <p:nvPr>
            <p:ph idx="1" type="body"/>
          </p:nvPr>
        </p:nvSpPr>
        <p:spPr>
          <a:xfrm>
            <a:off x="251520" y="969917"/>
            <a:ext cx="4248472" cy="3596243"/>
          </a:xfrm>
          <a:prstGeom prst="rect">
            <a:avLst/>
          </a:prstGeom>
          <a:noFill/>
          <a:ln>
            <a:noFill/>
          </a:ln>
        </p:spPr>
        <p:txBody>
          <a:bodyPr anchorCtr="0" anchor="t" bIns="34275" lIns="68575" spcFirstLastPara="1" rIns="68575" wrap="square" tIns="34275">
            <a:noAutofit/>
          </a:bodyPr>
          <a:lstStyle>
            <a:lvl1pPr indent="-361950" lvl="0" marL="457200" marR="0" rtl="0" algn="l">
              <a:spcBef>
                <a:spcPts val="400"/>
              </a:spcBef>
              <a:spcAft>
                <a:spcPts val="0"/>
              </a:spcAft>
              <a:buClr>
                <a:srgbClr val="3C3C3C"/>
              </a:buClr>
              <a:buSzPts val="2100"/>
              <a:buFont typeface="Arial"/>
              <a:buChar char="•"/>
              <a:defRPr b="0" i="0" sz="2100" u="none" cap="none" strike="noStrike">
                <a:solidFill>
                  <a:srgbClr val="3C3C3C"/>
                </a:solidFill>
                <a:latin typeface="Calibri"/>
                <a:ea typeface="Calibri"/>
                <a:cs typeface="Calibri"/>
                <a:sym typeface="Calibri"/>
              </a:defRPr>
            </a:lvl1pPr>
            <a:lvl2pPr indent="-342900" lvl="1" marL="914400" marR="0" rtl="0" algn="l">
              <a:spcBef>
                <a:spcPts val="400"/>
              </a:spcBef>
              <a:spcAft>
                <a:spcPts val="0"/>
              </a:spcAft>
              <a:buClr>
                <a:srgbClr val="3C3C3C"/>
              </a:buClr>
              <a:buSzPts val="1800"/>
              <a:buFont typeface="Calibri"/>
              <a:buChar char="-"/>
              <a:defRPr b="0" i="0" sz="2000" u="none" cap="none" strike="noStrike">
                <a:solidFill>
                  <a:srgbClr val="3C3C3C"/>
                </a:solidFill>
                <a:latin typeface="Calibri"/>
                <a:ea typeface="Calibri"/>
                <a:cs typeface="Calibri"/>
                <a:sym typeface="Calibri"/>
              </a:defRPr>
            </a:lvl2pPr>
            <a:lvl3pPr indent="-317500" lvl="2" marL="1371600" marR="0" rtl="0" algn="l">
              <a:spcBef>
                <a:spcPts val="400"/>
              </a:spcBef>
              <a:spcAft>
                <a:spcPts val="0"/>
              </a:spcAft>
              <a:buClr>
                <a:srgbClr val="3C3C3C"/>
              </a:buClr>
              <a:buSzPts val="1400"/>
              <a:buFont typeface="Noto Sans Symbols"/>
              <a:buChar char="▪"/>
              <a:defRPr b="0" i="0" sz="18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3C3C3C"/>
              </a:buClr>
              <a:buSzPts val="1500"/>
              <a:buFont typeface="Arial"/>
              <a:buNone/>
              <a:defRPr b="0" i="0" sz="21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700"/>
              <a:buFont typeface="Arial"/>
              <a:buNone/>
              <a:defRPr b="0" i="0" sz="2100" u="none" cap="none" strike="noStrike">
                <a:solidFill>
                  <a:srgbClr val="3C3C3C"/>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5" name="Google Shape;85;p16"/>
          <p:cNvSpPr txBox="1"/>
          <p:nvPr>
            <p:ph idx="2" type="body"/>
          </p:nvPr>
        </p:nvSpPr>
        <p:spPr>
          <a:xfrm>
            <a:off x="4644009" y="969917"/>
            <a:ext cx="4248472" cy="3596244"/>
          </a:xfrm>
          <a:prstGeom prst="rect">
            <a:avLst/>
          </a:prstGeom>
          <a:noFill/>
          <a:ln>
            <a:noFill/>
          </a:ln>
        </p:spPr>
        <p:txBody>
          <a:bodyPr anchorCtr="0" anchor="t" bIns="34275" lIns="68575" spcFirstLastPara="1" rIns="68575" wrap="square" tIns="34275">
            <a:noAutofit/>
          </a:bodyPr>
          <a:lstStyle>
            <a:lvl1pPr indent="-361950" lvl="0" marL="457200" marR="0" rtl="0" algn="l">
              <a:spcBef>
                <a:spcPts val="400"/>
              </a:spcBef>
              <a:spcAft>
                <a:spcPts val="0"/>
              </a:spcAft>
              <a:buClr>
                <a:srgbClr val="3C3C3C"/>
              </a:buClr>
              <a:buSzPts val="2100"/>
              <a:buFont typeface="Arial"/>
              <a:buChar char="•"/>
              <a:defRPr b="0" i="0" sz="2100" u="none" cap="none" strike="noStrike">
                <a:solidFill>
                  <a:srgbClr val="3C3C3C"/>
                </a:solidFill>
                <a:latin typeface="Calibri"/>
                <a:ea typeface="Calibri"/>
                <a:cs typeface="Calibri"/>
                <a:sym typeface="Calibri"/>
              </a:defRPr>
            </a:lvl1pPr>
            <a:lvl2pPr indent="-342900" lvl="1" marL="914400" marR="0" rtl="0" algn="l">
              <a:spcBef>
                <a:spcPts val="400"/>
              </a:spcBef>
              <a:spcAft>
                <a:spcPts val="0"/>
              </a:spcAft>
              <a:buClr>
                <a:srgbClr val="3C3C3C"/>
              </a:buClr>
              <a:buSzPts val="1800"/>
              <a:buFont typeface="Calibri"/>
              <a:buChar char="-"/>
              <a:defRPr b="0" i="0" sz="2000" u="none" cap="none" strike="noStrike">
                <a:solidFill>
                  <a:srgbClr val="3C3C3C"/>
                </a:solidFill>
                <a:latin typeface="Calibri"/>
                <a:ea typeface="Calibri"/>
                <a:cs typeface="Calibri"/>
                <a:sym typeface="Calibri"/>
              </a:defRPr>
            </a:lvl2pPr>
            <a:lvl3pPr indent="-317500" lvl="2" marL="1371600" marR="0" rtl="0" algn="l">
              <a:spcBef>
                <a:spcPts val="400"/>
              </a:spcBef>
              <a:spcAft>
                <a:spcPts val="0"/>
              </a:spcAft>
              <a:buClr>
                <a:srgbClr val="3C3C3C"/>
              </a:buClr>
              <a:buSzPts val="1400"/>
              <a:buFont typeface="Noto Sans Symbols"/>
              <a:buChar char="▪"/>
              <a:defRPr b="0" i="0" sz="18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3C3C3C"/>
              </a:buClr>
              <a:buSzPts val="1500"/>
              <a:buFont typeface="Arial"/>
              <a:buNone/>
              <a:defRPr b="0" i="0" sz="21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700"/>
              <a:buFont typeface="Arial"/>
              <a:buNone/>
              <a:defRPr b="0" i="0" sz="2100" u="none" cap="none" strike="noStrike">
                <a:solidFill>
                  <a:srgbClr val="3C3C3C"/>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6" name="Google Shape;86;p16"/>
          <p:cNvSpPr/>
          <p:nvPr/>
        </p:nvSpPr>
        <p:spPr>
          <a:xfrm>
            <a:off x="3114459" y="0"/>
            <a:ext cx="1133521"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 name="Google Shape;87;p16"/>
          <p:cNvSpPr/>
          <p:nvPr/>
        </p:nvSpPr>
        <p:spPr>
          <a:xfrm>
            <a:off x="5940154" y="0"/>
            <a:ext cx="3167471"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 name="Google Shape;88;p16"/>
          <p:cNvSpPr/>
          <p:nvPr/>
        </p:nvSpPr>
        <p:spPr>
          <a:xfrm>
            <a:off x="8401706" y="0"/>
            <a:ext cx="74763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 name="Google Shape;89;p16"/>
          <p:cNvSpPr/>
          <p:nvPr/>
        </p:nvSpPr>
        <p:spPr>
          <a:xfrm>
            <a:off x="1907705" y="0"/>
            <a:ext cx="101605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 name="Google Shape;90;p16"/>
          <p:cNvSpPr/>
          <p:nvPr/>
        </p:nvSpPr>
        <p:spPr>
          <a:xfrm>
            <a:off x="7164289" y="0"/>
            <a:ext cx="1303646"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 name="Google Shape;91;p16"/>
          <p:cNvSpPr/>
          <p:nvPr/>
        </p:nvSpPr>
        <p:spPr>
          <a:xfrm>
            <a:off x="5220073" y="0"/>
            <a:ext cx="114286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 name="Google Shape;92;p16"/>
          <p:cNvSpPr/>
          <p:nvPr/>
        </p:nvSpPr>
        <p:spPr>
          <a:xfrm>
            <a:off x="1276469" y="-1"/>
            <a:ext cx="631235"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 name="Google Shape;93;p16"/>
          <p:cNvSpPr/>
          <p:nvPr/>
        </p:nvSpPr>
        <p:spPr>
          <a:xfrm>
            <a:off x="643478"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 name="Google Shape;94;p16"/>
          <p:cNvSpPr/>
          <p:nvPr/>
        </p:nvSpPr>
        <p:spPr>
          <a:xfrm>
            <a:off x="2590801"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 name="Google Shape;95;p16"/>
          <p:cNvSpPr/>
          <p:nvPr/>
        </p:nvSpPr>
        <p:spPr>
          <a:xfrm>
            <a:off x="4247980" y="0"/>
            <a:ext cx="105248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 name="Google Shape;96;p16"/>
          <p:cNvSpPr/>
          <p:nvPr/>
        </p:nvSpPr>
        <p:spPr>
          <a:xfrm>
            <a:off x="7357995" y="0"/>
            <a:ext cx="166335"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 name="Google Shape;97;p16"/>
          <p:cNvSpPr/>
          <p:nvPr/>
        </p:nvSpPr>
        <p:spPr>
          <a:xfrm>
            <a:off x="-136" y="-1"/>
            <a:ext cx="643613"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 name="Google Shape;98;p16"/>
          <p:cNvSpPr txBox="1"/>
          <p:nvPr>
            <p:ph idx="10" type="dt"/>
          </p:nvPr>
        </p:nvSpPr>
        <p:spPr>
          <a:xfrm>
            <a:off x="251520" y="4785996"/>
            <a:ext cx="2133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9" name="Google Shape;99;p16"/>
          <p:cNvSpPr txBox="1"/>
          <p:nvPr>
            <p:ph idx="11" type="ftr"/>
          </p:nvPr>
        </p:nvSpPr>
        <p:spPr>
          <a:xfrm>
            <a:off x="3124200" y="4785996"/>
            <a:ext cx="2895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cxnSp>
        <p:nvCxnSpPr>
          <p:cNvPr id="100" name="Google Shape;100;p16"/>
          <p:cNvCxnSpPr/>
          <p:nvPr/>
        </p:nvCxnSpPr>
        <p:spPr>
          <a:xfrm rot="10800000">
            <a:off x="251520" y="4782184"/>
            <a:ext cx="8640960" cy="3814"/>
          </a:xfrm>
          <a:prstGeom prst="straightConnector1">
            <a:avLst/>
          </a:prstGeom>
          <a:noFill/>
          <a:ln cap="flat" cmpd="sng" w="12700">
            <a:solidFill>
              <a:srgbClr val="1D2F45"/>
            </a:solidFill>
            <a:prstDash val="solid"/>
            <a:round/>
            <a:headEnd len="sm" w="sm" type="none"/>
            <a:tailEnd len="sm" w="sm" type="none"/>
          </a:ln>
        </p:spPr>
      </p:cxnSp>
      <p:sp>
        <p:nvSpPr>
          <p:cNvPr id="101" name="Google Shape;101;p16"/>
          <p:cNvSpPr txBox="1"/>
          <p:nvPr>
            <p:ph idx="12" type="sldNum"/>
          </p:nvPr>
        </p:nvSpPr>
        <p:spPr>
          <a:xfrm>
            <a:off x="6553200" y="4785996"/>
            <a:ext cx="2339280" cy="216024"/>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000">
                <a:solidFill>
                  <a:srgbClr val="3C3C3C"/>
                </a:solidFill>
                <a:latin typeface="Source Sans Pro"/>
                <a:ea typeface="Source Sans Pro"/>
                <a:cs typeface="Source Sans Pro"/>
                <a:sym typeface="Source Sans Pro"/>
              </a:defRPr>
            </a:lvl1pPr>
            <a:lvl2pPr indent="0" lvl="1" marL="0" marR="0" rtl="0" algn="r">
              <a:spcBef>
                <a:spcPts val="0"/>
              </a:spcBef>
              <a:buNone/>
              <a:defRPr b="0" i="0" sz="1000">
                <a:solidFill>
                  <a:srgbClr val="3C3C3C"/>
                </a:solidFill>
                <a:latin typeface="Source Sans Pro"/>
                <a:ea typeface="Source Sans Pro"/>
                <a:cs typeface="Source Sans Pro"/>
                <a:sym typeface="Source Sans Pro"/>
              </a:defRPr>
            </a:lvl2pPr>
            <a:lvl3pPr indent="0" lvl="2" marL="0" marR="0" rtl="0" algn="r">
              <a:spcBef>
                <a:spcPts val="0"/>
              </a:spcBef>
              <a:buNone/>
              <a:defRPr b="0" i="0" sz="1000">
                <a:solidFill>
                  <a:srgbClr val="3C3C3C"/>
                </a:solidFill>
                <a:latin typeface="Source Sans Pro"/>
                <a:ea typeface="Source Sans Pro"/>
                <a:cs typeface="Source Sans Pro"/>
                <a:sym typeface="Source Sans Pro"/>
              </a:defRPr>
            </a:lvl3pPr>
            <a:lvl4pPr indent="0" lvl="3" marL="0" marR="0" rtl="0" algn="r">
              <a:spcBef>
                <a:spcPts val="0"/>
              </a:spcBef>
              <a:buNone/>
              <a:defRPr b="0" i="0" sz="1000">
                <a:solidFill>
                  <a:srgbClr val="3C3C3C"/>
                </a:solidFill>
                <a:latin typeface="Source Sans Pro"/>
                <a:ea typeface="Source Sans Pro"/>
                <a:cs typeface="Source Sans Pro"/>
                <a:sym typeface="Source Sans Pro"/>
              </a:defRPr>
            </a:lvl4pPr>
            <a:lvl5pPr indent="0" lvl="4" marL="0" marR="0" rtl="0" algn="r">
              <a:spcBef>
                <a:spcPts val="0"/>
              </a:spcBef>
              <a:buNone/>
              <a:defRPr b="0" i="0" sz="1000">
                <a:solidFill>
                  <a:srgbClr val="3C3C3C"/>
                </a:solidFill>
                <a:latin typeface="Source Sans Pro"/>
                <a:ea typeface="Source Sans Pro"/>
                <a:cs typeface="Source Sans Pro"/>
                <a:sym typeface="Source Sans Pro"/>
              </a:defRPr>
            </a:lvl5pPr>
            <a:lvl6pPr indent="0" lvl="5" marL="0" marR="0" rtl="0" algn="r">
              <a:spcBef>
                <a:spcPts val="0"/>
              </a:spcBef>
              <a:buNone/>
              <a:defRPr b="0" i="0" sz="1000">
                <a:solidFill>
                  <a:srgbClr val="3C3C3C"/>
                </a:solidFill>
                <a:latin typeface="Source Sans Pro"/>
                <a:ea typeface="Source Sans Pro"/>
                <a:cs typeface="Source Sans Pro"/>
                <a:sym typeface="Source Sans Pro"/>
              </a:defRPr>
            </a:lvl6pPr>
            <a:lvl7pPr indent="0" lvl="6" marL="0" marR="0" rtl="0" algn="r">
              <a:spcBef>
                <a:spcPts val="0"/>
              </a:spcBef>
              <a:buNone/>
              <a:defRPr b="0" i="0" sz="1000">
                <a:solidFill>
                  <a:srgbClr val="3C3C3C"/>
                </a:solidFill>
                <a:latin typeface="Source Sans Pro"/>
                <a:ea typeface="Source Sans Pro"/>
                <a:cs typeface="Source Sans Pro"/>
                <a:sym typeface="Source Sans Pro"/>
              </a:defRPr>
            </a:lvl7pPr>
            <a:lvl8pPr indent="0" lvl="7" marL="0" marR="0" rtl="0" algn="r">
              <a:spcBef>
                <a:spcPts val="0"/>
              </a:spcBef>
              <a:buNone/>
              <a:defRPr b="0" i="0" sz="1000">
                <a:solidFill>
                  <a:srgbClr val="3C3C3C"/>
                </a:solidFill>
                <a:latin typeface="Source Sans Pro"/>
                <a:ea typeface="Source Sans Pro"/>
                <a:cs typeface="Source Sans Pro"/>
                <a:sym typeface="Source Sans Pro"/>
              </a:defRPr>
            </a:lvl8pPr>
            <a:lvl9pPr indent="0" lvl="8" marL="0" marR="0" rtl="0" algn="r">
              <a:spcBef>
                <a:spcPts val="0"/>
              </a:spcBef>
              <a:buNone/>
              <a:defRPr b="0" i="0" sz="1000">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02" name="Google Shape;102;p16"/>
          <p:cNvPicPr preferRelativeResize="0"/>
          <p:nvPr/>
        </p:nvPicPr>
        <p:blipFill rotWithShape="1">
          <a:blip r:embed="rId2">
            <a:alphaModFix/>
          </a:blip>
          <a:srcRect b="0" l="0" r="0" t="0"/>
          <a:stretch/>
        </p:blipFill>
        <p:spPr>
          <a:xfrm>
            <a:off x="80628" y="90591"/>
            <a:ext cx="2106234" cy="566004"/>
          </a:xfrm>
          <a:prstGeom prst="rect">
            <a:avLst/>
          </a:prstGeom>
          <a:noFill/>
          <a:ln>
            <a:noFill/>
          </a:ln>
        </p:spPr>
      </p:pic>
      <p:pic>
        <p:nvPicPr>
          <p:cNvPr id="103" name="Google Shape;103;p16"/>
          <p:cNvPicPr preferRelativeResize="0"/>
          <p:nvPr/>
        </p:nvPicPr>
        <p:blipFill rotWithShape="1">
          <a:blip r:embed="rId3">
            <a:alphaModFix/>
          </a:blip>
          <a:srcRect b="0" l="0" r="0" t="0"/>
          <a:stretch/>
        </p:blipFill>
        <p:spPr>
          <a:xfrm>
            <a:off x="0" y="5119663"/>
            <a:ext cx="9144000" cy="23837"/>
          </a:xfrm>
          <a:prstGeom prst="rect">
            <a:avLst/>
          </a:prstGeom>
          <a:noFill/>
          <a:ln>
            <a:noFill/>
          </a:ln>
        </p:spPr>
      </p:pic>
      <p:sp>
        <p:nvSpPr>
          <p:cNvPr id="104" name="Google Shape;104;p16"/>
          <p:cNvSpPr txBox="1"/>
          <p:nvPr>
            <p:ph type="title"/>
          </p:nvPr>
        </p:nvSpPr>
        <p:spPr>
          <a:xfrm>
            <a:off x="2415733" y="141480"/>
            <a:ext cx="6480720" cy="403287"/>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1D2F45"/>
              </a:buClr>
              <a:buSzPts val="2700"/>
              <a:buFont typeface="Calibri"/>
              <a:buNone/>
              <a:defRPr b="1" i="0" sz="2700" u="none" cap="none" strike="noStrike">
                <a:solidFill>
                  <a:srgbClr val="1D2F45"/>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05" name="Shape 105"/>
        <p:cNvGrpSpPr/>
        <p:nvPr/>
      </p:nvGrpSpPr>
      <p:grpSpPr>
        <a:xfrm>
          <a:off x="0" y="0"/>
          <a:ext cx="0" cy="0"/>
          <a:chOff x="0" y="0"/>
          <a:chExt cx="0" cy="0"/>
        </a:xfrm>
      </p:grpSpPr>
      <p:pic>
        <p:nvPicPr>
          <p:cNvPr id="106" name="Google Shape;106;p17"/>
          <p:cNvPicPr preferRelativeResize="0"/>
          <p:nvPr/>
        </p:nvPicPr>
        <p:blipFill rotWithShape="1">
          <a:blip r:embed="rId3">
            <a:alphaModFix/>
          </a:blip>
          <a:srcRect b="0" l="0" r="0" t="0"/>
          <a:stretch/>
        </p:blipFill>
        <p:spPr>
          <a:xfrm>
            <a:off x="526761" y="1087078"/>
            <a:ext cx="1984137" cy="491732"/>
          </a:xfrm>
          <a:prstGeom prst="rect">
            <a:avLst/>
          </a:prstGeom>
          <a:noFill/>
          <a:ln>
            <a:noFill/>
          </a:ln>
        </p:spPr>
      </p:pic>
      <p:sp>
        <p:nvSpPr>
          <p:cNvPr id="107" name="Google Shape;107;p17"/>
          <p:cNvSpPr txBox="1"/>
          <p:nvPr>
            <p:ph idx="1" type="body"/>
          </p:nvPr>
        </p:nvSpPr>
        <p:spPr>
          <a:xfrm>
            <a:off x="471488" y="2723935"/>
            <a:ext cx="5819830" cy="1738026"/>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400"/>
              </a:spcBef>
              <a:spcAft>
                <a:spcPts val="0"/>
              </a:spcAft>
              <a:buClr>
                <a:srgbClr val="3C3C3C"/>
              </a:buClr>
              <a:buSzPts val="2100"/>
              <a:buFont typeface="Arial"/>
              <a:buNone/>
              <a:defRPr b="0" i="0" sz="2100" u="none" cap="none" strike="noStrike">
                <a:solidFill>
                  <a:srgbClr val="3C3C3C"/>
                </a:solidFill>
                <a:latin typeface="Calibri"/>
                <a:ea typeface="Calibri"/>
                <a:cs typeface="Calibri"/>
                <a:sym typeface="Calibri"/>
              </a:defRPr>
            </a:lvl1pPr>
            <a:lvl2pPr indent="-342900" lvl="1" marL="914400" marR="0" rtl="0" algn="l">
              <a:spcBef>
                <a:spcPts val="400"/>
              </a:spcBef>
              <a:spcAft>
                <a:spcPts val="0"/>
              </a:spcAft>
              <a:buClr>
                <a:srgbClr val="3C3C3C"/>
              </a:buClr>
              <a:buSzPts val="1800"/>
              <a:buFont typeface="Calibri"/>
              <a:buChar char="-"/>
              <a:defRPr b="0" i="0" sz="2000" u="none" cap="none" strike="noStrike">
                <a:solidFill>
                  <a:srgbClr val="3C3C3C"/>
                </a:solidFill>
                <a:latin typeface="Calibri"/>
                <a:ea typeface="Calibri"/>
                <a:cs typeface="Calibri"/>
                <a:sym typeface="Calibri"/>
              </a:defRPr>
            </a:lvl2pPr>
            <a:lvl3pPr indent="-317500" lvl="2" marL="1371600" marR="0" rtl="0" algn="l">
              <a:spcBef>
                <a:spcPts val="400"/>
              </a:spcBef>
              <a:spcAft>
                <a:spcPts val="0"/>
              </a:spcAft>
              <a:buClr>
                <a:srgbClr val="3C3C3C"/>
              </a:buClr>
              <a:buSzPts val="1400"/>
              <a:buFont typeface="Noto Sans Symbols"/>
              <a:buChar char="▪"/>
              <a:defRPr b="0" i="0" sz="18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3C3C3C"/>
              </a:buClr>
              <a:buSzPts val="1500"/>
              <a:buFont typeface="Calibri"/>
              <a:buNone/>
              <a:defRPr b="0" i="0" sz="21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700"/>
              <a:buFont typeface="Arial"/>
              <a:buNone/>
              <a:defRPr b="0" i="0" sz="2100" u="none" cap="none" strike="noStrike">
                <a:solidFill>
                  <a:srgbClr val="3C3C3C"/>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8" name="Google Shape;108;p17"/>
          <p:cNvSpPr txBox="1"/>
          <p:nvPr>
            <p:ph idx="2" type="body"/>
          </p:nvPr>
        </p:nvSpPr>
        <p:spPr>
          <a:xfrm>
            <a:off x="471488" y="2208445"/>
            <a:ext cx="4412309" cy="379297"/>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400"/>
              </a:spcBef>
              <a:spcAft>
                <a:spcPts val="0"/>
              </a:spcAft>
              <a:buClr>
                <a:srgbClr val="BF9003"/>
              </a:buClr>
              <a:buSzPts val="2100"/>
              <a:buFont typeface="Arial"/>
              <a:buNone/>
              <a:defRPr b="0" i="0" sz="2100" u="none" cap="none" strike="noStrike">
                <a:solidFill>
                  <a:srgbClr val="BF9003"/>
                </a:solidFill>
                <a:latin typeface="Calibri"/>
                <a:ea typeface="Calibri"/>
                <a:cs typeface="Calibri"/>
                <a:sym typeface="Calibri"/>
              </a:defRPr>
            </a:lvl1pPr>
            <a:lvl2pPr indent="-342900" lvl="1" marL="914400" marR="0" rtl="0" algn="l">
              <a:spcBef>
                <a:spcPts val="400"/>
              </a:spcBef>
              <a:spcAft>
                <a:spcPts val="0"/>
              </a:spcAft>
              <a:buClr>
                <a:srgbClr val="3C3C3C"/>
              </a:buClr>
              <a:buSzPts val="1800"/>
              <a:buFont typeface="Calibri"/>
              <a:buChar char="-"/>
              <a:defRPr b="0" i="0" sz="2000" u="none" cap="none" strike="noStrike">
                <a:solidFill>
                  <a:srgbClr val="3C3C3C"/>
                </a:solidFill>
                <a:latin typeface="Calibri"/>
                <a:ea typeface="Calibri"/>
                <a:cs typeface="Calibri"/>
                <a:sym typeface="Calibri"/>
              </a:defRPr>
            </a:lvl2pPr>
            <a:lvl3pPr indent="-317500" lvl="2" marL="1371600" marR="0" rtl="0" algn="l">
              <a:spcBef>
                <a:spcPts val="400"/>
              </a:spcBef>
              <a:spcAft>
                <a:spcPts val="0"/>
              </a:spcAft>
              <a:buClr>
                <a:srgbClr val="3C3C3C"/>
              </a:buClr>
              <a:buSzPts val="1400"/>
              <a:buFont typeface="Noto Sans Symbols"/>
              <a:buChar char="▪"/>
              <a:defRPr b="0" i="0" sz="18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3C3C3C"/>
              </a:buClr>
              <a:buSzPts val="1500"/>
              <a:buFont typeface="Calibri"/>
              <a:buNone/>
              <a:defRPr b="0" i="0" sz="21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700"/>
              <a:buFont typeface="Arial"/>
              <a:buNone/>
              <a:defRPr b="0" i="0" sz="2100" u="none" cap="none" strike="noStrike">
                <a:solidFill>
                  <a:srgbClr val="3C3C3C"/>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id="109" name="Google Shape;109;p17"/>
          <p:cNvPicPr preferRelativeResize="0"/>
          <p:nvPr/>
        </p:nvPicPr>
        <p:blipFill rotWithShape="1">
          <a:blip r:embed="rId4">
            <a:alphaModFix/>
          </a:blip>
          <a:srcRect b="0" l="0" r="0" t="0"/>
          <a:stretch/>
        </p:blipFill>
        <p:spPr>
          <a:xfrm>
            <a:off x="0" y="5119663"/>
            <a:ext cx="9144000" cy="23837"/>
          </a:xfrm>
          <a:prstGeom prst="rect">
            <a:avLst/>
          </a:prstGeom>
          <a:noFill/>
          <a:ln>
            <a:noFill/>
          </a:ln>
        </p:spPr>
      </p:pic>
      <p:sp>
        <p:nvSpPr>
          <p:cNvPr id="110" name="Google Shape;110;p17"/>
          <p:cNvSpPr txBox="1"/>
          <p:nvPr>
            <p:ph type="title"/>
          </p:nvPr>
        </p:nvSpPr>
        <p:spPr>
          <a:xfrm>
            <a:off x="471488" y="1715002"/>
            <a:ext cx="4317437" cy="379297"/>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1D2F45"/>
              </a:buClr>
              <a:buSzPts val="2700"/>
              <a:buFont typeface="Calibri"/>
              <a:buNone/>
              <a:defRPr b="1" i="0" sz="2700" u="none" cap="none" strike="noStrike">
                <a:solidFill>
                  <a:srgbClr val="1D2F45"/>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111" name="Shape 111"/>
        <p:cNvGrpSpPr/>
        <p:nvPr/>
      </p:nvGrpSpPr>
      <p:grpSpPr>
        <a:xfrm>
          <a:off x="0" y="0"/>
          <a:ext cx="0" cy="0"/>
          <a:chOff x="0" y="0"/>
          <a:chExt cx="0" cy="0"/>
        </a:xfrm>
      </p:grpSpPr>
      <p:grpSp>
        <p:nvGrpSpPr>
          <p:cNvPr id="112" name="Google Shape;112;p18"/>
          <p:cNvGrpSpPr/>
          <p:nvPr/>
        </p:nvGrpSpPr>
        <p:grpSpPr>
          <a:xfrm>
            <a:off x="3144208" y="3273828"/>
            <a:ext cx="2967030" cy="474921"/>
            <a:chOff x="4269008" y="5638956"/>
            <a:chExt cx="3956040" cy="633228"/>
          </a:xfrm>
        </p:grpSpPr>
        <p:pic>
          <p:nvPicPr>
            <p:cNvPr id="113" name="Google Shape;113;p18"/>
            <p:cNvPicPr preferRelativeResize="0"/>
            <p:nvPr/>
          </p:nvPicPr>
          <p:blipFill rotWithShape="1">
            <a:blip r:embed="rId3">
              <a:alphaModFix/>
            </a:blip>
            <a:srcRect b="0" l="0" r="0" t="0"/>
            <a:stretch/>
          </p:blipFill>
          <p:spPr>
            <a:xfrm>
              <a:off x="4269008" y="5666091"/>
              <a:ext cx="630033" cy="578959"/>
            </a:xfrm>
            <a:prstGeom prst="rect">
              <a:avLst/>
            </a:prstGeom>
            <a:noFill/>
            <a:ln>
              <a:noFill/>
            </a:ln>
          </p:spPr>
        </p:pic>
        <p:pic>
          <p:nvPicPr>
            <p:cNvPr id="114" name="Google Shape;114;p18"/>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115" name="Google Shape;115;p18"/>
            <p:cNvSpPr txBox="1"/>
            <p:nvPr/>
          </p:nvSpPr>
          <p:spPr>
            <a:xfrm>
              <a:off x="4759216" y="5755515"/>
              <a:ext cx="1552984" cy="40011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500">
                  <a:solidFill>
                    <a:srgbClr val="1C3046"/>
                  </a:solidFill>
                  <a:latin typeface="Calibri"/>
                  <a:ea typeface="Calibri"/>
                  <a:cs typeface="Calibri"/>
                  <a:sym typeface="Calibri"/>
                </a:rPr>
                <a:t>eosc-hub.eu</a:t>
              </a:r>
              <a:endParaRPr sz="1100"/>
            </a:p>
          </p:txBody>
        </p:sp>
        <p:sp>
          <p:nvSpPr>
            <p:cNvPr id="116" name="Google Shape;116;p18"/>
            <p:cNvSpPr txBox="1"/>
            <p:nvPr/>
          </p:nvSpPr>
          <p:spPr>
            <a:xfrm>
              <a:off x="6600056" y="5755515"/>
              <a:ext cx="1624992" cy="40011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500">
                  <a:solidFill>
                    <a:srgbClr val="1C3046"/>
                  </a:solidFill>
                  <a:latin typeface="Calibri"/>
                  <a:ea typeface="Calibri"/>
                  <a:cs typeface="Calibri"/>
                  <a:sym typeface="Calibri"/>
                </a:rPr>
                <a:t>@EOSC_eu</a:t>
              </a:r>
              <a:endParaRPr sz="1500">
                <a:solidFill>
                  <a:srgbClr val="1C3046"/>
                </a:solidFill>
                <a:latin typeface="Calibri"/>
                <a:ea typeface="Calibri"/>
                <a:cs typeface="Calibri"/>
                <a:sym typeface="Calibri"/>
              </a:endParaRPr>
            </a:p>
          </p:txBody>
        </p:sp>
      </p:grpSp>
      <p:pic>
        <p:nvPicPr>
          <p:cNvPr id="117" name="Google Shape;117;p18"/>
          <p:cNvPicPr preferRelativeResize="0"/>
          <p:nvPr/>
        </p:nvPicPr>
        <p:blipFill rotWithShape="1">
          <a:blip r:embed="rId5">
            <a:alphaModFix/>
          </a:blip>
          <a:srcRect b="0" l="0" r="0" t="0"/>
          <a:stretch/>
        </p:blipFill>
        <p:spPr>
          <a:xfrm>
            <a:off x="3958363" y="1232693"/>
            <a:ext cx="1338721" cy="1673401"/>
          </a:xfrm>
          <a:prstGeom prst="rect">
            <a:avLst/>
          </a:prstGeom>
          <a:noFill/>
          <a:ln>
            <a:noFill/>
          </a:ln>
        </p:spPr>
      </p:pic>
      <p:sp>
        <p:nvSpPr>
          <p:cNvPr id="118" name="Google Shape;118;p18"/>
          <p:cNvSpPr txBox="1"/>
          <p:nvPr/>
        </p:nvSpPr>
        <p:spPr>
          <a:xfrm>
            <a:off x="837189" y="1426951"/>
            <a:ext cx="3096344" cy="71558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2100">
                <a:solidFill>
                  <a:srgbClr val="1D2F45"/>
                </a:solidFill>
                <a:latin typeface="Calibri"/>
                <a:ea typeface="Calibri"/>
                <a:cs typeface="Calibri"/>
                <a:sym typeface="Calibri"/>
              </a:rPr>
              <a:t>Thank you</a:t>
            </a:r>
            <a:endParaRPr sz="1100"/>
          </a:p>
          <a:p>
            <a:pPr indent="0" lvl="0" marL="0" marR="0" rtl="0" algn="l">
              <a:spcBef>
                <a:spcPts val="0"/>
              </a:spcBef>
              <a:spcAft>
                <a:spcPts val="0"/>
              </a:spcAft>
              <a:buNone/>
            </a:pPr>
            <a:r>
              <a:rPr b="1" lang="en-GB" sz="2100">
                <a:solidFill>
                  <a:srgbClr val="1D2F45"/>
                </a:solidFill>
                <a:latin typeface="Calibri"/>
                <a:ea typeface="Calibri"/>
                <a:cs typeface="Calibri"/>
                <a:sym typeface="Calibri"/>
              </a:rPr>
              <a:t>for your attention! </a:t>
            </a:r>
            <a:endParaRPr sz="1100"/>
          </a:p>
        </p:txBody>
      </p:sp>
      <p:sp>
        <p:nvSpPr>
          <p:cNvPr id="119" name="Google Shape;119;p18"/>
          <p:cNvSpPr txBox="1"/>
          <p:nvPr/>
        </p:nvSpPr>
        <p:spPr>
          <a:xfrm>
            <a:off x="827584" y="2359108"/>
            <a:ext cx="2916344"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GB" sz="1500">
                <a:solidFill>
                  <a:schemeClr val="dk1"/>
                </a:solidFill>
                <a:latin typeface="Calibri"/>
                <a:ea typeface="Calibri"/>
                <a:cs typeface="Calibri"/>
                <a:sym typeface="Calibri"/>
              </a:rPr>
              <a:t>Questions?</a:t>
            </a:r>
            <a:endParaRPr sz="1100"/>
          </a:p>
        </p:txBody>
      </p:sp>
      <p:cxnSp>
        <p:nvCxnSpPr>
          <p:cNvPr id="120" name="Google Shape;120;p18"/>
          <p:cNvCxnSpPr/>
          <p:nvPr/>
        </p:nvCxnSpPr>
        <p:spPr>
          <a:xfrm>
            <a:off x="899593" y="2313360"/>
            <a:ext cx="1584176" cy="0"/>
          </a:xfrm>
          <a:prstGeom prst="straightConnector1">
            <a:avLst/>
          </a:prstGeom>
          <a:noFill/>
          <a:ln cap="flat" cmpd="sng" w="25400">
            <a:solidFill>
              <a:srgbClr val="1D2F45"/>
            </a:solidFill>
            <a:prstDash val="solid"/>
            <a:round/>
            <a:headEnd len="sm" w="sm" type="none"/>
            <a:tailEnd len="sm" w="sm" type="none"/>
          </a:ln>
        </p:spPr>
      </p:cxnSp>
      <p:grpSp>
        <p:nvGrpSpPr>
          <p:cNvPr id="121" name="Google Shape;121;p18"/>
          <p:cNvGrpSpPr/>
          <p:nvPr/>
        </p:nvGrpSpPr>
        <p:grpSpPr>
          <a:xfrm>
            <a:off x="701306" y="4467516"/>
            <a:ext cx="7852835" cy="300083"/>
            <a:chOff x="899592" y="6271590"/>
            <a:chExt cx="7705726" cy="294461"/>
          </a:xfrm>
        </p:grpSpPr>
        <p:pic>
          <p:nvPicPr>
            <p:cNvPr id="122" name="Google Shape;122;p18"/>
            <p:cNvPicPr preferRelativeResize="0"/>
            <p:nvPr/>
          </p:nvPicPr>
          <p:blipFill rotWithShape="1">
            <a:blip r:embed="rId6">
              <a:alphaModFix/>
            </a:blip>
            <a:srcRect b="0" l="0" r="0" t="0"/>
            <a:stretch/>
          </p:blipFill>
          <p:spPr>
            <a:xfrm>
              <a:off x="899592" y="6271590"/>
              <a:ext cx="842697" cy="294461"/>
            </a:xfrm>
            <a:prstGeom prst="rect">
              <a:avLst/>
            </a:prstGeom>
            <a:noFill/>
            <a:ln>
              <a:noFill/>
            </a:ln>
          </p:spPr>
        </p:pic>
        <p:pic>
          <p:nvPicPr>
            <p:cNvPr id="123" name="Google Shape;123;p18"/>
            <p:cNvPicPr preferRelativeResize="0"/>
            <p:nvPr/>
          </p:nvPicPr>
          <p:blipFill rotWithShape="1">
            <a:blip r:embed="rId7">
              <a:alphaModFix/>
            </a:blip>
            <a:srcRect b="0" l="0" r="0" t="0"/>
            <a:stretch/>
          </p:blipFill>
          <p:spPr>
            <a:xfrm>
              <a:off x="1813045" y="6349354"/>
              <a:ext cx="6792273" cy="216697"/>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124" name="Shape 124"/>
        <p:cNvGrpSpPr/>
        <p:nvPr/>
      </p:nvGrpSpPr>
      <p:grpSpPr>
        <a:xfrm>
          <a:off x="0" y="0"/>
          <a:ext cx="0" cy="0"/>
          <a:chOff x="0" y="0"/>
          <a:chExt cx="0" cy="0"/>
        </a:xfrm>
      </p:grpSpPr>
      <p:sp>
        <p:nvSpPr>
          <p:cNvPr id="125" name="Google Shape;125;p19"/>
          <p:cNvSpPr/>
          <p:nvPr/>
        </p:nvSpPr>
        <p:spPr>
          <a:xfrm>
            <a:off x="8560686" y="4782182"/>
            <a:ext cx="331794" cy="219838"/>
          </a:xfrm>
          <a:prstGeom prst="rect">
            <a:avLst/>
          </a:prstGeom>
          <a:solidFill>
            <a:srgbClr val="1D2F45">
              <a:alpha val="25882"/>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A5A5A5"/>
              </a:solidFill>
              <a:latin typeface="Calibri"/>
              <a:ea typeface="Calibri"/>
              <a:cs typeface="Calibri"/>
              <a:sym typeface="Calibri"/>
            </a:endParaRPr>
          </a:p>
        </p:txBody>
      </p:sp>
      <p:sp>
        <p:nvSpPr>
          <p:cNvPr id="126" name="Google Shape;126;p19"/>
          <p:cNvSpPr/>
          <p:nvPr/>
        </p:nvSpPr>
        <p:spPr>
          <a:xfrm>
            <a:off x="3114459" y="0"/>
            <a:ext cx="1133521"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 name="Google Shape;127;p19"/>
          <p:cNvSpPr/>
          <p:nvPr/>
        </p:nvSpPr>
        <p:spPr>
          <a:xfrm>
            <a:off x="5940154" y="0"/>
            <a:ext cx="3167471"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 name="Google Shape;128;p19"/>
          <p:cNvSpPr/>
          <p:nvPr/>
        </p:nvSpPr>
        <p:spPr>
          <a:xfrm>
            <a:off x="8401706" y="0"/>
            <a:ext cx="74763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19"/>
          <p:cNvSpPr/>
          <p:nvPr/>
        </p:nvSpPr>
        <p:spPr>
          <a:xfrm>
            <a:off x="1907705" y="0"/>
            <a:ext cx="101605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 name="Google Shape;130;p19"/>
          <p:cNvSpPr/>
          <p:nvPr/>
        </p:nvSpPr>
        <p:spPr>
          <a:xfrm>
            <a:off x="7164289" y="0"/>
            <a:ext cx="1303646"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 name="Google Shape;131;p19"/>
          <p:cNvSpPr/>
          <p:nvPr/>
        </p:nvSpPr>
        <p:spPr>
          <a:xfrm>
            <a:off x="5220073" y="0"/>
            <a:ext cx="1142863"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 name="Google Shape;132;p19"/>
          <p:cNvSpPr/>
          <p:nvPr/>
        </p:nvSpPr>
        <p:spPr>
          <a:xfrm>
            <a:off x="1276469" y="-1"/>
            <a:ext cx="631235" cy="27000"/>
          </a:xfrm>
          <a:prstGeom prst="rect">
            <a:avLst/>
          </a:prstGeom>
          <a:solidFill>
            <a:srgbClr val="1C304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 name="Google Shape;133;p19"/>
          <p:cNvSpPr/>
          <p:nvPr/>
        </p:nvSpPr>
        <p:spPr>
          <a:xfrm>
            <a:off x="643478"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 name="Google Shape;134;p19"/>
          <p:cNvSpPr/>
          <p:nvPr/>
        </p:nvSpPr>
        <p:spPr>
          <a:xfrm>
            <a:off x="2590801" y="0"/>
            <a:ext cx="640569"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 name="Google Shape;135;p19"/>
          <p:cNvSpPr/>
          <p:nvPr/>
        </p:nvSpPr>
        <p:spPr>
          <a:xfrm>
            <a:off x="4247980" y="0"/>
            <a:ext cx="1052485"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6" name="Google Shape;136;p19"/>
          <p:cNvSpPr/>
          <p:nvPr/>
        </p:nvSpPr>
        <p:spPr>
          <a:xfrm>
            <a:off x="7357995" y="0"/>
            <a:ext cx="166335" cy="27000"/>
          </a:xfrm>
          <a:prstGeom prst="rect">
            <a:avLst/>
          </a:prstGeom>
          <a:solidFill>
            <a:srgbClr val="75A5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7" name="Google Shape;137;p19"/>
          <p:cNvSpPr/>
          <p:nvPr/>
        </p:nvSpPr>
        <p:spPr>
          <a:xfrm>
            <a:off x="-136" y="-1"/>
            <a:ext cx="643613" cy="27000"/>
          </a:xfrm>
          <a:prstGeom prst="rect">
            <a:avLst/>
          </a:prstGeom>
          <a:solidFill>
            <a:srgbClr val="B5892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8" name="Google Shape;138;p19"/>
          <p:cNvSpPr txBox="1"/>
          <p:nvPr>
            <p:ph idx="10" type="dt"/>
          </p:nvPr>
        </p:nvSpPr>
        <p:spPr>
          <a:xfrm>
            <a:off x="251520" y="4785996"/>
            <a:ext cx="2133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9" name="Google Shape;139;p19"/>
          <p:cNvSpPr txBox="1"/>
          <p:nvPr>
            <p:ph idx="11" type="ftr"/>
          </p:nvPr>
        </p:nvSpPr>
        <p:spPr>
          <a:xfrm>
            <a:off x="3124200" y="4785996"/>
            <a:ext cx="2895600" cy="21602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500">
                <a:solidFill>
                  <a:srgbClr val="3C3C3C"/>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cxnSp>
        <p:nvCxnSpPr>
          <p:cNvPr id="140" name="Google Shape;140;p19"/>
          <p:cNvCxnSpPr/>
          <p:nvPr/>
        </p:nvCxnSpPr>
        <p:spPr>
          <a:xfrm rot="10800000">
            <a:off x="251520" y="4782184"/>
            <a:ext cx="8640960" cy="3814"/>
          </a:xfrm>
          <a:prstGeom prst="straightConnector1">
            <a:avLst/>
          </a:prstGeom>
          <a:noFill/>
          <a:ln cap="flat" cmpd="sng" w="12700">
            <a:solidFill>
              <a:srgbClr val="1D2F45"/>
            </a:solidFill>
            <a:prstDash val="solid"/>
            <a:round/>
            <a:headEnd len="sm" w="sm" type="none"/>
            <a:tailEnd len="sm" w="sm" type="none"/>
          </a:ln>
        </p:spPr>
      </p:cxnSp>
      <p:sp>
        <p:nvSpPr>
          <p:cNvPr id="141" name="Google Shape;141;p19"/>
          <p:cNvSpPr txBox="1"/>
          <p:nvPr>
            <p:ph idx="12" type="sldNum"/>
          </p:nvPr>
        </p:nvSpPr>
        <p:spPr>
          <a:xfrm>
            <a:off x="6553200" y="4785996"/>
            <a:ext cx="2339280" cy="216024"/>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000">
                <a:solidFill>
                  <a:srgbClr val="3C3C3C"/>
                </a:solidFill>
                <a:latin typeface="Source Sans Pro"/>
                <a:ea typeface="Source Sans Pro"/>
                <a:cs typeface="Source Sans Pro"/>
                <a:sym typeface="Source Sans Pro"/>
              </a:defRPr>
            </a:lvl1pPr>
            <a:lvl2pPr indent="0" lvl="1" marL="0" marR="0" rtl="0" algn="r">
              <a:spcBef>
                <a:spcPts val="0"/>
              </a:spcBef>
              <a:buNone/>
              <a:defRPr b="0" i="0" sz="1000">
                <a:solidFill>
                  <a:srgbClr val="3C3C3C"/>
                </a:solidFill>
                <a:latin typeface="Source Sans Pro"/>
                <a:ea typeface="Source Sans Pro"/>
                <a:cs typeface="Source Sans Pro"/>
                <a:sym typeface="Source Sans Pro"/>
              </a:defRPr>
            </a:lvl2pPr>
            <a:lvl3pPr indent="0" lvl="2" marL="0" marR="0" rtl="0" algn="r">
              <a:spcBef>
                <a:spcPts val="0"/>
              </a:spcBef>
              <a:buNone/>
              <a:defRPr b="0" i="0" sz="1000">
                <a:solidFill>
                  <a:srgbClr val="3C3C3C"/>
                </a:solidFill>
                <a:latin typeface="Source Sans Pro"/>
                <a:ea typeface="Source Sans Pro"/>
                <a:cs typeface="Source Sans Pro"/>
                <a:sym typeface="Source Sans Pro"/>
              </a:defRPr>
            </a:lvl3pPr>
            <a:lvl4pPr indent="0" lvl="3" marL="0" marR="0" rtl="0" algn="r">
              <a:spcBef>
                <a:spcPts val="0"/>
              </a:spcBef>
              <a:buNone/>
              <a:defRPr b="0" i="0" sz="1000">
                <a:solidFill>
                  <a:srgbClr val="3C3C3C"/>
                </a:solidFill>
                <a:latin typeface="Source Sans Pro"/>
                <a:ea typeface="Source Sans Pro"/>
                <a:cs typeface="Source Sans Pro"/>
                <a:sym typeface="Source Sans Pro"/>
              </a:defRPr>
            </a:lvl4pPr>
            <a:lvl5pPr indent="0" lvl="4" marL="0" marR="0" rtl="0" algn="r">
              <a:spcBef>
                <a:spcPts val="0"/>
              </a:spcBef>
              <a:buNone/>
              <a:defRPr b="0" i="0" sz="1000">
                <a:solidFill>
                  <a:srgbClr val="3C3C3C"/>
                </a:solidFill>
                <a:latin typeface="Source Sans Pro"/>
                <a:ea typeface="Source Sans Pro"/>
                <a:cs typeface="Source Sans Pro"/>
                <a:sym typeface="Source Sans Pro"/>
              </a:defRPr>
            </a:lvl5pPr>
            <a:lvl6pPr indent="0" lvl="5" marL="0" marR="0" rtl="0" algn="r">
              <a:spcBef>
                <a:spcPts val="0"/>
              </a:spcBef>
              <a:buNone/>
              <a:defRPr b="0" i="0" sz="1000">
                <a:solidFill>
                  <a:srgbClr val="3C3C3C"/>
                </a:solidFill>
                <a:latin typeface="Source Sans Pro"/>
                <a:ea typeface="Source Sans Pro"/>
                <a:cs typeface="Source Sans Pro"/>
                <a:sym typeface="Source Sans Pro"/>
              </a:defRPr>
            </a:lvl6pPr>
            <a:lvl7pPr indent="0" lvl="6" marL="0" marR="0" rtl="0" algn="r">
              <a:spcBef>
                <a:spcPts val="0"/>
              </a:spcBef>
              <a:buNone/>
              <a:defRPr b="0" i="0" sz="1000">
                <a:solidFill>
                  <a:srgbClr val="3C3C3C"/>
                </a:solidFill>
                <a:latin typeface="Source Sans Pro"/>
                <a:ea typeface="Source Sans Pro"/>
                <a:cs typeface="Source Sans Pro"/>
                <a:sym typeface="Source Sans Pro"/>
              </a:defRPr>
            </a:lvl7pPr>
            <a:lvl8pPr indent="0" lvl="7" marL="0" marR="0" rtl="0" algn="r">
              <a:spcBef>
                <a:spcPts val="0"/>
              </a:spcBef>
              <a:buNone/>
              <a:defRPr b="0" i="0" sz="1000">
                <a:solidFill>
                  <a:srgbClr val="3C3C3C"/>
                </a:solidFill>
                <a:latin typeface="Source Sans Pro"/>
                <a:ea typeface="Source Sans Pro"/>
                <a:cs typeface="Source Sans Pro"/>
                <a:sym typeface="Source Sans Pro"/>
              </a:defRPr>
            </a:lvl8pPr>
            <a:lvl9pPr indent="0" lvl="8" marL="0" marR="0" rtl="0" algn="r">
              <a:spcBef>
                <a:spcPts val="0"/>
              </a:spcBef>
              <a:buNone/>
              <a:defRPr b="0" i="0" sz="1000">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19"/>
          <p:cNvPicPr preferRelativeResize="0"/>
          <p:nvPr/>
        </p:nvPicPr>
        <p:blipFill rotWithShape="1">
          <a:blip r:embed="rId2">
            <a:alphaModFix/>
          </a:blip>
          <a:srcRect b="0" l="0" r="0" t="0"/>
          <a:stretch/>
        </p:blipFill>
        <p:spPr>
          <a:xfrm>
            <a:off x="80628" y="90591"/>
            <a:ext cx="2106234" cy="566004"/>
          </a:xfrm>
          <a:prstGeom prst="rect">
            <a:avLst/>
          </a:prstGeom>
          <a:noFill/>
          <a:ln>
            <a:noFill/>
          </a:ln>
        </p:spPr>
      </p:pic>
      <p:pic>
        <p:nvPicPr>
          <p:cNvPr id="143" name="Google Shape;143;p19"/>
          <p:cNvPicPr preferRelativeResize="0"/>
          <p:nvPr/>
        </p:nvPicPr>
        <p:blipFill rotWithShape="1">
          <a:blip r:embed="rId3">
            <a:alphaModFix/>
          </a:blip>
          <a:srcRect b="0" l="0" r="0" t="0"/>
          <a:stretch/>
        </p:blipFill>
        <p:spPr>
          <a:xfrm>
            <a:off x="0" y="5119663"/>
            <a:ext cx="9144000" cy="23837"/>
          </a:xfrm>
          <a:prstGeom prst="rect">
            <a:avLst/>
          </a:prstGeom>
          <a:noFill/>
          <a:ln>
            <a:noFill/>
          </a:ln>
        </p:spPr>
      </p:pic>
      <p:sp>
        <p:nvSpPr>
          <p:cNvPr id="144" name="Google Shape;144;p19"/>
          <p:cNvSpPr txBox="1"/>
          <p:nvPr>
            <p:ph type="title"/>
          </p:nvPr>
        </p:nvSpPr>
        <p:spPr>
          <a:xfrm>
            <a:off x="2415733" y="141480"/>
            <a:ext cx="6480720" cy="403287"/>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1D2F45"/>
              </a:buClr>
              <a:buSzPts val="2700"/>
              <a:buFont typeface="Calibri"/>
              <a:buNone/>
              <a:defRPr b="1" i="0" sz="2700" u="none" cap="none" strike="noStrike">
                <a:solidFill>
                  <a:srgbClr val="1D2F45"/>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hyperlink" Target="https://en.wikipedia.org/wiki/Learning_pyrami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hyperlink" Target="https://www.ukdataservice.ac.uk/manage-data/lifecycle" TargetMode="External"/><Relationship Id="rId5" Type="http://schemas.openxmlformats.org/officeDocument/2006/relationships/hyperlink" Target="https://www.ukdataservice.ac.uk/manage-data/lifecycl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hyperlink" Target="https://www.fosteropenscience.eu/content/what-open-science-introduction" TargetMode="External"/><Relationship Id="rId5" Type="http://schemas.openxmlformats.org/officeDocument/2006/relationships/hyperlink" Target="https://www.fosteropenscience.eu/node/142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eoscpilot.eu/eoscpilots-contributions-eosc-services"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hyperlink" Target="https://en.wikipedia.org/wiki/FAIR_data#/media/File:FAIR_data_principles.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www.nature.com/articles/sdata201618" TargetMode="External"/><Relationship Id="rId4" Type="http://schemas.openxmlformats.org/officeDocument/2006/relationships/hyperlink" Target="http://www.force11.org/group/fairgroup/fairprinciples" TargetMode="External"/><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go-fair.org/fair-principles/" TargetMode="External"/><Relationship Id="rId4" Type="http://schemas.openxmlformats.org/officeDocument/2006/relationships/hyperlink" Target="https://www.go-fair.org/resources/" TargetMode="External"/><Relationship Id="rId5"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www.fairsfair.eu" TargetMode="External"/><Relationship Id="rId4" Type="http://schemas.openxmlformats.org/officeDocument/2006/relationships/hyperlink" Target="http://www.go-fair.org" TargetMode="External"/><Relationship Id="rId5" Type="http://schemas.openxmlformats.org/officeDocument/2006/relationships/hyperlink" Target="https://fairsharing.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satifyd.dans.knaw.nl/"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mailto:rene.van.horik@dans.knaw.nl" TargetMode="External"/><Relationship Id="rId4" Type="http://schemas.openxmlformats.org/officeDocument/2006/relationships/hyperlink" Target="mailto:cees.hof@dans.knaw.nl" TargetMode="External"/><Relationship Id="rId5"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hyperlink" Target="https://dictionary.casrai.org/" TargetMode="External"/><Relationship Id="rId5" Type="http://schemas.openxmlformats.org/officeDocument/2006/relationships/hyperlink" Target="https://casrai-test.evision.ca/?page_id=48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hyperlink" Target="https://dictionary.casrai.org/" TargetMode="External"/><Relationship Id="rId5" Type="http://schemas.openxmlformats.org/officeDocument/2006/relationships/hyperlink" Target="https://casrai-test.evision.ca/?page_id=48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s://zenodo.org/record/3585742#.XkWfohNKjOQ" TargetMode="Externa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s://datasupport.researchdata.nl/en/" TargetMode="External"/><Relationship Id="rId4" Type="http://schemas.openxmlformats.org/officeDocument/2006/relationships/hyperlink" Target="https://www.futurelearn.com/courses/delivering-research-data-management-services" TargetMode="External"/><Relationship Id="rId5" Type="http://schemas.openxmlformats.org/officeDocument/2006/relationships/image" Target="../media/image15.png"/><Relationship Id="rId6"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hyperlink" Target="https://datasupport.researchdata.nl/en/" TargetMode="External"/><Relationship Id="rId4" Type="http://schemas.openxmlformats.org/officeDocument/2006/relationships/hyperlink" Target="https://www.futurelearn.com/courses/delivering-research-data-management-services" TargetMode="External"/><Relationship Id="rId5"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hyperlink" Target="https://www.coursera.org/learn/data-management" TargetMode="External"/><Relationship Id="rId4" Type="http://schemas.openxmlformats.org/officeDocument/2006/relationships/hyperlink" Target="http://www.dcc.ac.uk/training" TargetMode="External"/><Relationship Id="rId5" Type="http://schemas.openxmlformats.org/officeDocument/2006/relationships/hyperlink" Target="https://www.openaire.eu/frontpage/webinar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s://www.coursera.org/learn/data-management" TargetMode="External"/><Relationship Id="rId4" Type="http://schemas.openxmlformats.org/officeDocument/2006/relationships/hyperlink" Target="http://www.dcc.ac.uk/training" TargetMode="External"/><Relationship Id="rId5" Type="http://schemas.openxmlformats.org/officeDocument/2006/relationships/hyperlink" Target="https://www.openaire.eu/frontpage/webinar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9.png"/><Relationship Id="rId4" Type="http://schemas.openxmlformats.org/officeDocument/2006/relationships/hyperlink" Target="https://ardc.edu.au/resources/working-with-data/fair-data/fair-self-assessment-too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hyperlink" Target="https://zenodo.org/record/1065991#.Xkz6rS2ZOL4" TargetMode="External"/><Relationship Id="rId4" Type="http://schemas.openxmlformats.org/officeDocument/2006/relationships/hyperlink" Target="https://www.surveymonkey.com/r/fairdat" TargetMode="External"/><Relationship Id="rId5" Type="http://schemas.openxmlformats.org/officeDocument/2006/relationships/hyperlink" Target="https://docs.google.com/forms/d/e/1FAIpQLSf7t1Z9IOBoj5GgWqik8KnhtH3B819Ch6lD5KuAz7yn0I0Opw/viewfor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zenodo.org/record/1065991#.Xkz6rS2ZOL4" TargetMode="External"/><Relationship Id="rId4" Type="http://schemas.openxmlformats.org/officeDocument/2006/relationships/hyperlink" Target="https://www.surveymonkey.com/r/fairdat" TargetMode="External"/><Relationship Id="rId5" Type="http://schemas.openxmlformats.org/officeDocument/2006/relationships/hyperlink" Target="https://docs.google.com/forms/d/e/1FAIpQLSf7t1Z9IOBoj5GgWqik8KnhtH3B819Ch6lD5KuAz7yn0I0Opw/viewfor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www.eosc-hub.eu/" TargetMode="Externa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hyperlink" Target="https://www.pidforum.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hyperlink" Target="https://www.clir.org/pubs/reports/pub91/1knowledge/" TargetMode="Externa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hyperlink" Target="https://www.re3data.org" TargetMode="Externa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38.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41.png"/><Relationship Id="rId4" Type="http://schemas.openxmlformats.org/officeDocument/2006/relationships/hyperlink" Target="https://www.fosteropenscience.eu/resources#tab-9"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43.png"/><Relationship Id="rId4" Type="http://schemas.openxmlformats.org/officeDocument/2006/relationships/hyperlink" Target="https://dmponline.dcc.ac.uk/"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50.png"/><Relationship Id="rId4" Type="http://schemas.openxmlformats.org/officeDocument/2006/relationships/hyperlink" Target="https://www.scienceeurope.org/our-resources/implementing-research-data-management-policies-across-europ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64.png"/><Relationship Id="rId4" Type="http://schemas.openxmlformats.org/officeDocument/2006/relationships/hyperlink" Target="https://dictionary.casrai.org/" TargetMode="External"/><Relationship Id="rId5" Type="http://schemas.openxmlformats.org/officeDocument/2006/relationships/hyperlink" Target="https://casrai.org/term/catalogue/" TargetMode="External"/><Relationship Id="rId6" Type="http://schemas.openxmlformats.org/officeDocument/2006/relationships/hyperlink" Target="https://casrai-test.evision.ca/?page_id=420"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55.png"/><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5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5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hyperlink" Target="https://www.cristin.no/english/" TargetMode="External"/><Relationship Id="rId4" Type="http://schemas.openxmlformats.org/officeDocument/2006/relationships/image" Target="../media/image5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hyperlink" Target="https://www.narcis.nl/"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71.png"/><Relationship Id="rId4" Type="http://schemas.openxmlformats.org/officeDocument/2006/relationships/hyperlink" Target="https://explore.openaire.eu"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68.jpg"/><Relationship Id="rId4" Type="http://schemas.openxmlformats.org/officeDocument/2006/relationships/image" Target="../media/image5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6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hyperlink" Target="https://www.narcis.nl/classification/Language/en" TargetMode="Externa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hyperlink" Target="https://forms.gle/mkzWwZxx8DRdfidi9"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0"/>
          <p:cNvSpPr txBox="1"/>
          <p:nvPr/>
        </p:nvSpPr>
        <p:spPr>
          <a:xfrm>
            <a:off x="1007604" y="2258675"/>
            <a:ext cx="7344816" cy="4320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1C3046"/>
              </a:buClr>
              <a:buSzPts val="2700"/>
              <a:buFont typeface="Calibri"/>
              <a:buNone/>
            </a:pPr>
            <a:r>
              <a:rPr b="1" lang="en-GB" sz="3000">
                <a:solidFill>
                  <a:srgbClr val="1C3046"/>
                </a:solidFill>
                <a:latin typeface="Calibri"/>
                <a:ea typeface="Calibri"/>
                <a:cs typeface="Calibri"/>
                <a:sym typeface="Calibri"/>
              </a:rPr>
              <a:t>FAIR data and principles</a:t>
            </a:r>
            <a:endParaRPr sz="3000"/>
          </a:p>
        </p:txBody>
      </p:sp>
      <p:sp>
        <p:nvSpPr>
          <p:cNvPr id="150" name="Google Shape;150;p20"/>
          <p:cNvSpPr txBox="1"/>
          <p:nvPr/>
        </p:nvSpPr>
        <p:spPr>
          <a:xfrm>
            <a:off x="1007604" y="2787774"/>
            <a:ext cx="7344816" cy="4320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2100">
                <a:solidFill>
                  <a:srgbClr val="B5892D"/>
                </a:solidFill>
                <a:latin typeface="Calibri"/>
                <a:ea typeface="Calibri"/>
                <a:cs typeface="Calibri"/>
                <a:sym typeface="Calibri"/>
              </a:rPr>
              <a:t>Train-the-trainer Webinar for NI4OS project</a:t>
            </a:r>
            <a:endParaRPr sz="2100">
              <a:solidFill>
                <a:srgbClr val="B5892D"/>
              </a:solidFill>
              <a:latin typeface="Calibri"/>
              <a:ea typeface="Calibri"/>
              <a:cs typeface="Calibri"/>
              <a:sym typeface="Calibri"/>
            </a:endParaRPr>
          </a:p>
          <a:p>
            <a:pPr indent="0" lvl="0" marL="0" marR="0" rtl="0" algn="l">
              <a:spcBef>
                <a:spcPts val="0"/>
              </a:spcBef>
              <a:spcAft>
                <a:spcPts val="0"/>
              </a:spcAft>
              <a:buNone/>
            </a:pPr>
            <a:r>
              <a:rPr lang="en-GB" sz="2100">
                <a:solidFill>
                  <a:srgbClr val="B5892D"/>
                </a:solidFill>
                <a:latin typeface="Calibri"/>
                <a:ea typeface="Calibri"/>
                <a:cs typeface="Calibri"/>
                <a:sym typeface="Calibri"/>
              </a:rPr>
              <a:t>February 19, 2020</a:t>
            </a:r>
            <a:endParaRPr sz="2100">
              <a:solidFill>
                <a:srgbClr val="B5892D"/>
              </a:solidFill>
              <a:latin typeface="Calibri"/>
              <a:ea typeface="Calibri"/>
              <a:cs typeface="Calibri"/>
              <a:sym typeface="Calibri"/>
            </a:endParaRPr>
          </a:p>
          <a:p>
            <a:pPr indent="0" lvl="0" marL="0" marR="0" rtl="0" algn="l">
              <a:spcBef>
                <a:spcPts val="0"/>
              </a:spcBef>
              <a:spcAft>
                <a:spcPts val="0"/>
              </a:spcAft>
              <a:buNone/>
            </a:pPr>
            <a:r>
              <a:t/>
            </a:r>
            <a:endParaRPr sz="2100">
              <a:solidFill>
                <a:srgbClr val="B5892D"/>
              </a:solidFill>
              <a:latin typeface="Calibri"/>
              <a:ea typeface="Calibri"/>
              <a:cs typeface="Calibri"/>
              <a:sym typeface="Calibri"/>
            </a:endParaRPr>
          </a:p>
          <a:p>
            <a:pPr indent="0" lvl="0" marL="0" marR="0" rtl="0" algn="l">
              <a:spcBef>
                <a:spcPts val="0"/>
              </a:spcBef>
              <a:spcAft>
                <a:spcPts val="0"/>
              </a:spcAft>
              <a:buClr>
                <a:srgbClr val="B5892D"/>
              </a:buClr>
              <a:buSzPts val="2100"/>
              <a:buFont typeface="Calibri"/>
              <a:buNone/>
            </a:pPr>
            <a:r>
              <a:t/>
            </a:r>
            <a:endParaRPr sz="2100">
              <a:solidFill>
                <a:srgbClr val="B5892D"/>
              </a:solidFill>
              <a:latin typeface="Calibri"/>
              <a:ea typeface="Calibri"/>
              <a:cs typeface="Calibri"/>
              <a:sym typeface="Calibri"/>
            </a:endParaRPr>
          </a:p>
        </p:txBody>
      </p:sp>
      <p:pic>
        <p:nvPicPr>
          <p:cNvPr id="151" name="Google Shape;151;p20"/>
          <p:cNvPicPr preferRelativeResize="0"/>
          <p:nvPr/>
        </p:nvPicPr>
        <p:blipFill>
          <a:blip r:embed="rId3">
            <a:alphaModFix/>
          </a:blip>
          <a:stretch>
            <a:fillRect/>
          </a:stretch>
        </p:blipFill>
        <p:spPr>
          <a:xfrm>
            <a:off x="6820725" y="2105450"/>
            <a:ext cx="2000525" cy="160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152400" y="934400"/>
            <a:ext cx="8839199" cy="37730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0"/>
          <p:cNvPicPr preferRelativeResize="0"/>
          <p:nvPr/>
        </p:nvPicPr>
        <p:blipFill>
          <a:blip r:embed="rId3">
            <a:alphaModFix/>
          </a:blip>
          <a:stretch>
            <a:fillRect/>
          </a:stretch>
        </p:blipFill>
        <p:spPr>
          <a:xfrm>
            <a:off x="97325" y="791200"/>
            <a:ext cx="8839202" cy="40197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1"/>
          <p:cNvSpPr txBox="1"/>
          <p:nvPr>
            <p:ph idx="1" type="body"/>
          </p:nvPr>
        </p:nvSpPr>
        <p:spPr>
          <a:xfrm>
            <a:off x="251525" y="1438175"/>
            <a:ext cx="8640900" cy="157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233" name="Google Shape;233;p3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234" name="Google Shape;234;p3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235" name="Google Shape;235;p3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2400"/>
              <a:t>Components of a training:</a:t>
            </a:r>
            <a:endParaRPr sz="2400"/>
          </a:p>
          <a:p>
            <a:pPr indent="0" lvl="0" marL="0" rtl="0" algn="l">
              <a:spcBef>
                <a:spcPts val="0"/>
              </a:spcBef>
              <a:spcAft>
                <a:spcPts val="0"/>
              </a:spcAft>
              <a:buClr>
                <a:srgbClr val="1D2F45"/>
              </a:buClr>
              <a:buSzPts val="2400"/>
              <a:buFont typeface="Calibri"/>
              <a:buNone/>
            </a:pPr>
            <a:r>
              <a:t/>
            </a:r>
            <a:endParaRPr sz="2400"/>
          </a:p>
        </p:txBody>
      </p:sp>
      <p:sp>
        <p:nvSpPr>
          <p:cNvPr id="236" name="Google Shape;236;p31"/>
          <p:cNvSpPr txBox="1"/>
          <p:nvPr>
            <p:ph idx="1" type="body"/>
          </p:nvPr>
        </p:nvSpPr>
        <p:spPr>
          <a:xfrm>
            <a:off x="338300" y="1644950"/>
            <a:ext cx="8712600" cy="1363800"/>
          </a:xfrm>
          <a:prstGeom prst="rect">
            <a:avLst/>
          </a:prstGeom>
        </p:spPr>
        <p:txBody>
          <a:bodyPr anchorCtr="0" anchor="t" bIns="34275" lIns="68575" spcFirstLastPara="1" rIns="68575" wrap="square" tIns="34275">
            <a:noAutofit/>
          </a:bodyPr>
          <a:lstStyle/>
          <a:p>
            <a:pPr indent="-381000" lvl="0" marL="457200" rtl="0" algn="l">
              <a:spcBef>
                <a:spcPts val="400"/>
              </a:spcBef>
              <a:spcAft>
                <a:spcPts val="0"/>
              </a:spcAft>
              <a:buClr>
                <a:schemeClr val="dk1"/>
              </a:buClr>
              <a:buSzPts val="2400"/>
              <a:buChar char="•"/>
            </a:pPr>
            <a:r>
              <a:rPr lang="en-GB" sz="2400">
                <a:solidFill>
                  <a:schemeClr val="dk1"/>
                </a:solidFill>
              </a:rPr>
              <a:t>Target group</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Learning goal</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Training format / material</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2"/>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The Learning Pyramid </a:t>
            </a:r>
            <a:endParaRPr/>
          </a:p>
        </p:txBody>
      </p:sp>
      <p:pic>
        <p:nvPicPr>
          <p:cNvPr id="242" name="Google Shape;242;p32"/>
          <p:cNvPicPr preferRelativeResize="0"/>
          <p:nvPr/>
        </p:nvPicPr>
        <p:blipFill>
          <a:blip r:embed="rId3">
            <a:alphaModFix/>
          </a:blip>
          <a:stretch>
            <a:fillRect/>
          </a:stretch>
        </p:blipFill>
        <p:spPr>
          <a:xfrm>
            <a:off x="1203900" y="876299"/>
            <a:ext cx="5930475" cy="3838650"/>
          </a:xfrm>
          <a:prstGeom prst="rect">
            <a:avLst/>
          </a:prstGeom>
          <a:noFill/>
          <a:ln>
            <a:noFill/>
          </a:ln>
        </p:spPr>
      </p:pic>
      <p:sp>
        <p:nvSpPr>
          <p:cNvPr id="243" name="Google Shape;243;p32"/>
          <p:cNvSpPr txBox="1"/>
          <p:nvPr/>
        </p:nvSpPr>
        <p:spPr>
          <a:xfrm>
            <a:off x="173025" y="4714950"/>
            <a:ext cx="43989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 </a:t>
            </a:r>
            <a:r>
              <a:rPr lang="en-GB" sz="1100" u="sng">
                <a:solidFill>
                  <a:schemeClr val="hlink"/>
                </a:solidFill>
                <a:hlinkClick r:id="rId4"/>
              </a:rPr>
              <a:t>https://en.wikipedia.org/wiki/Learning_pyramid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3"/>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a:t>European Research Infrastructures are important in facilitating open science.</a:t>
            </a:r>
            <a:endParaRPr/>
          </a:p>
          <a:p>
            <a:pPr indent="0" lvl="0" marL="0" rtl="0" algn="l">
              <a:spcBef>
                <a:spcPts val="400"/>
              </a:spcBef>
              <a:spcAft>
                <a:spcPts val="0"/>
              </a:spcAft>
              <a:buNone/>
            </a:pPr>
            <a:r>
              <a:rPr lang="en-GB"/>
              <a:t>Which RIs do you know? And in which scientific discipline?</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GB"/>
              <a:t>Use the “shared notes” facility of the webinar training room...</a:t>
            </a:r>
            <a:endParaRPr/>
          </a:p>
        </p:txBody>
      </p:sp>
      <p:sp>
        <p:nvSpPr>
          <p:cNvPr id="249" name="Google Shape;249;p33"/>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Collaborative lesson...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4"/>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255" name="Google Shape;255;p34"/>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256" name="Google Shape;256;p34"/>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257" name="Google Shape;257;p34"/>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2400"/>
              <a:t>Topics covered in this webinar:</a:t>
            </a:r>
            <a:endParaRPr sz="2400"/>
          </a:p>
          <a:p>
            <a:pPr indent="0" lvl="0" marL="0" rtl="0" algn="l">
              <a:spcBef>
                <a:spcPts val="0"/>
              </a:spcBef>
              <a:spcAft>
                <a:spcPts val="0"/>
              </a:spcAft>
              <a:buNone/>
            </a:pPr>
            <a:r>
              <a:t/>
            </a:r>
            <a:endParaRPr sz="2400"/>
          </a:p>
          <a:p>
            <a:pPr indent="0" lvl="0" marL="0" rtl="0" algn="l">
              <a:spcBef>
                <a:spcPts val="0"/>
              </a:spcBef>
              <a:spcAft>
                <a:spcPts val="0"/>
              </a:spcAft>
              <a:buClr>
                <a:srgbClr val="1D2F45"/>
              </a:buClr>
              <a:buSzPts val="2400"/>
              <a:buFont typeface="Calibri"/>
              <a:buNone/>
            </a:pPr>
            <a:r>
              <a:t/>
            </a:r>
            <a:endParaRPr sz="2400"/>
          </a:p>
        </p:txBody>
      </p:sp>
      <p:sp>
        <p:nvSpPr>
          <p:cNvPr id="258" name="Google Shape;258;p34"/>
          <p:cNvSpPr txBox="1"/>
          <p:nvPr>
            <p:ph idx="1" type="body"/>
          </p:nvPr>
        </p:nvSpPr>
        <p:spPr>
          <a:xfrm>
            <a:off x="66600" y="951575"/>
            <a:ext cx="9144000" cy="3641400"/>
          </a:xfrm>
          <a:prstGeom prst="rect">
            <a:avLst/>
          </a:prstGeom>
        </p:spPr>
        <p:txBody>
          <a:bodyPr anchorCtr="0" anchor="t" bIns="34275" lIns="68575" spcFirstLastPara="1" rIns="68575" wrap="square" tIns="34275">
            <a:noAutofit/>
          </a:bodyPr>
          <a:lstStyle/>
          <a:p>
            <a:pPr indent="-381000" lvl="0" marL="457200" rtl="0" algn="l">
              <a:spcBef>
                <a:spcPts val="400"/>
              </a:spcBef>
              <a:spcAft>
                <a:spcPts val="0"/>
              </a:spcAft>
              <a:buClr>
                <a:schemeClr val="dk1"/>
              </a:buClr>
              <a:buSzPts val="2400"/>
              <a:buAutoNum type="arabicPeriod"/>
            </a:pPr>
            <a:r>
              <a:rPr lang="en-GB" sz="2400">
                <a:solidFill>
                  <a:schemeClr val="dk1"/>
                </a:solidFill>
              </a:rPr>
              <a:t>FAIR data principles (René)</a:t>
            </a:r>
            <a:endParaRPr sz="24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Introduction</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Available training resources / experiences</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GB" sz="2400">
                <a:solidFill>
                  <a:schemeClr val="dk1"/>
                </a:solidFill>
              </a:rPr>
              <a:t>Services that support FAIR data (Cees)</a:t>
            </a:r>
            <a:endParaRPr sz="24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Introduction</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Available training resources / experiences</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GB" sz="2400">
                <a:solidFill>
                  <a:schemeClr val="dk1"/>
                </a:solidFill>
              </a:rPr>
              <a:t>Research data management (René)</a:t>
            </a:r>
            <a:endParaRPr sz="24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Introduction</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Available training resources / experiences</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GB" sz="2400">
                <a:solidFill>
                  <a:schemeClr val="dk1"/>
                </a:solidFill>
              </a:rPr>
              <a:t>NARCIS, the Dutch experience in creating a national catalogue of research output (Cees)</a:t>
            </a:r>
            <a:endParaRPr sz="24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Introduction</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Available training resources / experiences</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5"/>
          <p:cNvSpPr txBox="1"/>
          <p:nvPr>
            <p:ph idx="1" type="body"/>
          </p:nvPr>
        </p:nvSpPr>
        <p:spPr>
          <a:xfrm>
            <a:off x="251550" y="645450"/>
            <a:ext cx="8892300" cy="40671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a:t>Two basic concepts of the current research data landscape, that should be part of any training on FAIR data and principles:</a:t>
            </a:r>
            <a:endParaRPr/>
          </a:p>
          <a:p>
            <a:pPr indent="0" lvl="0" marL="0" rtl="0" algn="l">
              <a:spcBef>
                <a:spcPts val="400"/>
              </a:spcBef>
              <a:spcAft>
                <a:spcPts val="0"/>
              </a:spcAft>
              <a:buNone/>
            </a:pPr>
            <a:r>
              <a:t/>
            </a:r>
            <a:endParaRPr/>
          </a:p>
          <a:p>
            <a:pPr indent="-419100" lvl="0" marL="457200" rtl="0" algn="l">
              <a:spcBef>
                <a:spcPts val="400"/>
              </a:spcBef>
              <a:spcAft>
                <a:spcPts val="0"/>
              </a:spcAft>
              <a:buSzPts val="3000"/>
              <a:buChar char="-"/>
            </a:pPr>
            <a:r>
              <a:rPr lang="en-GB" sz="3000"/>
              <a:t>Research Data Lifecycle</a:t>
            </a:r>
            <a:endParaRPr sz="3000"/>
          </a:p>
          <a:p>
            <a:pPr indent="0" lvl="0" marL="0" rtl="0" algn="l">
              <a:spcBef>
                <a:spcPts val="400"/>
              </a:spcBef>
              <a:spcAft>
                <a:spcPts val="0"/>
              </a:spcAft>
              <a:buNone/>
            </a:pPr>
            <a:r>
              <a:t/>
            </a:r>
            <a:endParaRPr sz="3000"/>
          </a:p>
          <a:p>
            <a:pPr indent="-419100" lvl="0" marL="457200" rtl="0" algn="l">
              <a:spcBef>
                <a:spcPts val="400"/>
              </a:spcBef>
              <a:spcAft>
                <a:spcPts val="0"/>
              </a:spcAft>
              <a:buSzPts val="3000"/>
              <a:buChar char="-"/>
            </a:pPr>
            <a:r>
              <a:rPr lang="en-GB" sz="3000"/>
              <a:t>Open Science</a:t>
            </a:r>
            <a:endParaRPr sz="3000"/>
          </a:p>
        </p:txBody>
      </p:sp>
      <p:sp>
        <p:nvSpPr>
          <p:cNvPr id="264" name="Google Shape;264;p35"/>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Before we start with the topics: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6"/>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Research Data Lifecycle</a:t>
            </a:r>
            <a:endParaRPr/>
          </a:p>
        </p:txBody>
      </p:sp>
      <p:pic>
        <p:nvPicPr>
          <p:cNvPr id="270" name="Google Shape;270;p36"/>
          <p:cNvPicPr preferRelativeResize="0"/>
          <p:nvPr/>
        </p:nvPicPr>
        <p:blipFill>
          <a:blip r:embed="rId3">
            <a:alphaModFix/>
          </a:blip>
          <a:stretch>
            <a:fillRect/>
          </a:stretch>
        </p:blipFill>
        <p:spPr>
          <a:xfrm>
            <a:off x="684800" y="692800"/>
            <a:ext cx="7247676" cy="3979700"/>
          </a:xfrm>
          <a:prstGeom prst="rect">
            <a:avLst/>
          </a:prstGeom>
          <a:noFill/>
          <a:ln>
            <a:noFill/>
          </a:ln>
        </p:spPr>
      </p:pic>
      <p:sp>
        <p:nvSpPr>
          <p:cNvPr id="271" name="Google Shape;271;p36"/>
          <p:cNvSpPr txBox="1"/>
          <p:nvPr/>
        </p:nvSpPr>
        <p:spPr>
          <a:xfrm>
            <a:off x="119775" y="4512100"/>
            <a:ext cx="64155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898989"/>
                </a:solidFill>
                <a:latin typeface="Calibri"/>
                <a:ea typeface="Calibri"/>
                <a:cs typeface="Calibri"/>
                <a:sym typeface="Calibri"/>
              </a:rPr>
              <a:t>from</a:t>
            </a:r>
            <a:r>
              <a:rPr lang="en-GB" sz="1200">
                <a:solidFill>
                  <a:srgbClr val="898989"/>
                </a:solidFill>
                <a:uFill>
                  <a:noFill/>
                </a:uFill>
                <a:latin typeface="Calibri"/>
                <a:ea typeface="Calibri"/>
                <a:cs typeface="Calibri"/>
                <a:sym typeface="Calibri"/>
                <a:hlinkClick r:id="rId4"/>
              </a:rPr>
              <a:t> </a:t>
            </a:r>
            <a:r>
              <a:rPr lang="en-GB" sz="1200" u="sng">
                <a:solidFill>
                  <a:schemeClr val="hlink"/>
                </a:solidFill>
                <a:latin typeface="Calibri"/>
                <a:ea typeface="Calibri"/>
                <a:cs typeface="Calibri"/>
                <a:sym typeface="Calibri"/>
                <a:hlinkClick r:id="rId5"/>
              </a:rPr>
              <a:t>https://www.ukdataservice.ac.uk/manage-data/lifecycle</a:t>
            </a:r>
            <a:r>
              <a:rPr lang="en-GB" sz="1200">
                <a:solidFill>
                  <a:srgbClr val="898989"/>
                </a:solidFill>
                <a:latin typeface="Calibri"/>
                <a:ea typeface="Calibri"/>
                <a:cs typeface="Calibri"/>
                <a:sym typeface="Calibri"/>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7"/>
          <p:cNvSpPr txBox="1"/>
          <p:nvPr>
            <p:ph idx="1" type="body"/>
          </p:nvPr>
        </p:nvSpPr>
        <p:spPr>
          <a:xfrm>
            <a:off x="53425" y="751925"/>
            <a:ext cx="9090300" cy="8328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400">
                <a:solidFill>
                  <a:srgbClr val="000000"/>
                </a:solidFill>
                <a:latin typeface="Verdana"/>
                <a:ea typeface="Verdana"/>
                <a:cs typeface="Verdana"/>
                <a:sym typeface="Verdana"/>
              </a:rPr>
              <a:t>Open Science is the movement to make scientific research (publications, software, data) and its dissemination accessible to all levels of society. Open Science is transparent and accessible knowledge that is shared and developed through collaborative networks.</a:t>
            </a:r>
            <a:r>
              <a:rPr lang="en-GB" sz="1800">
                <a:solidFill>
                  <a:srgbClr val="000000"/>
                </a:solidFill>
                <a:latin typeface="Verdana"/>
                <a:ea typeface="Verdana"/>
                <a:cs typeface="Verdana"/>
                <a:sym typeface="Verdana"/>
              </a:rPr>
              <a:t> </a:t>
            </a:r>
            <a:endParaRPr sz="1800">
              <a:solidFill>
                <a:srgbClr val="000000"/>
              </a:solidFill>
              <a:latin typeface="Verdana"/>
              <a:ea typeface="Verdana"/>
              <a:cs typeface="Verdana"/>
              <a:sym typeface="Verdana"/>
            </a:endParaRPr>
          </a:p>
          <a:p>
            <a:pPr indent="0" lvl="0" marL="0" rtl="0" algn="l">
              <a:spcBef>
                <a:spcPts val="400"/>
              </a:spcBef>
              <a:spcAft>
                <a:spcPts val="0"/>
              </a:spcAft>
              <a:buNone/>
            </a:pPr>
            <a:r>
              <a:t/>
            </a:r>
            <a:endParaRPr/>
          </a:p>
        </p:txBody>
      </p:sp>
      <p:sp>
        <p:nvSpPr>
          <p:cNvPr id="277" name="Google Shape;277;p37"/>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Open Science</a:t>
            </a:r>
            <a:endParaRPr/>
          </a:p>
        </p:txBody>
      </p:sp>
      <p:pic>
        <p:nvPicPr>
          <p:cNvPr id="278" name="Google Shape;278;p37"/>
          <p:cNvPicPr preferRelativeResize="0"/>
          <p:nvPr/>
        </p:nvPicPr>
        <p:blipFill>
          <a:blip r:embed="rId3">
            <a:alphaModFix/>
          </a:blip>
          <a:stretch>
            <a:fillRect/>
          </a:stretch>
        </p:blipFill>
        <p:spPr>
          <a:xfrm>
            <a:off x="2827725" y="1531475"/>
            <a:ext cx="5943799" cy="3265425"/>
          </a:xfrm>
          <a:prstGeom prst="rect">
            <a:avLst/>
          </a:prstGeom>
          <a:noFill/>
          <a:ln>
            <a:noFill/>
          </a:ln>
        </p:spPr>
      </p:pic>
      <p:sp>
        <p:nvSpPr>
          <p:cNvPr id="279" name="Google Shape;279;p37"/>
          <p:cNvSpPr txBox="1"/>
          <p:nvPr/>
        </p:nvSpPr>
        <p:spPr>
          <a:xfrm>
            <a:off x="53425" y="4739050"/>
            <a:ext cx="6934500" cy="31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999999"/>
                </a:solidFill>
                <a:latin typeface="Calibri"/>
                <a:ea typeface="Calibri"/>
                <a:cs typeface="Calibri"/>
                <a:sym typeface="Calibri"/>
              </a:rPr>
              <a:t>Source:</a:t>
            </a:r>
            <a:r>
              <a:rPr lang="en-GB" sz="1200">
                <a:solidFill>
                  <a:srgbClr val="999999"/>
                </a:solidFill>
                <a:uFill>
                  <a:noFill/>
                </a:uFill>
                <a:latin typeface="Calibri"/>
                <a:ea typeface="Calibri"/>
                <a:cs typeface="Calibri"/>
                <a:sym typeface="Calibri"/>
                <a:hlinkClick r:id="rId4"/>
              </a:rPr>
              <a:t> </a:t>
            </a:r>
            <a:r>
              <a:rPr lang="en-GB" sz="1100" u="sng">
                <a:solidFill>
                  <a:schemeClr val="hlink"/>
                </a:solidFill>
                <a:hlinkClick r:id="rId5"/>
              </a:rPr>
              <a:t>https://www.fosteropenscience.eu/node/1420</a:t>
            </a:r>
            <a:endParaRPr sz="1200">
              <a:solidFill>
                <a:srgbClr val="999999"/>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8"/>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And of course:</a:t>
            </a:r>
            <a:endParaRPr/>
          </a:p>
        </p:txBody>
      </p:sp>
      <p:pic>
        <p:nvPicPr>
          <p:cNvPr id="285" name="Google Shape;285;p38"/>
          <p:cNvPicPr preferRelativeResize="0"/>
          <p:nvPr/>
        </p:nvPicPr>
        <p:blipFill>
          <a:blip r:embed="rId3">
            <a:alphaModFix/>
          </a:blip>
          <a:stretch>
            <a:fillRect/>
          </a:stretch>
        </p:blipFill>
        <p:spPr>
          <a:xfrm>
            <a:off x="1793413" y="1023300"/>
            <a:ext cx="5557175" cy="1892825"/>
          </a:xfrm>
          <a:prstGeom prst="rect">
            <a:avLst/>
          </a:prstGeom>
          <a:noFill/>
          <a:ln>
            <a:noFill/>
          </a:ln>
        </p:spPr>
      </p:pic>
      <p:pic>
        <p:nvPicPr>
          <p:cNvPr id="286" name="Google Shape;286;p38"/>
          <p:cNvPicPr preferRelativeResize="0"/>
          <p:nvPr/>
        </p:nvPicPr>
        <p:blipFill rotWithShape="1">
          <a:blip r:embed="rId4">
            <a:alphaModFix/>
          </a:blip>
          <a:srcRect b="-19803" l="0" r="0" t="0"/>
          <a:stretch/>
        </p:blipFill>
        <p:spPr>
          <a:xfrm>
            <a:off x="152400" y="3068525"/>
            <a:ext cx="8839201" cy="164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1"/>
          <p:cNvSpPr txBox="1"/>
          <p:nvPr>
            <p:ph idx="1" type="body"/>
          </p:nvPr>
        </p:nvSpPr>
        <p:spPr>
          <a:xfrm>
            <a:off x="251550" y="685375"/>
            <a:ext cx="8640900" cy="4458000"/>
          </a:xfrm>
          <a:prstGeom prst="rect">
            <a:avLst/>
          </a:prstGeom>
        </p:spPr>
        <p:txBody>
          <a:bodyPr anchorCtr="0" anchor="t" bIns="34275" lIns="68575" spcFirstLastPara="1" rIns="68575" wrap="square" tIns="34275">
            <a:noAutofit/>
          </a:bodyPr>
          <a:lstStyle/>
          <a:p>
            <a:pPr indent="-361950" lvl="0" marL="457200" rtl="0" algn="l">
              <a:spcBef>
                <a:spcPts val="400"/>
              </a:spcBef>
              <a:spcAft>
                <a:spcPts val="0"/>
              </a:spcAft>
              <a:buSzPts val="2100"/>
              <a:buChar char="•"/>
            </a:pPr>
            <a:r>
              <a:rPr lang="en-GB"/>
              <a:t>Introduction</a:t>
            </a:r>
            <a:endParaRPr/>
          </a:p>
          <a:p>
            <a:pPr indent="-342900" lvl="1" marL="914400" rtl="0" algn="l">
              <a:spcBef>
                <a:spcPts val="0"/>
              </a:spcBef>
              <a:spcAft>
                <a:spcPts val="0"/>
              </a:spcAft>
              <a:buSzPts val="1800"/>
              <a:buChar char="-"/>
            </a:pPr>
            <a:r>
              <a:rPr lang="en-GB"/>
              <a:t>Moderators</a:t>
            </a:r>
            <a:endParaRPr/>
          </a:p>
          <a:p>
            <a:pPr indent="-342900" lvl="1" marL="914400" rtl="0" algn="l">
              <a:spcBef>
                <a:spcPts val="0"/>
              </a:spcBef>
              <a:spcAft>
                <a:spcPts val="0"/>
              </a:spcAft>
              <a:buSzPts val="1800"/>
              <a:buChar char="-"/>
            </a:pPr>
            <a:r>
              <a:rPr lang="en-GB"/>
              <a:t>Participants</a:t>
            </a:r>
            <a:endParaRPr/>
          </a:p>
          <a:p>
            <a:pPr indent="-342900" lvl="1" marL="914400" rtl="0" algn="l">
              <a:spcBef>
                <a:spcPts val="0"/>
              </a:spcBef>
              <a:spcAft>
                <a:spcPts val="0"/>
              </a:spcAft>
              <a:buSzPts val="1800"/>
              <a:buChar char="-"/>
            </a:pPr>
            <a:r>
              <a:rPr lang="en-GB"/>
              <a:t>Goal of the webinar</a:t>
            </a:r>
            <a:endParaRPr/>
          </a:p>
          <a:p>
            <a:pPr indent="-361950" lvl="0" marL="457200" rtl="0" algn="l">
              <a:spcBef>
                <a:spcPts val="0"/>
              </a:spcBef>
              <a:spcAft>
                <a:spcPts val="0"/>
              </a:spcAft>
              <a:buSzPts val="2100"/>
              <a:buChar char="•"/>
            </a:pPr>
            <a:r>
              <a:rPr lang="en-GB"/>
              <a:t>Topics in relation to “FAIR data and principles”</a:t>
            </a:r>
            <a:endParaRPr/>
          </a:p>
          <a:p>
            <a:pPr indent="-342900" lvl="1" marL="914400" rtl="0" algn="l">
              <a:spcBef>
                <a:spcPts val="0"/>
              </a:spcBef>
              <a:spcAft>
                <a:spcPts val="0"/>
              </a:spcAft>
              <a:buClr>
                <a:schemeClr val="dk1"/>
              </a:buClr>
              <a:buSzPts val="1800"/>
              <a:buFont typeface="Arial"/>
              <a:buChar char="-"/>
            </a:pPr>
            <a:r>
              <a:rPr lang="en-GB" sz="1800">
                <a:solidFill>
                  <a:schemeClr val="dk1"/>
                </a:solidFill>
              </a:rPr>
              <a:t>FAIR data principles (René)</a:t>
            </a:r>
            <a:endParaRPr sz="1200">
              <a:solidFill>
                <a:schemeClr val="dk1"/>
              </a:solidFill>
            </a:endParaRPr>
          </a:p>
          <a:p>
            <a:pPr indent="-342900" lvl="1" marL="914400" rtl="0" algn="l">
              <a:spcBef>
                <a:spcPts val="0"/>
              </a:spcBef>
              <a:spcAft>
                <a:spcPts val="0"/>
              </a:spcAft>
              <a:buClr>
                <a:schemeClr val="dk1"/>
              </a:buClr>
              <a:buSzPts val="1800"/>
              <a:buFont typeface="Arial"/>
              <a:buChar char="-"/>
            </a:pPr>
            <a:r>
              <a:rPr lang="en-GB" sz="1800">
                <a:solidFill>
                  <a:schemeClr val="dk1"/>
                </a:solidFill>
              </a:rPr>
              <a:t>Services that support FAIR data (Cees)</a:t>
            </a:r>
            <a:endParaRPr sz="1800">
              <a:solidFill>
                <a:schemeClr val="dk1"/>
              </a:solidFill>
            </a:endParaRPr>
          </a:p>
          <a:p>
            <a:pPr indent="-342900" lvl="1" marL="914400" rtl="0" algn="l">
              <a:spcBef>
                <a:spcPts val="0"/>
              </a:spcBef>
              <a:spcAft>
                <a:spcPts val="0"/>
              </a:spcAft>
              <a:buClr>
                <a:schemeClr val="dk1"/>
              </a:buClr>
              <a:buSzPts val="1800"/>
              <a:buChar char="-"/>
            </a:pPr>
            <a:r>
              <a:rPr lang="en-GB" sz="1800">
                <a:solidFill>
                  <a:schemeClr val="dk1"/>
                </a:solidFill>
              </a:rPr>
              <a:t>Research data management (René)</a:t>
            </a:r>
            <a:endParaRPr sz="1800">
              <a:solidFill>
                <a:schemeClr val="dk1"/>
              </a:solidFill>
            </a:endParaRPr>
          </a:p>
          <a:p>
            <a:pPr indent="-342900" lvl="1" marL="914400" rtl="0" algn="l">
              <a:spcBef>
                <a:spcPts val="400"/>
              </a:spcBef>
              <a:spcAft>
                <a:spcPts val="0"/>
              </a:spcAft>
              <a:buClr>
                <a:schemeClr val="dk1"/>
              </a:buClr>
              <a:buSzPts val="1800"/>
              <a:buChar char="-"/>
            </a:pPr>
            <a:r>
              <a:rPr lang="en-GB" sz="1800">
                <a:solidFill>
                  <a:schemeClr val="dk1"/>
                </a:solidFill>
              </a:rPr>
              <a:t>NARCIS, the Dutch experience in creating a national catalogue of research output (Cees)</a:t>
            </a:r>
            <a:endParaRPr sz="1800">
              <a:solidFill>
                <a:schemeClr val="dk1"/>
              </a:solidFill>
            </a:endParaRPr>
          </a:p>
          <a:p>
            <a:pPr indent="-342900" lvl="0" marL="457200" rtl="0" algn="l">
              <a:spcBef>
                <a:spcPts val="400"/>
              </a:spcBef>
              <a:spcAft>
                <a:spcPts val="0"/>
              </a:spcAft>
              <a:buClr>
                <a:schemeClr val="dk1"/>
              </a:buClr>
              <a:buSzPts val="1800"/>
              <a:buChar char="•"/>
            </a:pPr>
            <a:r>
              <a:rPr lang="en-GB" sz="1800">
                <a:solidFill>
                  <a:schemeClr val="dk1"/>
                </a:solidFill>
              </a:rPr>
              <a:t>Conclusion / discussion</a:t>
            </a:r>
            <a:endParaRPr sz="1800">
              <a:solidFill>
                <a:schemeClr val="dk1"/>
              </a:solidFill>
            </a:endParaRPr>
          </a:p>
          <a:p>
            <a:pPr indent="-342900" lvl="1" marL="914400" rtl="0" algn="l">
              <a:spcBef>
                <a:spcPts val="0"/>
              </a:spcBef>
              <a:spcAft>
                <a:spcPts val="0"/>
              </a:spcAft>
              <a:buSzPts val="1800"/>
              <a:buChar char="-"/>
            </a:pPr>
            <a:r>
              <a:rPr lang="en-GB"/>
              <a:t>Next steps</a:t>
            </a:r>
            <a:endParaRPr/>
          </a:p>
          <a:p>
            <a:pPr indent="-342900" lvl="1" marL="914400" rtl="0" algn="l">
              <a:spcBef>
                <a:spcPts val="0"/>
              </a:spcBef>
              <a:spcAft>
                <a:spcPts val="0"/>
              </a:spcAft>
              <a:buSzPts val="1800"/>
              <a:buChar char="-"/>
            </a:pPr>
            <a:r>
              <a:rPr lang="en-GB"/>
              <a:t>Feedback</a:t>
            </a:r>
            <a:endParaRPr/>
          </a:p>
          <a:p>
            <a:pPr indent="0" lvl="0" marL="0" rtl="0" algn="l">
              <a:spcBef>
                <a:spcPts val="400"/>
              </a:spcBef>
              <a:spcAft>
                <a:spcPts val="0"/>
              </a:spcAft>
              <a:buNone/>
            </a:pPr>
            <a:r>
              <a:t/>
            </a:r>
            <a:endParaRPr/>
          </a:p>
        </p:txBody>
      </p:sp>
      <p:sp>
        <p:nvSpPr>
          <p:cNvPr id="157" name="Google Shape;157;p21"/>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Outline “FAIR data and principles”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9"/>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Service architecture of EOSC</a:t>
            </a:r>
            <a:endParaRPr/>
          </a:p>
        </p:txBody>
      </p:sp>
      <p:sp>
        <p:nvSpPr>
          <p:cNvPr id="292" name="Google Shape;292;p39"/>
          <p:cNvSpPr txBox="1"/>
          <p:nvPr/>
        </p:nvSpPr>
        <p:spPr>
          <a:xfrm>
            <a:off x="239925" y="4740300"/>
            <a:ext cx="72381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a:t>
            </a:r>
            <a:r>
              <a:rPr lang="en-GB"/>
              <a:t> </a:t>
            </a:r>
            <a:r>
              <a:rPr lang="en-GB" sz="1100" u="sng">
                <a:solidFill>
                  <a:schemeClr val="hlink"/>
                </a:solidFill>
                <a:hlinkClick r:id="rId3"/>
              </a:rPr>
              <a:t>https://www.eoscpilot.eu/eoscpilots-contributions-eosc-services</a:t>
            </a:r>
            <a:endParaRPr/>
          </a:p>
        </p:txBody>
      </p:sp>
      <p:pic>
        <p:nvPicPr>
          <p:cNvPr id="293" name="Google Shape;293;p39"/>
          <p:cNvPicPr preferRelativeResize="0"/>
          <p:nvPr/>
        </p:nvPicPr>
        <p:blipFill>
          <a:blip r:embed="rId4">
            <a:alphaModFix/>
          </a:blip>
          <a:stretch>
            <a:fillRect/>
          </a:stretch>
        </p:blipFill>
        <p:spPr>
          <a:xfrm>
            <a:off x="965500" y="800450"/>
            <a:ext cx="7698824" cy="3952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0"/>
          <p:cNvSpPr txBox="1"/>
          <p:nvPr>
            <p:ph type="title"/>
          </p:nvPr>
        </p:nvSpPr>
        <p:spPr>
          <a:xfrm>
            <a:off x="2335875" y="114875"/>
            <a:ext cx="67284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FOSTER: e-learning platform on Open Science</a:t>
            </a:r>
            <a:endParaRPr/>
          </a:p>
        </p:txBody>
      </p:sp>
      <p:pic>
        <p:nvPicPr>
          <p:cNvPr id="299" name="Google Shape;299;p40"/>
          <p:cNvPicPr preferRelativeResize="0"/>
          <p:nvPr/>
        </p:nvPicPr>
        <p:blipFill>
          <a:blip r:embed="rId3">
            <a:alphaModFix/>
          </a:blip>
          <a:stretch>
            <a:fillRect/>
          </a:stretch>
        </p:blipFill>
        <p:spPr>
          <a:xfrm>
            <a:off x="365350" y="800250"/>
            <a:ext cx="7075076" cy="3872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1"/>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t/>
            </a:r>
            <a:endParaRPr/>
          </a:p>
        </p:txBody>
      </p:sp>
      <p:sp>
        <p:nvSpPr>
          <p:cNvPr id="305" name="Google Shape;305;p41"/>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Topic 1 - FAIR Data Principles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2"/>
          <p:cNvSpPr txBox="1"/>
          <p:nvPr>
            <p:ph idx="1" type="body"/>
          </p:nvPr>
        </p:nvSpPr>
        <p:spPr>
          <a:xfrm>
            <a:off x="251525" y="916200"/>
            <a:ext cx="8640900" cy="196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3000">
                <a:solidFill>
                  <a:srgbClr val="B5892D"/>
                </a:solidFill>
              </a:rPr>
              <a:t>FAIR data principles</a:t>
            </a:r>
            <a:r>
              <a:rPr lang="en-GB" sz="2800">
                <a:solidFill>
                  <a:srgbClr val="B5892D"/>
                </a:solidFill>
              </a:rPr>
              <a:t> </a:t>
            </a:r>
            <a:endParaRPr sz="2800">
              <a:solidFill>
                <a:srgbClr val="B5892D"/>
              </a:solidFill>
            </a:endParaRPr>
          </a:p>
          <a:p>
            <a:pPr indent="0" lvl="0" marL="0" rtl="0" algn="l">
              <a:spcBef>
                <a:spcPts val="0"/>
              </a:spcBef>
              <a:spcAft>
                <a:spcPts val="0"/>
              </a:spcAft>
              <a:buClr>
                <a:srgbClr val="B5892D"/>
              </a:buClr>
              <a:buSzPts val="2800"/>
              <a:buFont typeface="Calibri"/>
              <a:buNone/>
            </a:pPr>
            <a:r>
              <a:t/>
            </a:r>
            <a:endParaRPr sz="2800">
              <a:solidFill>
                <a:srgbClr val="B5892D"/>
              </a:solidFill>
            </a:endParaRPr>
          </a:p>
          <a:p>
            <a:pPr indent="0" lvl="0" marL="0" rtl="0" algn="l">
              <a:spcBef>
                <a:spcPts val="0"/>
              </a:spcBef>
              <a:spcAft>
                <a:spcPts val="0"/>
              </a:spcAft>
              <a:buClr>
                <a:srgbClr val="B5892D"/>
              </a:buClr>
              <a:buSzPts val="2800"/>
              <a:buFont typeface="Calibri"/>
              <a:buNone/>
            </a:pPr>
            <a:r>
              <a:rPr lang="en-GB" sz="2800">
                <a:solidFill>
                  <a:srgbClr val="1C3046"/>
                </a:solidFill>
              </a:rPr>
              <a:t>René van Horik (DANS)</a:t>
            </a:r>
            <a:endParaRPr sz="1400">
              <a:solidFill>
                <a:srgbClr val="1C3046"/>
              </a:solidFill>
              <a:latin typeface="Arial"/>
              <a:ea typeface="Arial"/>
              <a:cs typeface="Arial"/>
              <a:sym typeface="Arial"/>
            </a:endParaRPr>
          </a:p>
        </p:txBody>
      </p:sp>
      <p:sp>
        <p:nvSpPr>
          <p:cNvPr id="311" name="Google Shape;311;p4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312" name="Google Shape;312;p4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13" name="Google Shape;313;p42"/>
          <p:cNvSpPr txBox="1"/>
          <p:nvPr/>
        </p:nvSpPr>
        <p:spPr>
          <a:xfrm>
            <a:off x="1259632" y="2564903"/>
            <a:ext cx="5472600" cy="57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C3046"/>
              </a:buClr>
              <a:buSzPts val="3600"/>
              <a:buFont typeface="Calibri"/>
              <a:buNone/>
            </a:pPr>
            <a:r>
              <a:t/>
            </a:r>
            <a:endParaRPr/>
          </a:p>
        </p:txBody>
      </p:sp>
      <p:sp>
        <p:nvSpPr>
          <p:cNvPr id="314" name="Google Shape;314;p4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NI4OS webinar 19 February 2020</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3"/>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FAIR data principles</a:t>
            </a:r>
            <a:endParaRPr/>
          </a:p>
        </p:txBody>
      </p:sp>
      <p:pic>
        <p:nvPicPr>
          <p:cNvPr id="320" name="Google Shape;320;p43"/>
          <p:cNvPicPr preferRelativeResize="0"/>
          <p:nvPr/>
        </p:nvPicPr>
        <p:blipFill>
          <a:blip r:embed="rId3">
            <a:alphaModFix/>
          </a:blip>
          <a:stretch>
            <a:fillRect/>
          </a:stretch>
        </p:blipFill>
        <p:spPr>
          <a:xfrm>
            <a:off x="1237450" y="1540096"/>
            <a:ext cx="6082128" cy="2063299"/>
          </a:xfrm>
          <a:prstGeom prst="rect">
            <a:avLst/>
          </a:prstGeom>
          <a:noFill/>
          <a:ln>
            <a:noFill/>
          </a:ln>
        </p:spPr>
      </p:pic>
      <p:sp>
        <p:nvSpPr>
          <p:cNvPr id="321" name="Google Shape;321;p43"/>
          <p:cNvSpPr txBox="1"/>
          <p:nvPr/>
        </p:nvSpPr>
        <p:spPr>
          <a:xfrm>
            <a:off x="510775" y="4345325"/>
            <a:ext cx="77808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a:t>
            </a:r>
            <a:r>
              <a:rPr lang="en-GB"/>
              <a:t> </a:t>
            </a:r>
            <a:r>
              <a:rPr lang="en-GB" sz="1100" u="sng">
                <a:solidFill>
                  <a:schemeClr val="hlink"/>
                </a:solidFill>
                <a:hlinkClick r:id="rId4"/>
              </a:rPr>
              <a:t>https://en.wikipedia.org/wiki/FAIR_data#/media/File:FAIR_data_principles.jpg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4"/>
          <p:cNvSpPr txBox="1"/>
          <p:nvPr>
            <p:ph idx="1" type="body"/>
          </p:nvPr>
        </p:nvSpPr>
        <p:spPr>
          <a:xfrm>
            <a:off x="251525" y="951574"/>
            <a:ext cx="8640900" cy="23988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400">
                <a:solidFill>
                  <a:srgbClr val="000000"/>
                </a:solidFill>
                <a:latin typeface="Arial"/>
                <a:ea typeface="Arial"/>
                <a:cs typeface="Arial"/>
                <a:sym typeface="Arial"/>
              </a:rPr>
              <a:t>1.</a:t>
            </a:r>
            <a:r>
              <a:rPr b="1" lang="en-GB" sz="1400">
                <a:solidFill>
                  <a:srgbClr val="000000"/>
                </a:solidFill>
                <a:latin typeface="Verdana"/>
                <a:ea typeface="Verdana"/>
                <a:cs typeface="Verdana"/>
                <a:sym typeface="Verdana"/>
              </a:rPr>
              <a:t>Findable</a:t>
            </a:r>
            <a:r>
              <a:rPr lang="en-GB" sz="1400">
                <a:solidFill>
                  <a:srgbClr val="000000"/>
                </a:solidFill>
                <a:latin typeface="Verdana"/>
                <a:ea typeface="Verdana"/>
                <a:cs typeface="Verdana"/>
                <a:sym typeface="Verdana"/>
              </a:rPr>
              <a:t> – Easy to find by both humans and computer systems and based on mandatory description of the metadata that allow the discovery of interesting datasets;</a:t>
            </a:r>
            <a:endParaRPr sz="14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n-GB" sz="1400">
                <a:solidFill>
                  <a:srgbClr val="000000"/>
                </a:solidFill>
                <a:latin typeface="Arial"/>
                <a:ea typeface="Arial"/>
                <a:cs typeface="Arial"/>
                <a:sym typeface="Arial"/>
              </a:rPr>
              <a:t>2.</a:t>
            </a:r>
            <a:r>
              <a:rPr b="1" lang="en-GB" sz="1400">
                <a:solidFill>
                  <a:srgbClr val="000000"/>
                </a:solidFill>
                <a:latin typeface="Verdana"/>
                <a:ea typeface="Verdana"/>
                <a:cs typeface="Verdana"/>
                <a:sym typeface="Verdana"/>
              </a:rPr>
              <a:t>Accessible</a:t>
            </a:r>
            <a:r>
              <a:rPr lang="en-GB" sz="1400">
                <a:solidFill>
                  <a:srgbClr val="000000"/>
                </a:solidFill>
                <a:latin typeface="Verdana"/>
                <a:ea typeface="Verdana"/>
                <a:cs typeface="Verdana"/>
                <a:sym typeface="Verdana"/>
              </a:rPr>
              <a:t> – Stored for long term such that they can be easily accessed and/or downloaded with well-defined license and access conditions (Open Access </a:t>
            </a:r>
            <a:r>
              <a:rPr i="1" lang="en-GB" sz="1400">
                <a:solidFill>
                  <a:srgbClr val="000000"/>
                </a:solidFill>
                <a:latin typeface="Verdana"/>
                <a:ea typeface="Verdana"/>
                <a:cs typeface="Verdana"/>
                <a:sym typeface="Verdana"/>
              </a:rPr>
              <a:t>when possible</a:t>
            </a:r>
            <a:r>
              <a:rPr lang="en-GB" sz="1400">
                <a:solidFill>
                  <a:srgbClr val="000000"/>
                </a:solidFill>
                <a:latin typeface="Verdana"/>
                <a:ea typeface="Verdana"/>
                <a:cs typeface="Verdana"/>
                <a:sym typeface="Verdana"/>
              </a:rPr>
              <a:t>), whether at the level of metadata, or at the level of the actual data content;</a:t>
            </a:r>
            <a:endParaRPr sz="14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n-GB" sz="1400">
                <a:solidFill>
                  <a:srgbClr val="000000"/>
                </a:solidFill>
                <a:latin typeface="Arial"/>
                <a:ea typeface="Arial"/>
                <a:cs typeface="Arial"/>
                <a:sym typeface="Arial"/>
              </a:rPr>
              <a:t>3.</a:t>
            </a:r>
            <a:r>
              <a:rPr b="1" lang="en-GB" sz="1400">
                <a:solidFill>
                  <a:srgbClr val="000000"/>
                </a:solidFill>
                <a:latin typeface="Verdana"/>
                <a:ea typeface="Verdana"/>
                <a:cs typeface="Verdana"/>
                <a:sym typeface="Verdana"/>
              </a:rPr>
              <a:t>Interoperable</a:t>
            </a:r>
            <a:r>
              <a:rPr lang="en-GB" sz="1400">
                <a:solidFill>
                  <a:srgbClr val="000000"/>
                </a:solidFill>
                <a:latin typeface="Verdana"/>
                <a:ea typeface="Verdana"/>
                <a:cs typeface="Verdana"/>
                <a:sym typeface="Verdana"/>
              </a:rPr>
              <a:t> – Ready to be combined with other datasets by humans as well as computer systems;</a:t>
            </a:r>
            <a:endParaRPr sz="14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n-GB" sz="1400">
                <a:solidFill>
                  <a:srgbClr val="000000"/>
                </a:solidFill>
                <a:latin typeface="Arial"/>
                <a:ea typeface="Arial"/>
                <a:cs typeface="Arial"/>
                <a:sym typeface="Arial"/>
              </a:rPr>
              <a:t>4.</a:t>
            </a:r>
            <a:r>
              <a:rPr b="1" lang="en-GB" sz="1400">
                <a:solidFill>
                  <a:srgbClr val="000000"/>
                </a:solidFill>
                <a:latin typeface="Verdana"/>
                <a:ea typeface="Verdana"/>
                <a:cs typeface="Verdana"/>
                <a:sym typeface="Verdana"/>
              </a:rPr>
              <a:t>Re-usable</a:t>
            </a:r>
            <a:r>
              <a:rPr lang="en-GB" sz="1400">
                <a:solidFill>
                  <a:srgbClr val="000000"/>
                </a:solidFill>
                <a:latin typeface="Verdana"/>
                <a:ea typeface="Verdana"/>
                <a:cs typeface="Verdana"/>
                <a:sym typeface="Verdana"/>
              </a:rPr>
              <a:t> – Ready to be used for future research and to be processed further using computational methods.</a:t>
            </a:r>
            <a:endParaRPr sz="1400">
              <a:solidFill>
                <a:srgbClr val="000000"/>
              </a:solidFill>
              <a:latin typeface="Verdana"/>
              <a:ea typeface="Verdana"/>
              <a:cs typeface="Verdana"/>
              <a:sym typeface="Verdana"/>
            </a:endParaRPr>
          </a:p>
          <a:p>
            <a:pPr indent="0" lvl="0" marL="0" rtl="0" algn="l">
              <a:spcBef>
                <a:spcPts val="400"/>
              </a:spcBef>
              <a:spcAft>
                <a:spcPts val="0"/>
              </a:spcAft>
              <a:buNone/>
            </a:pPr>
            <a:r>
              <a:t/>
            </a:r>
            <a:endParaRPr/>
          </a:p>
        </p:txBody>
      </p:sp>
      <p:sp>
        <p:nvSpPr>
          <p:cNvPr id="327" name="Google Shape;327;p44"/>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FAIR data princples</a:t>
            </a:r>
            <a:endParaRPr/>
          </a:p>
        </p:txBody>
      </p:sp>
      <p:sp>
        <p:nvSpPr>
          <p:cNvPr id="328" name="Google Shape;328;p44"/>
          <p:cNvSpPr txBox="1"/>
          <p:nvPr/>
        </p:nvSpPr>
        <p:spPr>
          <a:xfrm>
            <a:off x="251525" y="4122525"/>
            <a:ext cx="4179300" cy="61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t>source : </a:t>
            </a:r>
            <a:r>
              <a:rPr lang="en-GB" sz="1100" u="sng">
                <a:solidFill>
                  <a:schemeClr val="hlink"/>
                </a:solidFill>
                <a:latin typeface="Verdana"/>
                <a:ea typeface="Verdana"/>
                <a:cs typeface="Verdana"/>
                <a:sym typeface="Verdana"/>
                <a:hlinkClick r:id="rId3"/>
              </a:rPr>
              <a:t>http://www.nature.com/articles/sdata201618</a:t>
            </a:r>
            <a:endParaRPr sz="1100" u="sng">
              <a:solidFill>
                <a:schemeClr val="hlink"/>
              </a:solidFill>
              <a:latin typeface="Verdana"/>
              <a:ea typeface="Verdana"/>
              <a:cs typeface="Verdana"/>
              <a:sym typeface="Verdana"/>
            </a:endParaRPr>
          </a:p>
          <a:p>
            <a:pPr indent="0" lvl="0" marL="0" rtl="0" algn="l">
              <a:lnSpc>
                <a:spcPct val="115000"/>
              </a:lnSpc>
              <a:spcBef>
                <a:spcPts val="0"/>
              </a:spcBef>
              <a:spcAft>
                <a:spcPts val="0"/>
              </a:spcAft>
              <a:buNone/>
            </a:pPr>
            <a:r>
              <a:rPr lang="en-GB" sz="1100" u="sng">
                <a:solidFill>
                  <a:schemeClr val="hlink"/>
                </a:solidFill>
                <a:latin typeface="Verdana"/>
                <a:ea typeface="Verdana"/>
                <a:cs typeface="Verdana"/>
                <a:sym typeface="Verdana"/>
                <a:hlinkClick r:id="rId4"/>
              </a:rPr>
              <a:t>www.force11.org/group/fairgroup/fairprinciples</a:t>
            </a:r>
            <a:endParaRPr sz="1100" u="sng">
              <a:solidFill>
                <a:schemeClr val="hlink"/>
              </a:solidFill>
              <a:latin typeface="Verdana"/>
              <a:ea typeface="Verdana"/>
              <a:cs typeface="Verdana"/>
              <a:sym typeface="Verdana"/>
            </a:endParaRPr>
          </a:p>
        </p:txBody>
      </p:sp>
      <p:pic>
        <p:nvPicPr>
          <p:cNvPr id="329" name="Google Shape;329;p44"/>
          <p:cNvPicPr preferRelativeResize="0"/>
          <p:nvPr/>
        </p:nvPicPr>
        <p:blipFill>
          <a:blip r:embed="rId5">
            <a:alphaModFix/>
          </a:blip>
          <a:stretch>
            <a:fillRect/>
          </a:stretch>
        </p:blipFill>
        <p:spPr>
          <a:xfrm>
            <a:off x="6612825" y="3110776"/>
            <a:ext cx="2166250" cy="1534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5"/>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800"/>
              <a:t>Detailed description of FAIR principles</a:t>
            </a:r>
            <a:endParaRPr sz="1800"/>
          </a:p>
          <a:p>
            <a:pPr indent="457200" lvl="0" marL="0" rtl="0" algn="l">
              <a:spcBef>
                <a:spcPts val="400"/>
              </a:spcBef>
              <a:spcAft>
                <a:spcPts val="0"/>
              </a:spcAft>
              <a:buNone/>
            </a:pPr>
            <a:r>
              <a:rPr lang="en-GB" sz="1400" u="sng">
                <a:solidFill>
                  <a:schemeClr val="hlink"/>
                </a:solidFill>
                <a:latin typeface="Arial"/>
                <a:ea typeface="Arial"/>
                <a:cs typeface="Arial"/>
                <a:sym typeface="Arial"/>
                <a:hlinkClick r:id="rId3"/>
              </a:rPr>
              <a:t>https://www.go-fair.org/fair-principles/</a:t>
            </a:r>
            <a:endParaRPr sz="1400"/>
          </a:p>
          <a:p>
            <a:pPr indent="0" lvl="0" marL="0" rtl="0" algn="l">
              <a:spcBef>
                <a:spcPts val="400"/>
              </a:spcBef>
              <a:spcAft>
                <a:spcPts val="0"/>
              </a:spcAft>
              <a:buNone/>
            </a:pPr>
            <a:r>
              <a:t/>
            </a:r>
            <a:endParaRPr sz="1400"/>
          </a:p>
          <a:p>
            <a:pPr indent="0" lvl="0" marL="0" rtl="0" algn="l">
              <a:spcBef>
                <a:spcPts val="400"/>
              </a:spcBef>
              <a:spcAft>
                <a:spcPts val="0"/>
              </a:spcAft>
              <a:buNone/>
            </a:pPr>
            <a:r>
              <a:t/>
            </a:r>
            <a:endParaRPr sz="1400"/>
          </a:p>
          <a:p>
            <a:pPr indent="0" lvl="0" marL="0" rtl="0" algn="l">
              <a:spcBef>
                <a:spcPts val="400"/>
              </a:spcBef>
              <a:spcAft>
                <a:spcPts val="0"/>
              </a:spcAft>
              <a:buNone/>
            </a:pPr>
            <a:r>
              <a:rPr lang="en-GB" sz="1800"/>
              <a:t>Example of site where you can find more information on FAIR</a:t>
            </a:r>
            <a:endParaRPr sz="1800"/>
          </a:p>
          <a:p>
            <a:pPr indent="457200" lvl="0" marL="0" rtl="0" algn="l">
              <a:spcBef>
                <a:spcPts val="400"/>
              </a:spcBef>
              <a:spcAft>
                <a:spcPts val="0"/>
              </a:spcAft>
              <a:buNone/>
            </a:pPr>
            <a:r>
              <a:rPr lang="en-GB" sz="1400" u="sng">
                <a:solidFill>
                  <a:schemeClr val="hlink"/>
                </a:solidFill>
                <a:latin typeface="Arial"/>
                <a:ea typeface="Arial"/>
                <a:cs typeface="Arial"/>
                <a:sym typeface="Arial"/>
                <a:hlinkClick r:id="rId4"/>
              </a:rPr>
              <a:t>https://www.go-fair.org/resources/</a:t>
            </a:r>
            <a:endParaRPr sz="1400"/>
          </a:p>
          <a:p>
            <a:pPr indent="0" lvl="0" marL="0" rtl="0" algn="l">
              <a:spcBef>
                <a:spcPts val="400"/>
              </a:spcBef>
              <a:spcAft>
                <a:spcPts val="0"/>
              </a:spcAft>
              <a:buNone/>
            </a:pPr>
            <a:r>
              <a:t/>
            </a:r>
            <a:endParaRPr sz="1400"/>
          </a:p>
          <a:p>
            <a:pPr indent="0" lvl="0" marL="0" rtl="0" algn="l">
              <a:spcBef>
                <a:spcPts val="400"/>
              </a:spcBef>
              <a:spcAft>
                <a:spcPts val="0"/>
              </a:spcAft>
              <a:buNone/>
            </a:pPr>
            <a:r>
              <a:t/>
            </a:r>
            <a:endParaRPr sz="1400"/>
          </a:p>
        </p:txBody>
      </p:sp>
      <p:sp>
        <p:nvSpPr>
          <p:cNvPr id="335" name="Google Shape;335;p45"/>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Comprehensive coverage of FAIR principles</a:t>
            </a:r>
            <a:endParaRPr/>
          </a:p>
        </p:txBody>
      </p:sp>
      <p:pic>
        <p:nvPicPr>
          <p:cNvPr id="336" name="Google Shape;336;p45"/>
          <p:cNvPicPr preferRelativeResize="0"/>
          <p:nvPr/>
        </p:nvPicPr>
        <p:blipFill>
          <a:blip r:embed="rId5">
            <a:alphaModFix/>
          </a:blip>
          <a:stretch>
            <a:fillRect/>
          </a:stretch>
        </p:blipFill>
        <p:spPr>
          <a:xfrm>
            <a:off x="750225" y="2845925"/>
            <a:ext cx="3371900" cy="1545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6"/>
          <p:cNvSpPr txBox="1"/>
          <p:nvPr>
            <p:ph idx="1" type="body"/>
          </p:nvPr>
        </p:nvSpPr>
        <p:spPr>
          <a:xfrm>
            <a:off x="107100" y="951575"/>
            <a:ext cx="9036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a:t>FAIRsFAIR (Fostering FAIR data practices) - </a:t>
            </a:r>
            <a:r>
              <a:rPr lang="en-GB" u="sng">
                <a:solidFill>
                  <a:schemeClr val="hlink"/>
                </a:solidFill>
                <a:hlinkClick r:id="rId3"/>
              </a:rPr>
              <a:t>www.fairsfair.eu</a:t>
            </a:r>
            <a:endParaRPr/>
          </a:p>
          <a:p>
            <a:pPr indent="0" lvl="0" marL="0" rtl="0" algn="l">
              <a:spcBef>
                <a:spcPts val="400"/>
              </a:spcBef>
              <a:spcAft>
                <a:spcPts val="0"/>
              </a:spcAft>
              <a:buNone/>
            </a:pPr>
            <a:r>
              <a:rPr lang="en-GB" sz="1400">
                <a:solidFill>
                  <a:srgbClr val="797979"/>
                </a:solidFill>
                <a:highlight>
                  <a:srgbClr val="FFFFFF"/>
                </a:highlight>
                <a:latin typeface="Arial"/>
                <a:ea typeface="Arial"/>
                <a:cs typeface="Arial"/>
                <a:sym typeface="Arial"/>
              </a:rPr>
              <a:t>(aims to supply practical solutions for the use of the FAIR data principles throughout the research data life cycle) </a:t>
            </a:r>
            <a:endParaRPr sz="1400"/>
          </a:p>
          <a:p>
            <a:pPr indent="0" lvl="0" marL="0" rtl="0" algn="l">
              <a:spcBef>
                <a:spcPts val="400"/>
              </a:spcBef>
              <a:spcAft>
                <a:spcPts val="0"/>
              </a:spcAft>
              <a:buNone/>
            </a:pPr>
            <a:r>
              <a:t/>
            </a:r>
            <a:endParaRPr/>
          </a:p>
          <a:p>
            <a:pPr indent="0" lvl="0" marL="0" rtl="0" algn="l">
              <a:spcBef>
                <a:spcPts val="400"/>
              </a:spcBef>
              <a:spcAft>
                <a:spcPts val="0"/>
              </a:spcAft>
              <a:buNone/>
            </a:pPr>
            <a:r>
              <a:rPr lang="en-GB"/>
              <a:t>GO FAIR initiative  - </a:t>
            </a:r>
            <a:r>
              <a:rPr lang="en-GB" u="sng">
                <a:solidFill>
                  <a:schemeClr val="hlink"/>
                </a:solidFill>
                <a:hlinkClick r:id="rId4"/>
              </a:rPr>
              <a:t>www.go-fair.org</a:t>
            </a:r>
            <a:endParaRPr/>
          </a:p>
          <a:p>
            <a:pPr indent="0" lvl="0" marL="0" rtl="0" algn="l">
              <a:spcBef>
                <a:spcPts val="400"/>
              </a:spcBef>
              <a:spcAft>
                <a:spcPts val="0"/>
              </a:spcAft>
              <a:buNone/>
            </a:pPr>
            <a:r>
              <a:rPr lang="en-GB" sz="1400">
                <a:solidFill>
                  <a:srgbClr val="797979"/>
                </a:solidFill>
                <a:highlight>
                  <a:srgbClr val="FFFFFF"/>
                </a:highlight>
                <a:latin typeface="Arial"/>
                <a:ea typeface="Arial"/>
                <a:cs typeface="Arial"/>
                <a:sym typeface="Arial"/>
              </a:rPr>
              <a:t>(aims to implement the FAIR data principles) </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GB"/>
              <a:t>FAIRsharing - </a:t>
            </a:r>
            <a:r>
              <a:rPr lang="en-GB" u="sng">
                <a:solidFill>
                  <a:schemeClr val="hlink"/>
                </a:solidFill>
                <a:hlinkClick r:id="rId5"/>
              </a:rPr>
              <a:t>fairsharing.org</a:t>
            </a:r>
            <a:endParaRPr/>
          </a:p>
          <a:p>
            <a:pPr indent="0" lvl="0" marL="0" rtl="0" algn="l">
              <a:spcBef>
                <a:spcPts val="400"/>
              </a:spcBef>
              <a:spcAft>
                <a:spcPts val="0"/>
              </a:spcAft>
              <a:buNone/>
            </a:pPr>
            <a:r>
              <a:rPr lang="en-GB" sz="1400">
                <a:solidFill>
                  <a:srgbClr val="797979"/>
                </a:solidFill>
                <a:highlight>
                  <a:srgbClr val="FFFFFF"/>
                </a:highlight>
                <a:latin typeface="Arial"/>
                <a:ea typeface="Arial"/>
                <a:cs typeface="Arial"/>
                <a:sym typeface="Arial"/>
              </a:rPr>
              <a:t>(A  curated , informative and educational resource on data and metadata standards inter-related to databases and data policies)</a:t>
            </a:r>
            <a:endParaRPr/>
          </a:p>
        </p:txBody>
      </p:sp>
      <p:sp>
        <p:nvSpPr>
          <p:cNvPr id="342" name="Google Shape;342;p46"/>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Initiatives concerning FAIR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7"/>
          <p:cNvSpPr txBox="1"/>
          <p:nvPr>
            <p:ph type="title"/>
          </p:nvPr>
        </p:nvSpPr>
        <p:spPr>
          <a:xfrm>
            <a:off x="2415725" y="141469"/>
            <a:ext cx="6480600" cy="837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Example: Tool to assess the FAIRness of a dataset</a:t>
            </a:r>
            <a:endParaRPr/>
          </a:p>
        </p:txBody>
      </p:sp>
      <p:sp>
        <p:nvSpPr>
          <p:cNvPr id="348" name="Google Shape;348;p47"/>
          <p:cNvSpPr txBox="1"/>
          <p:nvPr/>
        </p:nvSpPr>
        <p:spPr>
          <a:xfrm>
            <a:off x="251525" y="4407025"/>
            <a:ext cx="35736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 </a:t>
            </a:r>
            <a:r>
              <a:rPr lang="en-GB" sz="1100" u="sng">
                <a:solidFill>
                  <a:schemeClr val="hlink"/>
                </a:solidFill>
                <a:hlinkClick r:id="rId3"/>
              </a:rPr>
              <a:t>https://satifyd.dans.knaw.nl/</a:t>
            </a:r>
            <a:endParaRPr/>
          </a:p>
        </p:txBody>
      </p:sp>
      <p:pic>
        <p:nvPicPr>
          <p:cNvPr id="349" name="Google Shape;349;p47"/>
          <p:cNvPicPr preferRelativeResize="0"/>
          <p:nvPr/>
        </p:nvPicPr>
        <p:blipFill>
          <a:blip r:embed="rId4">
            <a:alphaModFix/>
          </a:blip>
          <a:stretch>
            <a:fillRect/>
          </a:stretch>
        </p:blipFill>
        <p:spPr>
          <a:xfrm>
            <a:off x="152400" y="1053430"/>
            <a:ext cx="8839202" cy="32792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8"/>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t/>
            </a:r>
            <a:endParaRPr/>
          </a:p>
        </p:txBody>
      </p:sp>
      <p:sp>
        <p:nvSpPr>
          <p:cNvPr id="355" name="Google Shape;355;p48"/>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Topic 2 - Services that support FAIR data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2"/>
          <p:cNvSpPr txBox="1"/>
          <p:nvPr>
            <p:ph idx="1" type="body"/>
          </p:nvPr>
        </p:nvSpPr>
        <p:spPr>
          <a:xfrm>
            <a:off x="251525" y="1068600"/>
            <a:ext cx="8640900" cy="3753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2400"/>
              <a:t>René van Horik (</a:t>
            </a:r>
            <a:r>
              <a:rPr lang="en-GB" sz="2400" u="sng">
                <a:solidFill>
                  <a:schemeClr val="hlink"/>
                </a:solidFill>
                <a:hlinkClick r:id="rId3"/>
              </a:rPr>
              <a:t>rene.van.horik@dans.knaw.nl</a:t>
            </a:r>
            <a:r>
              <a:rPr lang="en-GB" sz="2400"/>
              <a:t>)</a:t>
            </a:r>
            <a:endParaRPr sz="2400"/>
          </a:p>
          <a:p>
            <a:pPr indent="0" lvl="0" marL="0" rtl="0" algn="l">
              <a:spcBef>
                <a:spcPts val="0"/>
              </a:spcBef>
              <a:spcAft>
                <a:spcPts val="0"/>
              </a:spcAft>
              <a:buNone/>
            </a:pPr>
            <a:r>
              <a:rPr lang="en-GB" sz="1800"/>
              <a:t>Data Archiving and Networked Services (DANS), The Netherlands</a:t>
            </a:r>
            <a:endParaRPr sz="1800"/>
          </a:p>
          <a:p>
            <a:pPr indent="0" lvl="0" marL="0" rtl="0" algn="l">
              <a:spcBef>
                <a:spcPts val="0"/>
              </a:spcBef>
              <a:spcAft>
                <a:spcPts val="0"/>
              </a:spcAft>
              <a:buNone/>
            </a:pPr>
            <a:r>
              <a:rPr lang="en-GB" sz="1800"/>
              <a:t>Trainer / project manager / researcher</a:t>
            </a:r>
            <a:endParaRPr sz="1800"/>
          </a:p>
          <a:p>
            <a:pPr indent="0" lvl="0" marL="0" rtl="0" algn="l">
              <a:spcBef>
                <a:spcPts val="0"/>
              </a:spcBef>
              <a:spcAft>
                <a:spcPts val="0"/>
              </a:spcAft>
              <a:buNone/>
            </a:pPr>
            <a:r>
              <a:rPr b="1" lang="en-GB" sz="1800"/>
              <a:t>Background:</a:t>
            </a:r>
            <a:r>
              <a:rPr lang="en-GB" sz="1800"/>
              <a:t> Humanities (PhD)</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GB" sz="2400"/>
              <a:t>Cees Hof (</a:t>
            </a:r>
            <a:r>
              <a:rPr lang="en-GB" sz="2400" u="sng">
                <a:solidFill>
                  <a:schemeClr val="hlink"/>
                </a:solidFill>
                <a:hlinkClick r:id="rId4"/>
              </a:rPr>
              <a:t>cees.hof@dans.knaw.nl</a:t>
            </a:r>
            <a:r>
              <a:rPr lang="en-GB" sz="2400"/>
              <a:t>)</a:t>
            </a:r>
            <a:endParaRPr sz="2400"/>
          </a:p>
          <a:p>
            <a:pPr indent="0" lvl="0" marL="0" rtl="0" algn="l">
              <a:spcBef>
                <a:spcPts val="0"/>
              </a:spcBef>
              <a:spcAft>
                <a:spcPts val="0"/>
              </a:spcAft>
              <a:buNone/>
            </a:pPr>
            <a:r>
              <a:rPr lang="en-GB" sz="1800"/>
              <a:t>Data Archiving and Networked Services (DANS), The Netherlands</a:t>
            </a:r>
            <a:endParaRPr sz="1800"/>
          </a:p>
          <a:p>
            <a:pPr indent="0" lvl="0" marL="0" rtl="0" algn="l">
              <a:spcBef>
                <a:spcPts val="0"/>
              </a:spcBef>
              <a:spcAft>
                <a:spcPts val="0"/>
              </a:spcAft>
              <a:buNone/>
            </a:pPr>
            <a:r>
              <a:rPr lang="en-GB" sz="1800"/>
              <a:t>Trainer / project acquisition manager / DANS liaison life sciences </a:t>
            </a:r>
            <a:endParaRPr sz="1800"/>
          </a:p>
          <a:p>
            <a:pPr indent="0" lvl="0" marL="0" rtl="0" algn="l">
              <a:spcBef>
                <a:spcPts val="0"/>
              </a:spcBef>
              <a:spcAft>
                <a:spcPts val="0"/>
              </a:spcAft>
              <a:buNone/>
            </a:pPr>
            <a:r>
              <a:rPr b="1" lang="en-GB" sz="1800"/>
              <a:t>Background:</a:t>
            </a:r>
            <a:r>
              <a:rPr lang="en-GB" sz="1800"/>
              <a:t> Biology / Life Sciences (PhD)</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GB" sz="2400"/>
              <a:t>Both active in RDM Training Work package of EOSC-hub project</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114300" lvl="0" marL="254000" rtl="0" algn="l">
              <a:spcBef>
                <a:spcPts val="0"/>
              </a:spcBef>
              <a:spcAft>
                <a:spcPts val="0"/>
              </a:spcAft>
              <a:buNone/>
            </a:pPr>
            <a:r>
              <a:t/>
            </a:r>
            <a:endParaRPr sz="2400"/>
          </a:p>
          <a:p>
            <a:pPr indent="-114300" lvl="0" marL="254000" rtl="0" algn="l">
              <a:spcBef>
                <a:spcPts val="0"/>
              </a:spcBef>
              <a:spcAft>
                <a:spcPts val="0"/>
              </a:spcAft>
              <a:buNone/>
            </a:pPr>
            <a:r>
              <a:rPr lang="en-GB" sz="2400"/>
              <a:t>Both active in RDM Training Work package of EOS-hub project</a:t>
            </a:r>
            <a:endParaRPr sz="2400"/>
          </a:p>
          <a:p>
            <a:pPr indent="-114300" lvl="0" marL="254000" rtl="0" algn="l">
              <a:spcBef>
                <a:spcPts val="0"/>
              </a:spcBef>
              <a:spcAft>
                <a:spcPts val="0"/>
              </a:spcAft>
              <a:buNone/>
            </a:pPr>
            <a:r>
              <a:t/>
            </a:r>
            <a:endParaRPr sz="1100"/>
          </a:p>
          <a:p>
            <a:pPr indent="-114300" lvl="0" marL="254000" rtl="0" algn="l">
              <a:spcBef>
                <a:spcPts val="0"/>
              </a:spcBef>
              <a:spcAft>
                <a:spcPts val="0"/>
              </a:spcAft>
              <a:buClr>
                <a:srgbClr val="3C3C3C"/>
              </a:buClr>
              <a:buSzPts val="2100"/>
              <a:buFont typeface="Calibri"/>
              <a:buNone/>
            </a:pPr>
            <a:r>
              <a:t/>
            </a:r>
            <a:endParaRPr sz="1100"/>
          </a:p>
        </p:txBody>
      </p:sp>
      <p:sp>
        <p:nvSpPr>
          <p:cNvPr id="163" name="Google Shape;163;p22"/>
          <p:cNvSpPr txBox="1"/>
          <p:nvPr>
            <p:ph idx="10" type="dt"/>
          </p:nvPr>
        </p:nvSpPr>
        <p:spPr>
          <a:xfrm>
            <a:off x="251520" y="4785996"/>
            <a:ext cx="2133600" cy="216024"/>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64" name="Google Shape;164;p22"/>
          <p:cNvSpPr txBox="1"/>
          <p:nvPr>
            <p:ph idx="12" type="sldNum"/>
          </p:nvPr>
        </p:nvSpPr>
        <p:spPr>
          <a:xfrm>
            <a:off x="6553200" y="4785996"/>
            <a:ext cx="2339280" cy="216024"/>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165" name="Google Shape;165;p22"/>
          <p:cNvSpPr txBox="1"/>
          <p:nvPr>
            <p:ph type="title"/>
          </p:nvPr>
        </p:nvSpPr>
        <p:spPr>
          <a:xfrm>
            <a:off x="2415733" y="141480"/>
            <a:ext cx="6480720" cy="403287"/>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Moderators / trainers:</a:t>
            </a:r>
            <a:endParaRPr sz="2400"/>
          </a:p>
        </p:txBody>
      </p:sp>
      <p:pic>
        <p:nvPicPr>
          <p:cNvPr id="166" name="Google Shape;166;p22"/>
          <p:cNvPicPr preferRelativeResize="0"/>
          <p:nvPr/>
        </p:nvPicPr>
        <p:blipFill>
          <a:blip r:embed="rId5">
            <a:alphaModFix/>
          </a:blip>
          <a:stretch>
            <a:fillRect/>
          </a:stretch>
        </p:blipFill>
        <p:spPr>
          <a:xfrm>
            <a:off x="7222375" y="1155375"/>
            <a:ext cx="1764373" cy="672926"/>
          </a:xfrm>
          <a:prstGeom prst="rect">
            <a:avLst/>
          </a:prstGeom>
          <a:noFill/>
          <a:ln>
            <a:noFill/>
          </a:ln>
        </p:spPr>
      </p:pic>
      <p:pic>
        <p:nvPicPr>
          <p:cNvPr id="167" name="Google Shape;167;p22"/>
          <p:cNvPicPr preferRelativeResize="0"/>
          <p:nvPr/>
        </p:nvPicPr>
        <p:blipFill>
          <a:blip r:embed="rId5">
            <a:alphaModFix/>
          </a:blip>
          <a:stretch>
            <a:fillRect/>
          </a:stretch>
        </p:blipFill>
        <p:spPr>
          <a:xfrm>
            <a:off x="7222375" y="2679375"/>
            <a:ext cx="1764373" cy="6729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9"/>
          <p:cNvSpPr txBox="1"/>
          <p:nvPr>
            <p:ph idx="1" type="body"/>
          </p:nvPr>
        </p:nvSpPr>
        <p:spPr>
          <a:xfrm>
            <a:off x="251525" y="1602000"/>
            <a:ext cx="8640900" cy="196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B5892D"/>
              </a:buClr>
              <a:buSzPts val="2800"/>
              <a:buFont typeface="Calibri"/>
              <a:buNone/>
            </a:pPr>
            <a:r>
              <a:rPr lang="en-GB" sz="3000">
                <a:solidFill>
                  <a:srgbClr val="B5892D"/>
                </a:solidFill>
              </a:rPr>
              <a:t>Services that support FAIR data </a:t>
            </a:r>
            <a:endParaRPr sz="3000">
              <a:solidFill>
                <a:srgbClr val="B5892D"/>
              </a:solidFill>
            </a:endParaRPr>
          </a:p>
          <a:p>
            <a:pPr indent="0" lvl="0" marL="0" rtl="0" algn="l">
              <a:spcBef>
                <a:spcPts val="0"/>
              </a:spcBef>
              <a:spcAft>
                <a:spcPts val="0"/>
              </a:spcAft>
              <a:buNone/>
            </a:pPr>
            <a:r>
              <a:rPr lang="en-GB" sz="2800">
                <a:solidFill>
                  <a:srgbClr val="B5892D"/>
                </a:solidFill>
              </a:rPr>
              <a:t> </a:t>
            </a:r>
            <a:endParaRPr sz="2800">
              <a:solidFill>
                <a:srgbClr val="B5892D"/>
              </a:solidFill>
            </a:endParaRPr>
          </a:p>
          <a:p>
            <a:pPr indent="0" lvl="0" marL="0" rtl="0" algn="l">
              <a:spcBef>
                <a:spcPts val="0"/>
              </a:spcBef>
              <a:spcAft>
                <a:spcPts val="0"/>
              </a:spcAft>
              <a:buClr>
                <a:srgbClr val="B5892D"/>
              </a:buClr>
              <a:buSzPts val="2800"/>
              <a:buFont typeface="Calibri"/>
              <a:buNone/>
            </a:pPr>
            <a:r>
              <a:rPr lang="en-GB" sz="2800">
                <a:solidFill>
                  <a:srgbClr val="1C3046"/>
                </a:solidFill>
              </a:rPr>
              <a:t>By Cees Hof (DANS)</a:t>
            </a:r>
            <a:endParaRPr sz="1400">
              <a:solidFill>
                <a:srgbClr val="1C3046"/>
              </a:solidFill>
              <a:latin typeface="Arial"/>
              <a:ea typeface="Arial"/>
              <a:cs typeface="Arial"/>
              <a:sym typeface="Arial"/>
            </a:endParaRPr>
          </a:p>
        </p:txBody>
      </p:sp>
      <p:sp>
        <p:nvSpPr>
          <p:cNvPr id="361" name="Google Shape;361;p49"/>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362" name="Google Shape;362;p49"/>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63" name="Google Shape;363;p49"/>
          <p:cNvSpPr txBox="1"/>
          <p:nvPr/>
        </p:nvSpPr>
        <p:spPr>
          <a:xfrm>
            <a:off x="1259632" y="2564903"/>
            <a:ext cx="5472600" cy="57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C3046"/>
              </a:buClr>
              <a:buSzPts val="3600"/>
              <a:buFont typeface="Calibri"/>
              <a:buNone/>
            </a:pPr>
            <a:r>
              <a:t/>
            </a:r>
            <a:endParaRPr/>
          </a:p>
        </p:txBody>
      </p:sp>
      <p:sp>
        <p:nvSpPr>
          <p:cNvPr id="364" name="Google Shape;364;p49"/>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NI4OS webinar 19 February 2020</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0"/>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370" name="Google Shape;370;p50"/>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371" name="Google Shape;371;p50"/>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72" name="Google Shape;372;p50"/>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 this section of the webinar we focus on:</a:t>
            </a:r>
            <a:endParaRPr sz="2400"/>
          </a:p>
        </p:txBody>
      </p:sp>
      <p:sp>
        <p:nvSpPr>
          <p:cNvPr id="373" name="Google Shape;373;p50"/>
          <p:cNvSpPr txBox="1"/>
          <p:nvPr>
            <p:ph idx="1" type="body"/>
          </p:nvPr>
        </p:nvSpPr>
        <p:spPr>
          <a:xfrm>
            <a:off x="311700" y="744850"/>
            <a:ext cx="8712600" cy="35688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Introduction</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Short general introduction</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Services that support FAIR data before &amp; after research</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Services that support FAIR data during research</a:t>
            </a:r>
            <a:endParaRPr sz="2400">
              <a:solidFill>
                <a:schemeClr val="dk1"/>
              </a:solidFill>
            </a:endParaRPr>
          </a:p>
          <a:p>
            <a:pPr indent="0" lvl="0" marL="0" rtl="0" algn="l">
              <a:spcBef>
                <a:spcPts val="400"/>
              </a:spcBef>
              <a:spcAft>
                <a:spcPts val="0"/>
              </a:spcAft>
              <a:buNone/>
            </a:pPr>
            <a:r>
              <a:rPr lang="en-GB" sz="3000">
                <a:solidFill>
                  <a:schemeClr val="dk1"/>
                </a:solidFill>
              </a:rPr>
              <a:t>Tips on training and training resources</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RDM &amp; FAIR options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FAIR assessment tools</a:t>
            </a:r>
            <a:endParaRPr sz="2400">
              <a:solidFill>
                <a:schemeClr val="dk1"/>
              </a:solidFill>
            </a:endParaRPr>
          </a:p>
          <a:p>
            <a:pPr indent="0" lvl="0" marL="0" rtl="0" algn="l">
              <a:spcBef>
                <a:spcPts val="400"/>
              </a:spcBef>
              <a:spcAft>
                <a:spcPts val="0"/>
              </a:spcAft>
              <a:buNone/>
            </a:pPr>
            <a:r>
              <a:rPr lang="en-GB" sz="3000">
                <a:solidFill>
                  <a:schemeClr val="dk1"/>
                </a:solidFill>
              </a:rPr>
              <a:t>Practical training experiences</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Experiences from the field...</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1"/>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379" name="Google Shape;379;p5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380" name="Google Shape;380;p5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81" name="Google Shape;381;p5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Demarcation of the topic:</a:t>
            </a:r>
            <a:endParaRPr sz="2400"/>
          </a:p>
        </p:txBody>
      </p:sp>
      <p:sp>
        <p:nvSpPr>
          <p:cNvPr id="382" name="Google Shape;382;p51"/>
          <p:cNvSpPr txBox="1"/>
          <p:nvPr>
            <p:ph idx="1" type="body"/>
          </p:nvPr>
        </p:nvSpPr>
        <p:spPr>
          <a:xfrm>
            <a:off x="311700" y="973450"/>
            <a:ext cx="8712600" cy="3568800"/>
          </a:xfrm>
          <a:prstGeom prst="rect">
            <a:avLst/>
          </a:prstGeom>
        </p:spPr>
        <p:txBody>
          <a:bodyPr anchorCtr="0" anchor="t" bIns="34275" lIns="68575" spcFirstLastPara="1" rIns="68575" wrap="square" tIns="34275">
            <a:noAutofit/>
          </a:bodyPr>
          <a:lstStyle/>
          <a:p>
            <a:pPr indent="-381000" lvl="0" marL="457200" rtl="0" algn="l">
              <a:spcBef>
                <a:spcPts val="400"/>
              </a:spcBef>
              <a:spcAft>
                <a:spcPts val="0"/>
              </a:spcAft>
              <a:buClr>
                <a:schemeClr val="dk1"/>
              </a:buClr>
              <a:buSzPts val="2400"/>
              <a:buChar char="•"/>
            </a:pPr>
            <a:r>
              <a:rPr lang="en-GB" sz="2400">
                <a:solidFill>
                  <a:schemeClr val="dk1"/>
                </a:solidFill>
              </a:rPr>
              <a:t>We will touch upon a broad spectrum of services that can help researchers and datastewards creating FAIR data</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Examples will be provided across disciplines </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Focus on generic, low threshold services (not too technical, not commercial)</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For trainers that start to work in this field...</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rPr b="1" lang="en-GB" sz="2400">
                <a:solidFill>
                  <a:schemeClr val="dk2"/>
                </a:solidFill>
              </a:rPr>
              <a:t>For train the trainers we are pionering!</a:t>
            </a:r>
            <a:endParaRPr b="1" sz="2400">
              <a:solidFill>
                <a:schemeClr val="dk2"/>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2"/>
          <p:cNvSpPr txBox="1"/>
          <p:nvPr>
            <p:ph idx="1" type="body"/>
          </p:nvPr>
        </p:nvSpPr>
        <p:spPr>
          <a:xfrm>
            <a:off x="251525" y="951575"/>
            <a:ext cx="2556000" cy="739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388" name="Google Shape;388;p5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389" name="Google Shape;389;p5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90" name="Google Shape;390;p5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Terminology!</a:t>
            </a:r>
            <a:endParaRPr sz="2400"/>
          </a:p>
        </p:txBody>
      </p:sp>
      <p:pic>
        <p:nvPicPr>
          <p:cNvPr id="391" name="Google Shape;391;p52"/>
          <p:cNvPicPr preferRelativeResize="0"/>
          <p:nvPr/>
        </p:nvPicPr>
        <p:blipFill>
          <a:blip r:embed="rId3">
            <a:alphaModFix/>
          </a:blip>
          <a:stretch>
            <a:fillRect/>
          </a:stretch>
        </p:blipFill>
        <p:spPr>
          <a:xfrm>
            <a:off x="251525" y="1027050"/>
            <a:ext cx="1876713" cy="403200"/>
          </a:xfrm>
          <a:prstGeom prst="rect">
            <a:avLst/>
          </a:prstGeom>
          <a:noFill/>
          <a:ln>
            <a:noFill/>
          </a:ln>
        </p:spPr>
      </p:pic>
      <p:sp>
        <p:nvSpPr>
          <p:cNvPr id="392" name="Google Shape;392;p52"/>
          <p:cNvSpPr txBox="1"/>
          <p:nvPr/>
        </p:nvSpPr>
        <p:spPr>
          <a:xfrm>
            <a:off x="175325" y="1465575"/>
            <a:ext cx="24384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https://dictionary.casrai.org/</a:t>
            </a:r>
            <a:endParaRPr/>
          </a:p>
        </p:txBody>
      </p:sp>
      <p:sp>
        <p:nvSpPr>
          <p:cNvPr id="393" name="Google Shape;393;p52"/>
          <p:cNvSpPr txBox="1"/>
          <p:nvPr/>
        </p:nvSpPr>
        <p:spPr>
          <a:xfrm>
            <a:off x="251525" y="2177575"/>
            <a:ext cx="80103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hlink"/>
                </a:solidFill>
                <a:uFill>
                  <a:noFill/>
                </a:uFill>
                <a:latin typeface="Lato"/>
                <a:ea typeface="Lato"/>
                <a:cs typeface="Lato"/>
                <a:sym typeface="Lato"/>
                <a:hlinkClick r:id="rId5"/>
              </a:rPr>
              <a:t>Services</a:t>
            </a:r>
            <a:r>
              <a:rPr lang="en-GB" sz="1800">
                <a:solidFill>
                  <a:srgbClr val="6E7381"/>
                </a:solidFill>
                <a:highlight>
                  <a:srgbClr val="FFFFFF"/>
                </a:highlight>
                <a:latin typeface="Lato"/>
                <a:ea typeface="Lato"/>
                <a:cs typeface="Lato"/>
                <a:sym typeface="Lato"/>
              </a:rPr>
              <a:t> – </a:t>
            </a:r>
            <a:r>
              <a:rPr lang="en-GB" sz="1800">
                <a:solidFill>
                  <a:srgbClr val="6E7381"/>
                </a:solidFill>
                <a:latin typeface="Lato"/>
                <a:ea typeface="Lato"/>
                <a:cs typeface="Lato"/>
                <a:sym typeface="Lato"/>
              </a:rPr>
              <a:t>A function that is being executed on request that delivers certain expected results.</a:t>
            </a:r>
            <a:endParaRPr sz="1800">
              <a:solidFill>
                <a:srgbClr val="6E7381"/>
              </a:solidFill>
              <a:latin typeface="Lato"/>
              <a:ea typeface="Lato"/>
              <a:cs typeface="Lato"/>
              <a:sym typeface="Lato"/>
            </a:endParaRPr>
          </a:p>
        </p:txBody>
      </p:sp>
      <p:sp>
        <p:nvSpPr>
          <p:cNvPr id="394" name="Google Shape;394;p52"/>
          <p:cNvSpPr txBox="1"/>
          <p:nvPr/>
        </p:nvSpPr>
        <p:spPr>
          <a:xfrm>
            <a:off x="304800" y="3276600"/>
            <a:ext cx="8010300" cy="8832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So basically everything that works for you…..</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3"/>
          <p:cNvSpPr txBox="1"/>
          <p:nvPr>
            <p:ph idx="1" type="body"/>
          </p:nvPr>
        </p:nvSpPr>
        <p:spPr>
          <a:xfrm>
            <a:off x="251525" y="951575"/>
            <a:ext cx="2556000" cy="739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00" name="Google Shape;400;p53"/>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01" name="Google Shape;401;p53"/>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02" name="Google Shape;402;p53"/>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Terminology!</a:t>
            </a:r>
            <a:endParaRPr sz="2400"/>
          </a:p>
        </p:txBody>
      </p:sp>
      <p:pic>
        <p:nvPicPr>
          <p:cNvPr id="403" name="Google Shape;403;p53"/>
          <p:cNvPicPr preferRelativeResize="0"/>
          <p:nvPr/>
        </p:nvPicPr>
        <p:blipFill>
          <a:blip r:embed="rId3">
            <a:alphaModFix/>
          </a:blip>
          <a:stretch>
            <a:fillRect/>
          </a:stretch>
        </p:blipFill>
        <p:spPr>
          <a:xfrm>
            <a:off x="251525" y="1027050"/>
            <a:ext cx="1876713" cy="403200"/>
          </a:xfrm>
          <a:prstGeom prst="rect">
            <a:avLst/>
          </a:prstGeom>
          <a:noFill/>
          <a:ln>
            <a:noFill/>
          </a:ln>
        </p:spPr>
      </p:pic>
      <p:sp>
        <p:nvSpPr>
          <p:cNvPr id="404" name="Google Shape;404;p53"/>
          <p:cNvSpPr txBox="1"/>
          <p:nvPr/>
        </p:nvSpPr>
        <p:spPr>
          <a:xfrm>
            <a:off x="175325" y="1465575"/>
            <a:ext cx="24384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https://dictionary.casrai.org/</a:t>
            </a:r>
            <a:endParaRPr/>
          </a:p>
        </p:txBody>
      </p:sp>
      <p:sp>
        <p:nvSpPr>
          <p:cNvPr id="405" name="Google Shape;405;p53"/>
          <p:cNvSpPr txBox="1"/>
          <p:nvPr/>
        </p:nvSpPr>
        <p:spPr>
          <a:xfrm>
            <a:off x="251525" y="2177575"/>
            <a:ext cx="80103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hlink"/>
                </a:solidFill>
                <a:uFill>
                  <a:noFill/>
                </a:uFill>
                <a:latin typeface="Lato"/>
                <a:ea typeface="Lato"/>
                <a:cs typeface="Lato"/>
                <a:sym typeface="Lato"/>
                <a:hlinkClick r:id="rId5"/>
              </a:rPr>
              <a:t>Services</a:t>
            </a:r>
            <a:r>
              <a:rPr lang="en-GB" sz="1800">
                <a:solidFill>
                  <a:srgbClr val="6E7381"/>
                </a:solidFill>
                <a:highlight>
                  <a:srgbClr val="FFFFFF"/>
                </a:highlight>
                <a:latin typeface="Lato"/>
                <a:ea typeface="Lato"/>
                <a:cs typeface="Lato"/>
                <a:sym typeface="Lato"/>
              </a:rPr>
              <a:t> – </a:t>
            </a:r>
            <a:r>
              <a:rPr lang="en-GB" sz="1800">
                <a:solidFill>
                  <a:srgbClr val="6E7381"/>
                </a:solidFill>
                <a:latin typeface="Lato"/>
                <a:ea typeface="Lato"/>
                <a:cs typeface="Lato"/>
                <a:sym typeface="Lato"/>
              </a:rPr>
              <a:t>A function that is being executed on request that delivers certain expected results.</a:t>
            </a:r>
            <a:endParaRPr sz="1800">
              <a:solidFill>
                <a:srgbClr val="6E7381"/>
              </a:solidFill>
              <a:latin typeface="Lato"/>
              <a:ea typeface="Lato"/>
              <a:cs typeface="Lato"/>
              <a:sym typeface="Lato"/>
            </a:endParaRPr>
          </a:p>
        </p:txBody>
      </p:sp>
      <p:grpSp>
        <p:nvGrpSpPr>
          <p:cNvPr id="406" name="Google Shape;406;p53"/>
          <p:cNvGrpSpPr/>
          <p:nvPr/>
        </p:nvGrpSpPr>
        <p:grpSpPr>
          <a:xfrm>
            <a:off x="5776323" y="1075518"/>
            <a:ext cx="716700" cy="739800"/>
            <a:chOff x="6175748" y="983468"/>
            <a:chExt cx="716700" cy="739800"/>
          </a:xfrm>
        </p:grpSpPr>
        <p:sp>
          <p:nvSpPr>
            <p:cNvPr id="407" name="Google Shape;407;p53"/>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3"/>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409" name="Google Shape;409;p53"/>
          <p:cNvSpPr txBox="1"/>
          <p:nvPr/>
        </p:nvSpPr>
        <p:spPr>
          <a:xfrm>
            <a:off x="6424000" y="1058725"/>
            <a:ext cx="18768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Use the CASRAI site for the consequent use of your terminology</a:t>
            </a:r>
            <a:endParaRPr sz="1200"/>
          </a:p>
        </p:txBody>
      </p:sp>
      <p:sp>
        <p:nvSpPr>
          <p:cNvPr id="410" name="Google Shape;410;p53"/>
          <p:cNvSpPr txBox="1"/>
          <p:nvPr/>
        </p:nvSpPr>
        <p:spPr>
          <a:xfrm>
            <a:off x="304800" y="3276600"/>
            <a:ext cx="8010300" cy="8832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So basically everything that works for you…..</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4"/>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16" name="Google Shape;416;p54"/>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17" name="Google Shape;417;p54"/>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18" name="Google Shape;418;p54"/>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a:t>
            </a:r>
            <a:endParaRPr sz="2400"/>
          </a:p>
        </p:txBody>
      </p:sp>
      <p:sp>
        <p:nvSpPr>
          <p:cNvPr id="419" name="Google Shape;419;p54"/>
          <p:cNvSpPr txBox="1"/>
          <p:nvPr>
            <p:ph idx="1" type="body"/>
          </p:nvPr>
        </p:nvSpPr>
        <p:spPr>
          <a:xfrm>
            <a:off x="311700" y="1202050"/>
            <a:ext cx="8341500" cy="1145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Services that support FAIR data means everything that helps you to increase the </a:t>
            </a:r>
            <a:r>
              <a:rPr b="1" lang="en-GB" sz="3000">
                <a:solidFill>
                  <a:schemeClr val="dk1"/>
                </a:solidFill>
              </a:rPr>
              <a:t>F</a:t>
            </a:r>
            <a:r>
              <a:rPr lang="en-GB" sz="3000">
                <a:solidFill>
                  <a:schemeClr val="dk1"/>
                </a:solidFill>
              </a:rPr>
              <a:t>indability, </a:t>
            </a:r>
            <a:r>
              <a:rPr b="1" lang="en-GB" sz="3000">
                <a:solidFill>
                  <a:schemeClr val="dk1"/>
                </a:solidFill>
              </a:rPr>
              <a:t>A</a:t>
            </a:r>
            <a:r>
              <a:rPr lang="en-GB" sz="3000">
                <a:solidFill>
                  <a:schemeClr val="dk1"/>
                </a:solidFill>
              </a:rPr>
              <a:t>ccessibility, </a:t>
            </a:r>
            <a:r>
              <a:rPr b="1" lang="en-GB" sz="3000">
                <a:solidFill>
                  <a:schemeClr val="dk1"/>
                </a:solidFill>
              </a:rPr>
              <a:t>I</a:t>
            </a:r>
            <a:r>
              <a:rPr lang="en-GB" sz="3000">
                <a:solidFill>
                  <a:schemeClr val="dk1"/>
                </a:solidFill>
              </a:rPr>
              <a:t>nteroperability or </a:t>
            </a:r>
            <a:r>
              <a:rPr b="1" lang="en-GB" sz="3000">
                <a:solidFill>
                  <a:schemeClr val="dk1"/>
                </a:solidFill>
              </a:rPr>
              <a:t>R</a:t>
            </a:r>
            <a:r>
              <a:rPr lang="en-GB" sz="3000">
                <a:solidFill>
                  <a:schemeClr val="dk1"/>
                </a:solidFill>
              </a:rPr>
              <a:t>eusability of your data….  and that is a lot!</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pic>
        <p:nvPicPr>
          <p:cNvPr id="420" name="Google Shape;420;p54"/>
          <p:cNvPicPr preferRelativeResize="0"/>
          <p:nvPr/>
        </p:nvPicPr>
        <p:blipFill>
          <a:blip r:embed="rId3">
            <a:alphaModFix/>
          </a:blip>
          <a:stretch>
            <a:fillRect/>
          </a:stretch>
        </p:blipFill>
        <p:spPr>
          <a:xfrm>
            <a:off x="4619756" y="3285939"/>
            <a:ext cx="3375023" cy="1145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5"/>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26" name="Google Shape;426;p55"/>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27" name="Google Shape;427;p55"/>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Source of information </a:t>
            </a:r>
            <a:endParaRPr sz="2400"/>
          </a:p>
        </p:txBody>
      </p:sp>
      <p:sp>
        <p:nvSpPr>
          <p:cNvPr id="428" name="Google Shape;428;p55"/>
          <p:cNvSpPr txBox="1"/>
          <p:nvPr>
            <p:ph idx="1" type="body"/>
          </p:nvPr>
        </p:nvSpPr>
        <p:spPr>
          <a:xfrm>
            <a:off x="311700" y="973450"/>
            <a:ext cx="7362600" cy="1145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“Recommendations for Services in a FAIR data ecosystem.”</a:t>
            </a:r>
            <a:endParaRPr sz="30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rPr lang="en-GB" sz="2400">
                <a:solidFill>
                  <a:schemeClr val="dk1"/>
                </a:solidFill>
              </a:rPr>
              <a:t>Report by: FAIRsFAIR, RDA Europe, </a:t>
            </a:r>
            <a:endParaRPr sz="2400">
              <a:solidFill>
                <a:schemeClr val="dk1"/>
              </a:solidFill>
            </a:endParaRPr>
          </a:p>
          <a:p>
            <a:pPr indent="0" lvl="0" marL="0" rtl="0" algn="l">
              <a:spcBef>
                <a:spcPts val="400"/>
              </a:spcBef>
              <a:spcAft>
                <a:spcPts val="0"/>
              </a:spcAft>
              <a:buNone/>
            </a:pPr>
            <a:r>
              <a:rPr lang="en-GB" sz="2400">
                <a:solidFill>
                  <a:schemeClr val="dk1"/>
                </a:solidFill>
              </a:rPr>
              <a:t>OpenAIRE, EOSC-hub, FREYA</a:t>
            </a:r>
            <a:endParaRPr sz="3000">
              <a:solidFill>
                <a:schemeClr val="dk1"/>
              </a:solidFill>
            </a:endParaRPr>
          </a:p>
          <a:p>
            <a:pPr indent="0" lvl="0" marL="0" rtl="0" algn="l">
              <a:spcBef>
                <a:spcPts val="400"/>
              </a:spcBef>
              <a:spcAft>
                <a:spcPts val="0"/>
              </a:spcAft>
              <a:buNone/>
            </a:pPr>
            <a:r>
              <a:rPr lang="en-GB" sz="1800" u="sng">
                <a:solidFill>
                  <a:schemeClr val="hlink"/>
                </a:solidFill>
                <a:hlinkClick r:id="rId3"/>
              </a:rPr>
              <a:t>https://zenodo.org/record/3585742#.XkWfohNKjOQ</a:t>
            </a:r>
            <a:endParaRPr sz="1800">
              <a:solidFill>
                <a:schemeClr val="dk1"/>
              </a:solidFill>
            </a:endParaRPr>
          </a:p>
        </p:txBody>
      </p:sp>
      <p:pic>
        <p:nvPicPr>
          <p:cNvPr id="429" name="Google Shape;429;p55"/>
          <p:cNvPicPr preferRelativeResize="0"/>
          <p:nvPr/>
        </p:nvPicPr>
        <p:blipFill>
          <a:blip r:embed="rId4">
            <a:alphaModFix/>
          </a:blip>
          <a:stretch>
            <a:fillRect/>
          </a:stretch>
        </p:blipFill>
        <p:spPr>
          <a:xfrm>
            <a:off x="311700" y="3862074"/>
            <a:ext cx="2288825" cy="646575"/>
          </a:xfrm>
          <a:prstGeom prst="rect">
            <a:avLst/>
          </a:prstGeom>
          <a:noFill/>
          <a:ln>
            <a:noFill/>
          </a:ln>
        </p:spPr>
      </p:pic>
      <p:grpSp>
        <p:nvGrpSpPr>
          <p:cNvPr id="430" name="Google Shape;430;p55"/>
          <p:cNvGrpSpPr/>
          <p:nvPr/>
        </p:nvGrpSpPr>
        <p:grpSpPr>
          <a:xfrm>
            <a:off x="6337098" y="2430443"/>
            <a:ext cx="716700" cy="739800"/>
            <a:chOff x="6175748" y="983468"/>
            <a:chExt cx="716700" cy="739800"/>
          </a:xfrm>
        </p:grpSpPr>
        <p:sp>
          <p:nvSpPr>
            <p:cNvPr id="431" name="Google Shape;431;p55"/>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5"/>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433" name="Google Shape;433;p55"/>
          <p:cNvSpPr txBox="1"/>
          <p:nvPr/>
        </p:nvSpPr>
        <p:spPr>
          <a:xfrm>
            <a:off x="6984775" y="2413650"/>
            <a:ext cx="13890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Go read this report!</a:t>
            </a:r>
            <a:endParaRPr b="1"/>
          </a:p>
        </p:txBody>
      </p:sp>
      <p:sp>
        <p:nvSpPr>
          <p:cNvPr id="434" name="Google Shape;434;p55"/>
          <p:cNvSpPr txBox="1"/>
          <p:nvPr/>
        </p:nvSpPr>
        <p:spPr>
          <a:xfrm>
            <a:off x="2715600" y="3983763"/>
            <a:ext cx="24279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Conceptual deliverable...</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6"/>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40" name="Google Shape;440;p5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41" name="Google Shape;441;p5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42" name="Google Shape;442;p5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Conclusions report…. </a:t>
            </a:r>
            <a:endParaRPr sz="2400"/>
          </a:p>
        </p:txBody>
      </p:sp>
      <p:sp>
        <p:nvSpPr>
          <p:cNvPr id="443" name="Google Shape;443;p56"/>
          <p:cNvSpPr txBox="1"/>
          <p:nvPr>
            <p:ph idx="1" type="body"/>
          </p:nvPr>
        </p:nvSpPr>
        <p:spPr>
          <a:xfrm>
            <a:off x="311700" y="973450"/>
            <a:ext cx="8341500" cy="1145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Recommendations for Services in a FAIR data ecosystem.</a:t>
            </a:r>
            <a:endParaRPr sz="2400">
              <a:solidFill>
                <a:schemeClr val="dk1"/>
              </a:solidFill>
            </a:endParaRPr>
          </a:p>
          <a:p>
            <a:pPr indent="0" lvl="0" marL="0" rtl="0" algn="l">
              <a:spcBef>
                <a:spcPts val="400"/>
              </a:spcBef>
              <a:spcAft>
                <a:spcPts val="0"/>
              </a:spcAft>
              <a:buNone/>
            </a:pPr>
            <a:r>
              <a:rPr lang="en-GB" sz="2400">
                <a:solidFill>
                  <a:schemeClr val="dk1"/>
                </a:solidFill>
              </a:rPr>
              <a:t>Report by: FAIRsFAIR, RDA Europe, OpenAIRE, EOSC-hub, FREYA</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
        <p:nvSpPr>
          <p:cNvPr id="444" name="Google Shape;444;p56"/>
          <p:cNvSpPr txBox="1"/>
          <p:nvPr/>
        </p:nvSpPr>
        <p:spPr>
          <a:xfrm>
            <a:off x="650700" y="2460550"/>
            <a:ext cx="7663500" cy="97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353744"/>
                </a:solidFill>
              </a:rPr>
              <a:t>The </a:t>
            </a:r>
            <a:r>
              <a:rPr b="1" lang="en-GB" sz="1800">
                <a:solidFill>
                  <a:srgbClr val="353744"/>
                </a:solidFill>
              </a:rPr>
              <a:t>biggest gap</a:t>
            </a:r>
            <a:r>
              <a:rPr lang="en-GB" sz="1800">
                <a:solidFill>
                  <a:srgbClr val="353744"/>
                </a:solidFill>
              </a:rPr>
              <a:t> at the moment: </a:t>
            </a:r>
            <a:r>
              <a:rPr lang="en-GB" sz="1800">
                <a:solidFill>
                  <a:srgbClr val="CC0000"/>
                </a:solidFill>
              </a:rPr>
              <a:t>Lack</a:t>
            </a:r>
            <a:r>
              <a:rPr lang="en-GB" sz="1800">
                <a:solidFill>
                  <a:srgbClr val="353744"/>
                </a:solidFill>
              </a:rPr>
              <a:t> </a:t>
            </a:r>
            <a:r>
              <a:rPr lang="en-GB" sz="1800">
                <a:solidFill>
                  <a:srgbClr val="CC0000"/>
                </a:solidFill>
              </a:rPr>
              <a:t>of a sustainable ecosystem</a:t>
            </a:r>
            <a:r>
              <a:rPr lang="en-GB" sz="1800">
                <a:solidFill>
                  <a:srgbClr val="353744"/>
                </a:solidFill>
              </a:rPr>
              <a:t> of independent interoperable services with governance, business model(s) and shared responsibilities to support the creation of FAIR research outputs.</a:t>
            </a:r>
            <a:endParaRPr sz="1800">
              <a:solidFill>
                <a:srgbClr val="353744"/>
              </a:solidFill>
            </a:endParaRPr>
          </a:p>
        </p:txBody>
      </p:sp>
      <p:sp>
        <p:nvSpPr>
          <p:cNvPr id="445" name="Google Shape;445;p56"/>
          <p:cNvSpPr/>
          <p:nvPr/>
        </p:nvSpPr>
        <p:spPr>
          <a:xfrm>
            <a:off x="269250" y="2552200"/>
            <a:ext cx="368100" cy="2931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7"/>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51" name="Google Shape;451;p57"/>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52" name="Google Shape;452;p57"/>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53" name="Google Shape;453;p57"/>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Conclusions report…. </a:t>
            </a:r>
            <a:endParaRPr sz="2400"/>
          </a:p>
        </p:txBody>
      </p:sp>
      <p:sp>
        <p:nvSpPr>
          <p:cNvPr id="454" name="Google Shape;454;p57"/>
          <p:cNvSpPr txBox="1"/>
          <p:nvPr>
            <p:ph idx="1" type="body"/>
          </p:nvPr>
        </p:nvSpPr>
        <p:spPr>
          <a:xfrm>
            <a:off x="311700" y="973450"/>
            <a:ext cx="8341500" cy="1145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Recommendations for Services in a FAIR data ecosystem.</a:t>
            </a:r>
            <a:endParaRPr sz="2400">
              <a:solidFill>
                <a:schemeClr val="dk1"/>
              </a:solidFill>
            </a:endParaRPr>
          </a:p>
          <a:p>
            <a:pPr indent="0" lvl="0" marL="0" rtl="0" algn="l">
              <a:spcBef>
                <a:spcPts val="400"/>
              </a:spcBef>
              <a:spcAft>
                <a:spcPts val="0"/>
              </a:spcAft>
              <a:buNone/>
            </a:pPr>
            <a:r>
              <a:rPr lang="en-GB" sz="2400">
                <a:solidFill>
                  <a:schemeClr val="dk1"/>
                </a:solidFill>
              </a:rPr>
              <a:t>Report by: FAIRsFAIR, RDA Europe, OpenAIRE, EOSC-hub, FREYA</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
        <p:nvSpPr>
          <p:cNvPr id="455" name="Google Shape;455;p57"/>
          <p:cNvSpPr txBox="1"/>
          <p:nvPr/>
        </p:nvSpPr>
        <p:spPr>
          <a:xfrm>
            <a:off x="650700" y="2155750"/>
            <a:ext cx="7663500" cy="97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353744"/>
                </a:solidFill>
              </a:rPr>
              <a:t>The </a:t>
            </a:r>
            <a:r>
              <a:rPr b="1" lang="en-GB" sz="1800">
                <a:solidFill>
                  <a:srgbClr val="353744"/>
                </a:solidFill>
              </a:rPr>
              <a:t>biggest gap</a:t>
            </a:r>
            <a:r>
              <a:rPr lang="en-GB" sz="1800">
                <a:solidFill>
                  <a:srgbClr val="353744"/>
                </a:solidFill>
              </a:rPr>
              <a:t> at the moment: </a:t>
            </a:r>
            <a:r>
              <a:rPr lang="en-GB" sz="1800">
                <a:solidFill>
                  <a:srgbClr val="CC0000"/>
                </a:solidFill>
              </a:rPr>
              <a:t>Lack</a:t>
            </a:r>
            <a:r>
              <a:rPr lang="en-GB" sz="1800">
                <a:solidFill>
                  <a:srgbClr val="353744"/>
                </a:solidFill>
              </a:rPr>
              <a:t> </a:t>
            </a:r>
            <a:r>
              <a:rPr lang="en-GB" sz="1800">
                <a:solidFill>
                  <a:srgbClr val="CC0000"/>
                </a:solidFill>
              </a:rPr>
              <a:t>of a sustainable ecosystem</a:t>
            </a:r>
            <a:r>
              <a:rPr lang="en-GB" sz="1800">
                <a:solidFill>
                  <a:srgbClr val="353744"/>
                </a:solidFill>
              </a:rPr>
              <a:t> of independent interoperable services with governance, business model(s) and shared responsibilities to support the creation of FAIR research outputs.</a:t>
            </a:r>
            <a:endParaRPr sz="1800">
              <a:solidFill>
                <a:srgbClr val="353744"/>
              </a:solidFill>
            </a:endParaRPr>
          </a:p>
        </p:txBody>
      </p:sp>
      <p:sp>
        <p:nvSpPr>
          <p:cNvPr id="456" name="Google Shape;456;p57"/>
          <p:cNvSpPr/>
          <p:nvPr/>
        </p:nvSpPr>
        <p:spPr>
          <a:xfrm>
            <a:off x="269250" y="2247400"/>
            <a:ext cx="368100" cy="2931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57"/>
          <p:cNvGrpSpPr/>
          <p:nvPr/>
        </p:nvGrpSpPr>
        <p:grpSpPr>
          <a:xfrm>
            <a:off x="5346498" y="3573443"/>
            <a:ext cx="716700" cy="739800"/>
            <a:chOff x="6175748" y="983468"/>
            <a:chExt cx="716700" cy="739800"/>
          </a:xfrm>
        </p:grpSpPr>
        <p:sp>
          <p:nvSpPr>
            <p:cNvPr id="458" name="Google Shape;458;p57"/>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7"/>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460" name="Google Shape;460;p57"/>
          <p:cNvSpPr txBox="1"/>
          <p:nvPr/>
        </p:nvSpPr>
        <p:spPr>
          <a:xfrm>
            <a:off x="5994175" y="3480450"/>
            <a:ext cx="13890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Be prepared, this means a lot of work for trainers...</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58"/>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66" name="Google Shape;466;p58"/>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67" name="Google Shape;467;p58"/>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68" name="Google Shape;468;p58"/>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Conclusions report: </a:t>
            </a:r>
            <a:endParaRPr sz="2400"/>
          </a:p>
        </p:txBody>
      </p:sp>
      <p:sp>
        <p:nvSpPr>
          <p:cNvPr id="469" name="Google Shape;469;p58"/>
          <p:cNvSpPr txBox="1"/>
          <p:nvPr>
            <p:ph idx="1" type="body"/>
          </p:nvPr>
        </p:nvSpPr>
        <p:spPr>
          <a:xfrm>
            <a:off x="311700" y="897250"/>
            <a:ext cx="8755500" cy="3693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Distinguish 1:</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Need to address:  the principles related to </a:t>
            </a:r>
            <a:r>
              <a:rPr b="1" lang="en-GB" sz="2400">
                <a:solidFill>
                  <a:schemeClr val="dk1"/>
                </a:solidFill>
              </a:rPr>
              <a:t>findability and accessibility</a:t>
            </a:r>
            <a:r>
              <a:rPr lang="en-GB" sz="2400">
                <a:solidFill>
                  <a:schemeClr val="dk1"/>
                </a:solidFill>
              </a:rPr>
              <a:t> which requires mostly </a:t>
            </a:r>
            <a:r>
              <a:rPr lang="en-GB" sz="2400">
                <a:solidFill>
                  <a:srgbClr val="CC0000"/>
                </a:solidFill>
              </a:rPr>
              <a:t>technical expertise</a:t>
            </a:r>
            <a:r>
              <a:rPr lang="en-GB" sz="2400">
                <a:solidFill>
                  <a:schemeClr val="dk1"/>
                </a:solidFill>
              </a:rPr>
              <a:t> that can be addressed by generic services (e.g </a:t>
            </a:r>
            <a:r>
              <a:rPr lang="en-GB" sz="2400">
                <a:solidFill>
                  <a:srgbClr val="38761D"/>
                </a:solidFill>
              </a:rPr>
              <a:t>PIDs</a:t>
            </a:r>
            <a:r>
              <a:rPr lang="en-GB" sz="2400">
                <a:solidFill>
                  <a:schemeClr val="dk1"/>
                </a:solidFill>
              </a:rPr>
              <a:t>, </a:t>
            </a:r>
            <a:r>
              <a:rPr lang="en-GB" sz="2400">
                <a:solidFill>
                  <a:srgbClr val="38761D"/>
                </a:solidFill>
              </a:rPr>
              <a:t>cataloguing</a:t>
            </a:r>
            <a:r>
              <a:rPr lang="en-GB" sz="2400">
                <a:solidFill>
                  <a:schemeClr val="dk1"/>
                </a:solidFill>
              </a:rPr>
              <a:t>, </a:t>
            </a:r>
            <a:r>
              <a:rPr lang="en-GB" sz="2400">
                <a:solidFill>
                  <a:srgbClr val="38761D"/>
                </a:solidFill>
              </a:rPr>
              <a:t>discovery</a:t>
            </a:r>
            <a:r>
              <a:rPr lang="en-GB" sz="2400">
                <a:solidFill>
                  <a:schemeClr val="dk1"/>
                </a:solidFill>
              </a:rPr>
              <a:t> and </a:t>
            </a:r>
            <a:r>
              <a:rPr lang="en-GB" sz="2400">
                <a:solidFill>
                  <a:srgbClr val="38761D"/>
                </a:solidFill>
              </a:rPr>
              <a:t>storage</a:t>
            </a:r>
            <a:r>
              <a:rPr lang="en-GB" sz="2400">
                <a:solidFill>
                  <a:schemeClr val="dk1"/>
                </a:solidFill>
              </a:rPr>
              <a:t>); </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Need to address: the principles related to </a:t>
            </a:r>
            <a:r>
              <a:rPr b="1" lang="en-GB" sz="2400">
                <a:solidFill>
                  <a:schemeClr val="dk1"/>
                </a:solidFill>
              </a:rPr>
              <a:t>interoperability and reuse</a:t>
            </a:r>
            <a:r>
              <a:rPr lang="en-GB" sz="2400">
                <a:solidFill>
                  <a:schemeClr val="dk1"/>
                </a:solidFill>
              </a:rPr>
              <a:t> which require services that cater to </a:t>
            </a:r>
            <a:r>
              <a:rPr lang="en-GB" sz="2400">
                <a:solidFill>
                  <a:srgbClr val="CC0000"/>
                </a:solidFill>
              </a:rPr>
              <a:t>disciplinary needs</a:t>
            </a:r>
            <a:r>
              <a:rPr lang="en-GB" sz="2400">
                <a:solidFill>
                  <a:schemeClr val="dk1"/>
                </a:solidFill>
              </a:rPr>
              <a:t> with specific domain expertise (e.g. </a:t>
            </a:r>
            <a:r>
              <a:rPr lang="en-GB" sz="2400">
                <a:solidFill>
                  <a:srgbClr val="38761D"/>
                </a:solidFill>
              </a:rPr>
              <a:t>ontologies</a:t>
            </a:r>
            <a:r>
              <a:rPr lang="en-GB" sz="2400">
                <a:solidFill>
                  <a:schemeClr val="dk1"/>
                </a:solidFill>
              </a:rPr>
              <a:t>, </a:t>
            </a:r>
            <a:r>
              <a:rPr lang="en-GB" sz="2400">
                <a:solidFill>
                  <a:srgbClr val="38761D"/>
                </a:solidFill>
              </a:rPr>
              <a:t>curation</a:t>
            </a:r>
            <a:r>
              <a:rPr lang="en-GB" sz="2400">
                <a:solidFill>
                  <a:schemeClr val="dk1"/>
                </a:solidFill>
              </a:rPr>
              <a:t> and </a:t>
            </a:r>
            <a:r>
              <a:rPr lang="en-GB" sz="2400">
                <a:solidFill>
                  <a:srgbClr val="38761D"/>
                </a:solidFill>
              </a:rPr>
              <a:t>stewardship</a:t>
            </a:r>
            <a:r>
              <a:rPr lang="en-GB" sz="2400">
                <a:solidFill>
                  <a:schemeClr val="dk1"/>
                </a:solidFill>
              </a:rPr>
              <a:t> provided by domain repositories).</a:t>
            </a:r>
            <a:endParaRPr sz="2400">
              <a:solidFill>
                <a:schemeClr val="dk1"/>
              </a:solidFill>
            </a:endParaRPr>
          </a:p>
        </p:txBody>
      </p:sp>
      <p:pic>
        <p:nvPicPr>
          <p:cNvPr id="470" name="Google Shape;470;p58"/>
          <p:cNvPicPr preferRelativeResize="0"/>
          <p:nvPr/>
        </p:nvPicPr>
        <p:blipFill>
          <a:blip r:embed="rId3">
            <a:alphaModFix/>
          </a:blip>
          <a:stretch>
            <a:fillRect/>
          </a:stretch>
        </p:blipFill>
        <p:spPr>
          <a:xfrm>
            <a:off x="6219202" y="304297"/>
            <a:ext cx="2492250" cy="84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0" y="679500"/>
            <a:ext cx="4858500" cy="4110600"/>
          </a:xfrm>
          <a:prstGeom prst="rect">
            <a:avLst/>
          </a:prstGeom>
        </p:spPr>
        <p:txBody>
          <a:bodyPr anchorCtr="0" anchor="t" bIns="34275" lIns="68575" spcFirstLastPara="1" rIns="68575" wrap="square" tIns="34275">
            <a:noAutofit/>
          </a:bodyPr>
          <a:lstStyle/>
          <a:p>
            <a:pPr indent="-361950" lvl="0" marL="457200" rtl="0" algn="l">
              <a:spcBef>
                <a:spcPts val="400"/>
              </a:spcBef>
              <a:spcAft>
                <a:spcPts val="0"/>
              </a:spcAft>
              <a:buSzPts val="2100"/>
              <a:buChar char="•"/>
            </a:pPr>
            <a:r>
              <a:rPr lang="en-GB"/>
              <a:t>Essentials for Data Support</a:t>
            </a:r>
            <a:endParaRPr/>
          </a:p>
          <a:p>
            <a:pPr indent="-342900" lvl="1" marL="914400" rtl="0" algn="l">
              <a:spcBef>
                <a:spcPts val="0"/>
              </a:spcBef>
              <a:spcAft>
                <a:spcPts val="0"/>
              </a:spcAft>
              <a:buSzPts val="1800"/>
              <a:buChar char="-"/>
            </a:pPr>
            <a:r>
              <a:rPr lang="en-GB" sz="1100" u="sng">
                <a:solidFill>
                  <a:schemeClr val="hlink"/>
                </a:solidFill>
                <a:latin typeface="Arial"/>
                <a:ea typeface="Arial"/>
                <a:cs typeface="Arial"/>
                <a:sym typeface="Arial"/>
                <a:hlinkClick r:id="rId3"/>
              </a:rPr>
              <a:t>https://datasupport.researchdata.nl/en/</a:t>
            </a:r>
            <a:endParaRPr/>
          </a:p>
          <a:p>
            <a:pPr indent="-342900" lvl="1" marL="914400" rtl="0" algn="l">
              <a:spcBef>
                <a:spcPts val="0"/>
              </a:spcBef>
              <a:spcAft>
                <a:spcPts val="0"/>
              </a:spcAft>
              <a:buSzPts val="1800"/>
              <a:buChar char="-"/>
            </a:pPr>
            <a:r>
              <a:rPr lang="en-GB"/>
              <a:t>Online </a:t>
            </a:r>
            <a:endParaRPr/>
          </a:p>
          <a:p>
            <a:pPr indent="-342900" lvl="1" marL="914400" rtl="0" algn="l">
              <a:spcBef>
                <a:spcPts val="0"/>
              </a:spcBef>
              <a:spcAft>
                <a:spcPts val="0"/>
              </a:spcAft>
              <a:buSzPts val="1800"/>
              <a:buChar char="-"/>
            </a:pPr>
            <a:r>
              <a:rPr lang="en-GB"/>
              <a:t>Face-to-Face 3 x per year</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361950" lvl="0" marL="457200" rtl="0" algn="l">
              <a:spcBef>
                <a:spcPts val="400"/>
              </a:spcBef>
              <a:spcAft>
                <a:spcPts val="0"/>
              </a:spcAft>
              <a:buSzPts val="2100"/>
              <a:buChar char="•"/>
            </a:pPr>
            <a:r>
              <a:rPr lang="en-GB"/>
              <a:t>Delivering Research Data Management Services</a:t>
            </a:r>
            <a:endParaRPr/>
          </a:p>
          <a:p>
            <a:pPr indent="-342900" lvl="1" marL="914400" rtl="0" algn="l">
              <a:spcBef>
                <a:spcPts val="0"/>
              </a:spcBef>
              <a:spcAft>
                <a:spcPts val="0"/>
              </a:spcAft>
              <a:buSzPts val="1800"/>
              <a:buChar char="-"/>
            </a:pPr>
            <a:r>
              <a:rPr lang="en-GB" sz="1100" u="sng">
                <a:solidFill>
                  <a:schemeClr val="hlink"/>
                </a:solidFill>
                <a:latin typeface="Arial"/>
                <a:ea typeface="Arial"/>
                <a:cs typeface="Arial"/>
                <a:sym typeface="Arial"/>
                <a:hlinkClick r:id="rId4"/>
              </a:rPr>
              <a:t>https://www.futurelearn.com/courses/delivering-research-data-management-services</a:t>
            </a:r>
            <a:endParaRPr/>
          </a:p>
          <a:p>
            <a:pPr indent="-342900" lvl="1" marL="914400" rtl="0" algn="l">
              <a:spcBef>
                <a:spcPts val="0"/>
              </a:spcBef>
              <a:spcAft>
                <a:spcPts val="0"/>
              </a:spcAft>
              <a:buSzPts val="1800"/>
              <a:buChar char="-"/>
            </a:pPr>
            <a:r>
              <a:rPr lang="en-GB"/>
              <a:t>Online</a:t>
            </a:r>
            <a:endParaRPr/>
          </a:p>
          <a:p>
            <a:pPr indent="-342900" lvl="1" marL="914400" rtl="0" algn="l">
              <a:spcBef>
                <a:spcPts val="0"/>
              </a:spcBef>
              <a:spcAft>
                <a:spcPts val="0"/>
              </a:spcAft>
              <a:buSzPts val="1800"/>
              <a:buChar char="-"/>
            </a:pPr>
            <a:r>
              <a:rPr lang="en-GB"/>
              <a:t>Starts February 24th</a:t>
            </a:r>
            <a:endParaRPr/>
          </a:p>
          <a:p>
            <a:pPr indent="0" lvl="0" marL="0" rtl="0" algn="l">
              <a:spcBef>
                <a:spcPts val="400"/>
              </a:spcBef>
              <a:spcAft>
                <a:spcPts val="0"/>
              </a:spcAft>
              <a:buNone/>
            </a:pPr>
            <a:r>
              <a:t/>
            </a:r>
            <a:endParaRPr/>
          </a:p>
        </p:txBody>
      </p:sp>
      <p:sp>
        <p:nvSpPr>
          <p:cNvPr id="173" name="Google Shape;173;p23"/>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Trainings we are involved in</a:t>
            </a:r>
            <a:endParaRPr/>
          </a:p>
        </p:txBody>
      </p:sp>
      <p:pic>
        <p:nvPicPr>
          <p:cNvPr id="174" name="Google Shape;174;p23"/>
          <p:cNvPicPr preferRelativeResize="0"/>
          <p:nvPr/>
        </p:nvPicPr>
        <p:blipFill>
          <a:blip r:embed="rId5">
            <a:alphaModFix/>
          </a:blip>
          <a:stretch>
            <a:fillRect/>
          </a:stretch>
        </p:blipFill>
        <p:spPr>
          <a:xfrm>
            <a:off x="4959725" y="679504"/>
            <a:ext cx="3926651" cy="1512525"/>
          </a:xfrm>
          <a:prstGeom prst="rect">
            <a:avLst/>
          </a:prstGeom>
          <a:noFill/>
          <a:ln>
            <a:noFill/>
          </a:ln>
        </p:spPr>
      </p:pic>
      <p:pic>
        <p:nvPicPr>
          <p:cNvPr id="175" name="Google Shape;175;p23"/>
          <p:cNvPicPr preferRelativeResize="0"/>
          <p:nvPr/>
        </p:nvPicPr>
        <p:blipFill>
          <a:blip r:embed="rId6">
            <a:alphaModFix/>
          </a:blip>
          <a:stretch>
            <a:fillRect/>
          </a:stretch>
        </p:blipFill>
        <p:spPr>
          <a:xfrm>
            <a:off x="5028825" y="2463050"/>
            <a:ext cx="3788450" cy="23270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59"/>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476" name="Google Shape;476;p59"/>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77" name="Google Shape;477;p59"/>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78" name="Google Shape;478;p59"/>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Other approach: </a:t>
            </a:r>
            <a:endParaRPr sz="2400"/>
          </a:p>
        </p:txBody>
      </p:sp>
      <p:sp>
        <p:nvSpPr>
          <p:cNvPr id="479" name="Google Shape;479;p59"/>
          <p:cNvSpPr txBox="1"/>
          <p:nvPr>
            <p:ph idx="1" type="body"/>
          </p:nvPr>
        </p:nvSpPr>
        <p:spPr>
          <a:xfrm>
            <a:off x="311700" y="897250"/>
            <a:ext cx="8755500" cy="3693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Distinguish 2:</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Services that can help you </a:t>
            </a:r>
            <a:r>
              <a:rPr lang="en-GB" sz="2400">
                <a:solidFill>
                  <a:srgbClr val="CC0000"/>
                </a:solidFill>
              </a:rPr>
              <a:t>prior to your research</a:t>
            </a:r>
            <a:r>
              <a:rPr lang="en-GB" sz="2400">
                <a:solidFill>
                  <a:schemeClr val="dk1"/>
                </a:solidFill>
              </a:rPr>
              <a:t>, like Research Data Management services &amp; Data Management Planning services.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Services that help you </a:t>
            </a:r>
            <a:r>
              <a:rPr lang="en-GB" sz="2400">
                <a:solidFill>
                  <a:srgbClr val="CC0000"/>
                </a:solidFill>
              </a:rPr>
              <a:t>during research</a:t>
            </a:r>
            <a:r>
              <a:rPr lang="en-GB" sz="2400">
                <a:solidFill>
                  <a:schemeClr val="dk1"/>
                </a:solidFill>
              </a:rPr>
              <a:t>, like Knowledge Organisation Systems (KOS) or PID services.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Services that help you </a:t>
            </a:r>
            <a:r>
              <a:rPr lang="en-GB" sz="2400">
                <a:solidFill>
                  <a:srgbClr val="CC0000"/>
                </a:solidFill>
              </a:rPr>
              <a:t>after your research</a:t>
            </a:r>
            <a:r>
              <a:rPr lang="en-GB" sz="2400">
                <a:solidFill>
                  <a:schemeClr val="dk1"/>
                </a:solidFill>
              </a:rPr>
              <a:t> like FAIR assessment tools, or data repositories with specific services.</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pic>
        <p:nvPicPr>
          <p:cNvPr id="480" name="Google Shape;480;p59"/>
          <p:cNvPicPr preferRelativeResize="0"/>
          <p:nvPr/>
        </p:nvPicPr>
        <p:blipFill>
          <a:blip r:embed="rId3">
            <a:alphaModFix/>
          </a:blip>
          <a:stretch>
            <a:fillRect/>
          </a:stretch>
        </p:blipFill>
        <p:spPr>
          <a:xfrm>
            <a:off x="6219202" y="304297"/>
            <a:ext cx="2492250" cy="845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60"/>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86" name="Google Shape;486;p60"/>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87" name="Google Shape;487;p60"/>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and RDM &amp; DMP </a:t>
            </a:r>
            <a:endParaRPr sz="2400"/>
          </a:p>
        </p:txBody>
      </p:sp>
      <p:sp>
        <p:nvSpPr>
          <p:cNvPr id="488" name="Google Shape;488;p60"/>
          <p:cNvSpPr txBox="1"/>
          <p:nvPr/>
        </p:nvSpPr>
        <p:spPr>
          <a:xfrm>
            <a:off x="379725" y="1505850"/>
            <a:ext cx="8512800" cy="33369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Train your trainers about FAIR data and FAIR data services through Research Data Management  (RDM) training and Data Management Planning (DMP’s).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Most </a:t>
            </a:r>
            <a:r>
              <a:rPr b="1" lang="en-GB" sz="2400">
                <a:solidFill>
                  <a:schemeClr val="dk1"/>
                </a:solidFill>
                <a:latin typeface="Calibri"/>
                <a:ea typeface="Calibri"/>
                <a:cs typeface="Calibri"/>
                <a:sym typeface="Calibri"/>
              </a:rPr>
              <a:t>online</a:t>
            </a:r>
            <a:r>
              <a:rPr lang="en-GB" sz="2400">
                <a:solidFill>
                  <a:schemeClr val="dk1"/>
                </a:solidFill>
                <a:latin typeface="Calibri"/>
                <a:ea typeface="Calibri"/>
                <a:cs typeface="Calibri"/>
                <a:sym typeface="Calibri"/>
              </a:rPr>
              <a:t> and </a:t>
            </a:r>
            <a:r>
              <a:rPr b="1" lang="en-GB" sz="2400">
                <a:solidFill>
                  <a:schemeClr val="dk1"/>
                </a:solidFill>
                <a:latin typeface="Calibri"/>
                <a:ea typeface="Calibri"/>
                <a:cs typeface="Calibri"/>
                <a:sym typeface="Calibri"/>
              </a:rPr>
              <a:t>face to face</a:t>
            </a:r>
            <a:r>
              <a:rPr lang="en-GB" sz="2400">
                <a:solidFill>
                  <a:schemeClr val="dk1"/>
                </a:solidFill>
                <a:latin typeface="Calibri"/>
                <a:ea typeface="Calibri"/>
                <a:cs typeface="Calibri"/>
                <a:sym typeface="Calibri"/>
              </a:rPr>
              <a:t> training modules contain elements on FAIR services!  </a:t>
            </a:r>
            <a:endParaRPr/>
          </a:p>
        </p:txBody>
      </p:sp>
      <p:sp>
        <p:nvSpPr>
          <p:cNvPr id="489" name="Google Shape;489;p60"/>
          <p:cNvSpPr txBox="1"/>
          <p:nvPr/>
        </p:nvSpPr>
        <p:spPr>
          <a:xfrm>
            <a:off x="368200" y="8952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RDM &amp; DMP training</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6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495" name="Google Shape;495;p6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496" name="Google Shape;496;p6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and RDM &amp; DMP </a:t>
            </a:r>
            <a:endParaRPr sz="2400"/>
          </a:p>
          <a:p>
            <a:pPr indent="0" lvl="0" marL="0" rtl="0" algn="l">
              <a:spcBef>
                <a:spcPts val="0"/>
              </a:spcBef>
              <a:spcAft>
                <a:spcPts val="0"/>
              </a:spcAft>
              <a:buClr>
                <a:srgbClr val="1D2F45"/>
              </a:buClr>
              <a:buSzPts val="2400"/>
              <a:buFont typeface="Calibri"/>
              <a:buNone/>
            </a:pPr>
            <a:r>
              <a:rPr lang="en-GB" sz="1800"/>
              <a:t>(Prior to research) </a:t>
            </a:r>
            <a:endParaRPr sz="1800"/>
          </a:p>
        </p:txBody>
      </p:sp>
      <p:sp>
        <p:nvSpPr>
          <p:cNvPr id="497" name="Google Shape;497;p61"/>
          <p:cNvSpPr txBox="1"/>
          <p:nvPr/>
        </p:nvSpPr>
        <p:spPr>
          <a:xfrm>
            <a:off x="379725" y="1048650"/>
            <a:ext cx="8512800" cy="33369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Essentials 4 Data Support:</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3"/>
              </a:rPr>
              <a:t>https://datasupport.researchdata.nl/en/</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Free online version, also face 2 face possibilities.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The MOOC: Delivering Research Data Management Services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See the teaser:</a:t>
            </a:r>
            <a:r>
              <a:rPr lang="en-GB" sz="2400">
                <a:solidFill>
                  <a:schemeClr val="dk1"/>
                </a:solidFill>
                <a:latin typeface="Calibri"/>
                <a:ea typeface="Calibri"/>
                <a:cs typeface="Calibri"/>
                <a:sym typeface="Calibri"/>
              </a:rPr>
              <a:t> </a:t>
            </a:r>
            <a:r>
              <a:rPr lang="en-GB" sz="1800" u="sng">
                <a:solidFill>
                  <a:schemeClr val="hlink"/>
                </a:solidFill>
                <a:latin typeface="Calibri"/>
                <a:ea typeface="Calibri"/>
                <a:cs typeface="Calibri"/>
                <a:sym typeface="Calibri"/>
                <a:hlinkClick r:id="rId4"/>
              </a:rPr>
              <a:t>https://www.futurelearn.com/courses/delivering-research-data-management-services</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A new Mooc starts on </a:t>
            </a:r>
            <a:r>
              <a:rPr b="1" lang="en-GB" sz="1800">
                <a:solidFill>
                  <a:schemeClr val="dk1"/>
                </a:solidFill>
                <a:latin typeface="Calibri"/>
                <a:ea typeface="Calibri"/>
                <a:cs typeface="Calibri"/>
                <a:sym typeface="Calibri"/>
              </a:rPr>
              <a:t>February the 24th</a:t>
            </a:r>
            <a:r>
              <a:rPr lang="en-GB" sz="1800">
                <a:solidFill>
                  <a:schemeClr val="dk1"/>
                </a:solidFill>
                <a:latin typeface="Calibri"/>
                <a:ea typeface="Calibri"/>
                <a:cs typeface="Calibri"/>
                <a:sym typeface="Calibri"/>
              </a:rPr>
              <a:t>.</a:t>
            </a:r>
            <a:r>
              <a:rPr lang="en-GB" sz="2400">
                <a:solidFill>
                  <a:schemeClr val="dk1"/>
                </a:solidFill>
                <a:latin typeface="Calibri"/>
                <a:ea typeface="Calibri"/>
                <a:cs typeface="Calibri"/>
                <a:sym typeface="Calibri"/>
              </a:rPr>
              <a:t> </a:t>
            </a:r>
            <a:endParaRPr/>
          </a:p>
        </p:txBody>
      </p:sp>
      <p:pic>
        <p:nvPicPr>
          <p:cNvPr id="498" name="Google Shape;498;p61"/>
          <p:cNvPicPr preferRelativeResize="0"/>
          <p:nvPr/>
        </p:nvPicPr>
        <p:blipFill>
          <a:blip r:embed="rId5">
            <a:alphaModFix/>
          </a:blip>
          <a:stretch>
            <a:fillRect/>
          </a:stretch>
        </p:blipFill>
        <p:spPr>
          <a:xfrm>
            <a:off x="4736350" y="1277300"/>
            <a:ext cx="1323545" cy="40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04" name="Google Shape;504;p6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05" name="Google Shape;505;p6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and RDM &amp; DMP</a:t>
            </a:r>
            <a:endParaRPr sz="2400"/>
          </a:p>
          <a:p>
            <a:pPr indent="0" lvl="0" marL="0" rtl="0" algn="l">
              <a:spcBef>
                <a:spcPts val="0"/>
              </a:spcBef>
              <a:spcAft>
                <a:spcPts val="0"/>
              </a:spcAft>
              <a:buClr>
                <a:srgbClr val="1D2F45"/>
              </a:buClr>
              <a:buSzPts val="2400"/>
              <a:buFont typeface="Calibri"/>
              <a:buNone/>
            </a:pPr>
            <a:r>
              <a:rPr lang="en-GB" sz="1800"/>
              <a:t>(Prior to research)</a:t>
            </a:r>
            <a:r>
              <a:rPr lang="en-GB" sz="2400"/>
              <a:t> </a:t>
            </a:r>
            <a:endParaRPr sz="2400"/>
          </a:p>
        </p:txBody>
      </p:sp>
      <p:sp>
        <p:nvSpPr>
          <p:cNvPr id="506" name="Google Shape;506;p62"/>
          <p:cNvSpPr txBox="1"/>
          <p:nvPr/>
        </p:nvSpPr>
        <p:spPr>
          <a:xfrm>
            <a:off x="379725" y="1048650"/>
            <a:ext cx="8512800" cy="33369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Coursera: Data Management​</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3"/>
              </a:rPr>
              <a:t>https://www.coursera.org/learn/data-management</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Not for free, several enrollment options.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For more info: Digital Curation Training pages of the DCC or the OpenAIRE Training pages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4"/>
              </a:rPr>
              <a:t>http://www.dcc.ac.uk/training</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5"/>
              </a:rPr>
              <a:t>https://www.openaire.eu/frontpage/webinars</a:t>
            </a:r>
            <a:endParaRPr sz="1800">
              <a:solidFill>
                <a:schemeClr val="dk1"/>
              </a:solidFill>
              <a:latin typeface="Calibri"/>
              <a:ea typeface="Calibri"/>
              <a:cs typeface="Calibri"/>
              <a:sym typeface="Calibri"/>
            </a:endParaRPr>
          </a:p>
          <a:p>
            <a:pPr indent="0" lvl="0" marL="0" rtl="0" algn="l">
              <a:spcBef>
                <a:spcPts val="40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63"/>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12" name="Google Shape;512;p63"/>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13" name="Google Shape;513;p63"/>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and RDM &amp; DMP</a:t>
            </a:r>
            <a:endParaRPr sz="2400"/>
          </a:p>
          <a:p>
            <a:pPr indent="0" lvl="0" marL="0" rtl="0" algn="l">
              <a:spcBef>
                <a:spcPts val="0"/>
              </a:spcBef>
              <a:spcAft>
                <a:spcPts val="0"/>
              </a:spcAft>
              <a:buClr>
                <a:srgbClr val="1D2F45"/>
              </a:buClr>
              <a:buSzPts val="2400"/>
              <a:buFont typeface="Calibri"/>
              <a:buNone/>
            </a:pPr>
            <a:r>
              <a:rPr lang="en-GB" sz="1800"/>
              <a:t>(Prior to research)</a:t>
            </a:r>
            <a:r>
              <a:rPr lang="en-GB" sz="2400"/>
              <a:t> </a:t>
            </a:r>
            <a:endParaRPr sz="2400"/>
          </a:p>
        </p:txBody>
      </p:sp>
      <p:sp>
        <p:nvSpPr>
          <p:cNvPr id="514" name="Google Shape;514;p63"/>
          <p:cNvSpPr txBox="1"/>
          <p:nvPr/>
        </p:nvSpPr>
        <p:spPr>
          <a:xfrm>
            <a:off x="379725" y="1048650"/>
            <a:ext cx="8512800" cy="33369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Coursera: Data Management​</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3"/>
              </a:rPr>
              <a:t>https://www.coursera.org/learn/data-management</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Not for free, several enrollment options.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For more info: Digital Curation Training pages of the DCC or the OpenAIRE Training pages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4"/>
              </a:rPr>
              <a:t>http://www.dcc.ac.uk/training</a:t>
            </a:r>
            <a:endParaRPr sz="1800">
              <a:solidFill>
                <a:schemeClr val="dk1"/>
              </a:solidFill>
              <a:latin typeface="Calibri"/>
              <a:ea typeface="Calibri"/>
              <a:cs typeface="Calibri"/>
              <a:sym typeface="Calibri"/>
            </a:endParaRPr>
          </a:p>
          <a:p>
            <a:pPr indent="0" lvl="0" marL="0" rtl="0" algn="l">
              <a:spcBef>
                <a:spcPts val="400"/>
              </a:spcBef>
              <a:spcAft>
                <a:spcPts val="0"/>
              </a:spcAft>
              <a:buNone/>
            </a:pPr>
            <a:r>
              <a:rPr lang="en-GB" sz="1800" u="sng">
                <a:solidFill>
                  <a:schemeClr val="hlink"/>
                </a:solidFill>
                <a:latin typeface="Calibri"/>
                <a:ea typeface="Calibri"/>
                <a:cs typeface="Calibri"/>
                <a:sym typeface="Calibri"/>
                <a:hlinkClick r:id="rId5"/>
              </a:rPr>
              <a:t>https://www.openaire.eu/frontpage/webinars</a:t>
            </a:r>
            <a:endParaRPr sz="1800">
              <a:solidFill>
                <a:schemeClr val="dk1"/>
              </a:solidFill>
              <a:latin typeface="Calibri"/>
              <a:ea typeface="Calibri"/>
              <a:cs typeface="Calibri"/>
              <a:sym typeface="Calibri"/>
            </a:endParaRPr>
          </a:p>
          <a:p>
            <a:pPr indent="0" lvl="0" marL="0" rtl="0" algn="l">
              <a:spcBef>
                <a:spcPts val="400"/>
              </a:spcBef>
              <a:spcAft>
                <a:spcPts val="0"/>
              </a:spcAft>
              <a:buNone/>
            </a:pPr>
            <a:r>
              <a:t/>
            </a:r>
            <a:endParaRPr/>
          </a:p>
        </p:txBody>
      </p:sp>
      <p:grpSp>
        <p:nvGrpSpPr>
          <p:cNvPr id="515" name="Google Shape;515;p63"/>
          <p:cNvGrpSpPr/>
          <p:nvPr/>
        </p:nvGrpSpPr>
        <p:grpSpPr>
          <a:xfrm>
            <a:off x="5700782" y="984443"/>
            <a:ext cx="722792" cy="739800"/>
            <a:chOff x="6175748" y="983468"/>
            <a:chExt cx="716700" cy="739800"/>
          </a:xfrm>
        </p:grpSpPr>
        <p:sp>
          <p:nvSpPr>
            <p:cNvPr id="516" name="Google Shape;516;p63"/>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3"/>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518" name="Google Shape;518;p63"/>
          <p:cNvSpPr txBox="1"/>
          <p:nvPr/>
        </p:nvSpPr>
        <p:spPr>
          <a:xfrm>
            <a:off x="6353825" y="891450"/>
            <a:ext cx="23394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Obviously.. Try one or several of these courses before spreading the information to your trainers!</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64"/>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24" name="Google Shape;524;p64"/>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25" name="Google Shape;525;p64"/>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for existing data </a:t>
            </a:r>
            <a:endParaRPr sz="2400"/>
          </a:p>
          <a:p>
            <a:pPr indent="0" lvl="0" marL="0" rtl="0" algn="l">
              <a:spcBef>
                <a:spcPts val="0"/>
              </a:spcBef>
              <a:spcAft>
                <a:spcPts val="0"/>
              </a:spcAft>
              <a:buClr>
                <a:srgbClr val="1D2F45"/>
              </a:buClr>
              <a:buSzPts val="2400"/>
              <a:buFont typeface="Calibri"/>
              <a:buNone/>
            </a:pPr>
            <a:r>
              <a:rPr lang="en-GB" sz="1800"/>
              <a:t>(After research) </a:t>
            </a:r>
            <a:endParaRPr sz="2400"/>
          </a:p>
        </p:txBody>
      </p:sp>
      <p:sp>
        <p:nvSpPr>
          <p:cNvPr id="526" name="Google Shape;526;p64"/>
          <p:cNvSpPr txBox="1"/>
          <p:nvPr/>
        </p:nvSpPr>
        <p:spPr>
          <a:xfrm>
            <a:off x="347950" y="835000"/>
            <a:ext cx="75558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FAIRdata assessment services:</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pic>
        <p:nvPicPr>
          <p:cNvPr id="527" name="Google Shape;527;p64"/>
          <p:cNvPicPr preferRelativeResize="0"/>
          <p:nvPr/>
        </p:nvPicPr>
        <p:blipFill>
          <a:blip r:embed="rId3">
            <a:alphaModFix/>
          </a:blip>
          <a:stretch>
            <a:fillRect/>
          </a:stretch>
        </p:blipFill>
        <p:spPr>
          <a:xfrm>
            <a:off x="438450" y="1444700"/>
            <a:ext cx="6893574" cy="2912695"/>
          </a:xfrm>
          <a:prstGeom prst="rect">
            <a:avLst/>
          </a:prstGeom>
          <a:noFill/>
          <a:ln>
            <a:noFill/>
          </a:ln>
        </p:spPr>
      </p:pic>
      <p:sp>
        <p:nvSpPr>
          <p:cNvPr id="528" name="Google Shape;528;p64"/>
          <p:cNvSpPr txBox="1"/>
          <p:nvPr/>
        </p:nvSpPr>
        <p:spPr>
          <a:xfrm>
            <a:off x="426875" y="4414675"/>
            <a:ext cx="68289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hlinkClick r:id="rId4"/>
              </a:rPr>
              <a:t>https://ardc.edu.au/resources/working-with-data/fair-data/fair-self-assessment-tool/</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65"/>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34" name="Google Shape;534;p65"/>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35" name="Google Shape;535;p65"/>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for existing data </a:t>
            </a:r>
            <a:endParaRPr sz="2400"/>
          </a:p>
          <a:p>
            <a:pPr indent="0" lvl="0" marL="0" rtl="0" algn="l">
              <a:spcBef>
                <a:spcPts val="0"/>
              </a:spcBef>
              <a:spcAft>
                <a:spcPts val="0"/>
              </a:spcAft>
              <a:buClr>
                <a:srgbClr val="1D2F45"/>
              </a:buClr>
              <a:buSzPts val="2400"/>
              <a:buFont typeface="Calibri"/>
              <a:buNone/>
            </a:pPr>
            <a:r>
              <a:rPr lang="en-GB" sz="1800"/>
              <a:t>(After research) </a:t>
            </a:r>
            <a:endParaRPr sz="2400"/>
          </a:p>
        </p:txBody>
      </p:sp>
      <p:sp>
        <p:nvSpPr>
          <p:cNvPr id="536" name="Google Shape;536;p65"/>
          <p:cNvSpPr txBox="1"/>
          <p:nvPr/>
        </p:nvSpPr>
        <p:spPr>
          <a:xfrm>
            <a:off x="347950" y="1216000"/>
            <a:ext cx="78096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Checklist “How FAIR are your data?</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“A Checklist produced for use at the EUDAT summer school to discuss how FAIR the participant's research data were…”</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3"/>
              </a:rPr>
              <a:t>https://zenodo.org/record/1065991#.Xkz6rS2ZOL4</a:t>
            </a:r>
            <a:endParaRPr>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FAIRdat tool</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“Using this tool you will be able to score the 'FAIRness' of a dataset.”</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4"/>
              </a:rPr>
              <a:t>https://www.surveymonkey.com/r/fairdat</a:t>
            </a:r>
            <a:endParaRPr>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FAIR enough? Checklist to evaluate FAIRness of data(sets)</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Provided by DANS</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5"/>
              </a:rPr>
              <a:t>https://docs.google.com/forms/d/e/1FAIpQLSf7t1Z9IOBoj5GgWqik8KnhtH3B819Ch6lD5KuAz7yn0I0Opw/viewform</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050"/>
          </a:p>
          <a:p>
            <a:pPr indent="0" lvl="0" marL="0" rtl="0" algn="l">
              <a:lnSpc>
                <a:spcPct val="115000"/>
              </a:lnSpc>
              <a:spcBef>
                <a:spcPts val="0"/>
              </a:spcBef>
              <a:spcAft>
                <a:spcPts val="0"/>
              </a:spcAft>
              <a:buNone/>
            </a:pPr>
            <a:r>
              <a:t/>
            </a:r>
            <a:endParaRPr sz="1050"/>
          </a:p>
          <a:p>
            <a:pPr indent="0" lvl="0" marL="0" rtl="0" algn="l">
              <a:lnSpc>
                <a:spcPct val="115000"/>
              </a:lnSpc>
              <a:spcBef>
                <a:spcPts val="0"/>
              </a:spcBef>
              <a:spcAft>
                <a:spcPts val="0"/>
              </a:spcAft>
              <a:buNone/>
            </a:pPr>
            <a:r>
              <a:t/>
            </a:r>
            <a:endParaRPr sz="1050"/>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sp>
        <p:nvSpPr>
          <p:cNvPr id="537" name="Google Shape;537;p65"/>
          <p:cNvSpPr txBox="1"/>
          <p:nvPr/>
        </p:nvSpPr>
        <p:spPr>
          <a:xfrm>
            <a:off x="296450" y="859900"/>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FAIR data assessment</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6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43" name="Google Shape;543;p6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44" name="Google Shape;544;p6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for existing data </a:t>
            </a:r>
            <a:endParaRPr sz="2400"/>
          </a:p>
          <a:p>
            <a:pPr indent="0" lvl="0" marL="0" rtl="0" algn="l">
              <a:spcBef>
                <a:spcPts val="0"/>
              </a:spcBef>
              <a:spcAft>
                <a:spcPts val="0"/>
              </a:spcAft>
              <a:buClr>
                <a:srgbClr val="1D2F45"/>
              </a:buClr>
              <a:buSzPts val="2400"/>
              <a:buFont typeface="Calibri"/>
              <a:buNone/>
            </a:pPr>
            <a:r>
              <a:rPr lang="en-GB" sz="1800"/>
              <a:t>(After research) </a:t>
            </a:r>
            <a:endParaRPr sz="2400"/>
          </a:p>
        </p:txBody>
      </p:sp>
      <p:sp>
        <p:nvSpPr>
          <p:cNvPr id="545" name="Google Shape;545;p66"/>
          <p:cNvSpPr txBox="1"/>
          <p:nvPr/>
        </p:nvSpPr>
        <p:spPr>
          <a:xfrm>
            <a:off x="347950" y="1216000"/>
            <a:ext cx="78096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Checklist “How FAIR are your data?</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“A Checklist produced for use at the EUDAT summer </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school to discuss how FAIR the participant's </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research data were…”</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3"/>
              </a:rPr>
              <a:t>https://zenodo.org/record/1065991#.Xkz6rS2ZOL4</a:t>
            </a:r>
            <a:endParaRPr>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FAIRdat tool</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“Using this tool you will be able to score the 'FAIRness' of a dataset.”</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4"/>
              </a:rPr>
              <a:t>https://www.surveymonkey.com/r/fairdat</a:t>
            </a:r>
            <a:endParaRPr>
              <a:latin typeface="Calibri"/>
              <a:ea typeface="Calibri"/>
              <a:cs typeface="Calibri"/>
              <a:sym typeface="Calibri"/>
            </a:endParaRPr>
          </a:p>
          <a:p>
            <a:pPr indent="0" lvl="0" marL="0" rtl="0" algn="l">
              <a:lnSpc>
                <a:spcPct val="115000"/>
              </a:lnSpc>
              <a:spcBef>
                <a:spcPts val="0"/>
              </a:spcBef>
              <a:spcAft>
                <a:spcPts val="0"/>
              </a:spcAft>
              <a:buNone/>
            </a:pPr>
            <a:r>
              <a:rPr lang="en-GB" sz="1800">
                <a:solidFill>
                  <a:srgbClr val="0098A8"/>
                </a:solidFill>
                <a:latin typeface="Calibri"/>
                <a:ea typeface="Calibri"/>
                <a:cs typeface="Calibri"/>
                <a:sym typeface="Calibri"/>
              </a:rPr>
              <a:t>FAIR enough? Checklist to evaluate FAIRness of data(sets)</a:t>
            </a:r>
            <a:endParaRPr sz="1800">
              <a:solidFill>
                <a:srgbClr val="0098A8"/>
              </a:solidFill>
              <a:latin typeface="Calibri"/>
              <a:ea typeface="Calibri"/>
              <a:cs typeface="Calibri"/>
              <a:sym typeface="Calibri"/>
            </a:endParaRPr>
          </a:p>
          <a:p>
            <a:pPr indent="0" lvl="0" marL="0" rtl="0" algn="l">
              <a:lnSpc>
                <a:spcPct val="115000"/>
              </a:lnSpc>
              <a:spcBef>
                <a:spcPts val="0"/>
              </a:spcBef>
              <a:spcAft>
                <a:spcPts val="0"/>
              </a:spcAft>
              <a:buNone/>
            </a:pPr>
            <a:r>
              <a:rPr lang="en-GB" sz="1800">
                <a:latin typeface="Calibri"/>
                <a:ea typeface="Calibri"/>
                <a:cs typeface="Calibri"/>
                <a:sym typeface="Calibri"/>
              </a:rPr>
              <a:t>Provided by DANS</a:t>
            </a:r>
            <a:endParaRPr sz="1800">
              <a:latin typeface="Calibri"/>
              <a:ea typeface="Calibri"/>
              <a:cs typeface="Calibri"/>
              <a:sym typeface="Calibri"/>
            </a:endParaRPr>
          </a:p>
          <a:p>
            <a:pPr indent="0" lvl="0" marL="0" rtl="0" algn="l">
              <a:lnSpc>
                <a:spcPct val="115000"/>
              </a:lnSpc>
              <a:spcBef>
                <a:spcPts val="0"/>
              </a:spcBef>
              <a:spcAft>
                <a:spcPts val="0"/>
              </a:spcAft>
              <a:buNone/>
            </a:pPr>
            <a:r>
              <a:rPr lang="en-GB" sz="1200" u="sng">
                <a:solidFill>
                  <a:schemeClr val="hlink"/>
                </a:solidFill>
                <a:latin typeface="Calibri"/>
                <a:ea typeface="Calibri"/>
                <a:cs typeface="Calibri"/>
                <a:sym typeface="Calibri"/>
                <a:hlinkClick r:id="rId5"/>
              </a:rPr>
              <a:t>https://docs.google.com/forms/d/e/1FAIpQLSf7t1Z9IOBoj5GgWqik8KnhtH3B819Ch6lD5KuAz7yn0I0Opw/viewform</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050"/>
          </a:p>
          <a:p>
            <a:pPr indent="0" lvl="0" marL="0" rtl="0" algn="l">
              <a:lnSpc>
                <a:spcPct val="115000"/>
              </a:lnSpc>
              <a:spcBef>
                <a:spcPts val="0"/>
              </a:spcBef>
              <a:spcAft>
                <a:spcPts val="0"/>
              </a:spcAft>
              <a:buNone/>
            </a:pPr>
            <a:r>
              <a:t/>
            </a:r>
            <a:endParaRPr sz="1050"/>
          </a:p>
          <a:p>
            <a:pPr indent="0" lvl="0" marL="0" rtl="0" algn="l">
              <a:lnSpc>
                <a:spcPct val="115000"/>
              </a:lnSpc>
              <a:spcBef>
                <a:spcPts val="0"/>
              </a:spcBef>
              <a:spcAft>
                <a:spcPts val="0"/>
              </a:spcAft>
              <a:buNone/>
            </a:pPr>
            <a:r>
              <a:t/>
            </a:r>
            <a:endParaRPr sz="1050"/>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grpSp>
        <p:nvGrpSpPr>
          <p:cNvPr id="546" name="Google Shape;546;p66"/>
          <p:cNvGrpSpPr/>
          <p:nvPr/>
        </p:nvGrpSpPr>
        <p:grpSpPr>
          <a:xfrm>
            <a:off x="5776982" y="1365443"/>
            <a:ext cx="722792" cy="739800"/>
            <a:chOff x="6175748" y="983468"/>
            <a:chExt cx="716700" cy="739800"/>
          </a:xfrm>
        </p:grpSpPr>
        <p:sp>
          <p:nvSpPr>
            <p:cNvPr id="547" name="Google Shape;547;p66"/>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6"/>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549" name="Google Shape;549;p66"/>
          <p:cNvSpPr txBox="1"/>
          <p:nvPr/>
        </p:nvSpPr>
        <p:spPr>
          <a:xfrm>
            <a:off x="6430025" y="1331634"/>
            <a:ext cx="23394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These are all typical training tools/services</a:t>
            </a:r>
            <a:endParaRPr b="1"/>
          </a:p>
          <a:p>
            <a:pPr indent="0" lvl="0" marL="0" rtl="0" algn="l">
              <a:spcBef>
                <a:spcPts val="0"/>
              </a:spcBef>
              <a:spcAft>
                <a:spcPts val="0"/>
              </a:spcAft>
              <a:buNone/>
            </a:pPr>
            <a:r>
              <a:rPr b="1" lang="en-GB"/>
              <a:t>(not production)</a:t>
            </a:r>
            <a:endParaRPr b="1"/>
          </a:p>
        </p:txBody>
      </p:sp>
      <p:sp>
        <p:nvSpPr>
          <p:cNvPr id="550" name="Google Shape;550;p66"/>
          <p:cNvSpPr txBox="1"/>
          <p:nvPr/>
        </p:nvSpPr>
        <p:spPr>
          <a:xfrm>
            <a:off x="296450" y="859900"/>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FAIR data assessment</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67"/>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56" name="Google Shape;556;p67"/>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57" name="Google Shape;557;p67"/>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558" name="Google Shape;558;p67"/>
          <p:cNvSpPr txBox="1"/>
          <p:nvPr/>
        </p:nvSpPr>
        <p:spPr>
          <a:xfrm>
            <a:off x="318375" y="1709200"/>
            <a:ext cx="75558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Major categories are:</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sp>
        <p:nvSpPr>
          <p:cNvPr id="559" name="Google Shape;559;p67"/>
          <p:cNvSpPr txBox="1"/>
          <p:nvPr/>
        </p:nvSpPr>
        <p:spPr>
          <a:xfrm>
            <a:off x="207175" y="2332250"/>
            <a:ext cx="7042800" cy="6630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Clr>
                <a:schemeClr val="dk1"/>
              </a:buClr>
              <a:buSzPts val="2400"/>
              <a:buChar char="•"/>
            </a:pPr>
            <a:r>
              <a:rPr lang="en-GB" sz="2400">
                <a:solidFill>
                  <a:schemeClr val="dk1"/>
                </a:solidFill>
                <a:latin typeface="Calibri"/>
                <a:ea typeface="Calibri"/>
                <a:cs typeface="Calibri"/>
                <a:sym typeface="Calibri"/>
              </a:rPr>
              <a:t>Choosing the proper </a:t>
            </a:r>
            <a:r>
              <a:rPr lang="en-GB" sz="2400">
                <a:solidFill>
                  <a:srgbClr val="CC0000"/>
                </a:solidFill>
                <a:latin typeface="Calibri"/>
                <a:ea typeface="Calibri"/>
                <a:cs typeface="Calibri"/>
                <a:sym typeface="Calibri"/>
              </a:rPr>
              <a:t>Persistent Identifiers</a:t>
            </a:r>
            <a:r>
              <a:rPr lang="en-GB" sz="2400">
                <a:solidFill>
                  <a:schemeClr val="dk1"/>
                </a:solidFill>
                <a:latin typeface="Calibri"/>
                <a:ea typeface="Calibri"/>
                <a:cs typeface="Calibri"/>
                <a:sym typeface="Calibri"/>
              </a:rPr>
              <a:t> (PID)</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The use of </a:t>
            </a:r>
            <a:r>
              <a:rPr lang="en-GB" sz="2400">
                <a:solidFill>
                  <a:srgbClr val="CC0000"/>
                </a:solidFill>
                <a:latin typeface="Calibri"/>
                <a:ea typeface="Calibri"/>
                <a:cs typeface="Calibri"/>
                <a:sym typeface="Calibri"/>
              </a:rPr>
              <a:t>Knowledge Organisation Systems</a:t>
            </a:r>
            <a:r>
              <a:rPr lang="en-GB" sz="2400">
                <a:solidFill>
                  <a:schemeClr val="dk1"/>
                </a:solidFill>
                <a:latin typeface="Calibri"/>
                <a:ea typeface="Calibri"/>
                <a:cs typeface="Calibri"/>
                <a:sym typeface="Calibri"/>
              </a:rPr>
              <a:t> (KOS)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Choosing the right </a:t>
            </a:r>
            <a:r>
              <a:rPr lang="en-GB" sz="2400">
                <a:solidFill>
                  <a:srgbClr val="CC0000"/>
                </a:solidFill>
                <a:latin typeface="Calibri"/>
                <a:ea typeface="Calibri"/>
                <a:cs typeface="Calibri"/>
                <a:sym typeface="Calibri"/>
              </a:rPr>
              <a:t>data platform / data repository</a:t>
            </a:r>
            <a:r>
              <a:rPr lang="en-GB" sz="2400">
                <a:solidFill>
                  <a:schemeClr val="dk1"/>
                </a:solidFill>
                <a:latin typeface="Calibri"/>
                <a:ea typeface="Calibri"/>
                <a:cs typeface="Calibri"/>
                <a:sym typeface="Calibri"/>
              </a:rPr>
              <a:t> </a:t>
            </a:r>
            <a:endParaRPr/>
          </a:p>
        </p:txBody>
      </p:sp>
      <p:sp>
        <p:nvSpPr>
          <p:cNvPr id="560" name="Google Shape;560;p67"/>
          <p:cNvSpPr txBox="1"/>
          <p:nvPr/>
        </p:nvSpPr>
        <p:spPr>
          <a:xfrm>
            <a:off x="215800" y="9714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FAIR services ….</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68"/>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66" name="Google Shape;566;p68"/>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67" name="Google Shape;567;p68"/>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568" name="Google Shape;568;p68"/>
          <p:cNvSpPr txBox="1"/>
          <p:nvPr/>
        </p:nvSpPr>
        <p:spPr>
          <a:xfrm>
            <a:off x="318375" y="1709200"/>
            <a:ext cx="75558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Major categories are:</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grpSp>
        <p:nvGrpSpPr>
          <p:cNvPr id="569" name="Google Shape;569;p68"/>
          <p:cNvGrpSpPr/>
          <p:nvPr/>
        </p:nvGrpSpPr>
        <p:grpSpPr>
          <a:xfrm>
            <a:off x="5796707" y="960768"/>
            <a:ext cx="722792" cy="739800"/>
            <a:chOff x="6175748" y="983468"/>
            <a:chExt cx="716700" cy="739800"/>
          </a:xfrm>
        </p:grpSpPr>
        <p:sp>
          <p:nvSpPr>
            <p:cNvPr id="570" name="Google Shape;570;p68"/>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8"/>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572" name="Google Shape;572;p68"/>
          <p:cNvSpPr txBox="1"/>
          <p:nvPr/>
        </p:nvSpPr>
        <p:spPr>
          <a:xfrm>
            <a:off x="6449750" y="887503"/>
            <a:ext cx="23394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Training on these subjects will be very domain specific, choose the right trainers!</a:t>
            </a:r>
            <a:endParaRPr b="1"/>
          </a:p>
        </p:txBody>
      </p:sp>
      <p:sp>
        <p:nvSpPr>
          <p:cNvPr id="573" name="Google Shape;573;p68"/>
          <p:cNvSpPr txBox="1"/>
          <p:nvPr/>
        </p:nvSpPr>
        <p:spPr>
          <a:xfrm>
            <a:off x="207175" y="2332250"/>
            <a:ext cx="7042800" cy="6630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Clr>
                <a:schemeClr val="dk1"/>
              </a:buClr>
              <a:buSzPts val="2400"/>
              <a:buChar char="•"/>
            </a:pPr>
            <a:r>
              <a:rPr lang="en-GB" sz="2400">
                <a:solidFill>
                  <a:schemeClr val="dk1"/>
                </a:solidFill>
                <a:latin typeface="Calibri"/>
                <a:ea typeface="Calibri"/>
                <a:cs typeface="Calibri"/>
                <a:sym typeface="Calibri"/>
              </a:rPr>
              <a:t>Choosing the proper </a:t>
            </a:r>
            <a:r>
              <a:rPr lang="en-GB" sz="2400">
                <a:solidFill>
                  <a:srgbClr val="CC0000"/>
                </a:solidFill>
                <a:latin typeface="Calibri"/>
                <a:ea typeface="Calibri"/>
                <a:cs typeface="Calibri"/>
                <a:sym typeface="Calibri"/>
              </a:rPr>
              <a:t>Persistent Identifiers</a:t>
            </a:r>
            <a:r>
              <a:rPr lang="en-GB" sz="2400">
                <a:solidFill>
                  <a:schemeClr val="dk1"/>
                </a:solidFill>
                <a:latin typeface="Calibri"/>
                <a:ea typeface="Calibri"/>
                <a:cs typeface="Calibri"/>
                <a:sym typeface="Calibri"/>
              </a:rPr>
              <a:t> (PID)</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The use of </a:t>
            </a:r>
            <a:r>
              <a:rPr lang="en-GB" sz="2400">
                <a:solidFill>
                  <a:srgbClr val="CC0000"/>
                </a:solidFill>
                <a:latin typeface="Calibri"/>
                <a:ea typeface="Calibri"/>
                <a:cs typeface="Calibri"/>
                <a:sym typeface="Calibri"/>
              </a:rPr>
              <a:t>Knowledge Organisation Systems</a:t>
            </a:r>
            <a:r>
              <a:rPr lang="en-GB" sz="2400">
                <a:solidFill>
                  <a:schemeClr val="dk1"/>
                </a:solidFill>
                <a:latin typeface="Calibri"/>
                <a:ea typeface="Calibri"/>
                <a:cs typeface="Calibri"/>
                <a:sym typeface="Calibri"/>
              </a:rPr>
              <a:t> (KOS)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Choosing the right </a:t>
            </a:r>
            <a:r>
              <a:rPr lang="en-GB" sz="2400">
                <a:solidFill>
                  <a:srgbClr val="CC0000"/>
                </a:solidFill>
                <a:latin typeface="Calibri"/>
                <a:ea typeface="Calibri"/>
                <a:cs typeface="Calibri"/>
                <a:sym typeface="Calibri"/>
              </a:rPr>
              <a:t>data platform / data repository</a:t>
            </a:r>
            <a:r>
              <a:rPr lang="en-GB" sz="2400">
                <a:solidFill>
                  <a:schemeClr val="dk1"/>
                </a:solidFill>
                <a:latin typeface="Calibri"/>
                <a:ea typeface="Calibri"/>
                <a:cs typeface="Calibri"/>
                <a:sym typeface="Calibri"/>
              </a:rPr>
              <a:t> </a:t>
            </a:r>
            <a:endParaRPr/>
          </a:p>
        </p:txBody>
      </p:sp>
      <p:sp>
        <p:nvSpPr>
          <p:cNvPr id="574" name="Google Shape;574;p68"/>
          <p:cNvSpPr txBox="1"/>
          <p:nvPr/>
        </p:nvSpPr>
        <p:spPr>
          <a:xfrm>
            <a:off x="215800" y="9714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FAIR services ….</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4"/>
          <p:cNvSpPr txBox="1"/>
          <p:nvPr>
            <p:ph idx="1" type="body"/>
          </p:nvPr>
        </p:nvSpPr>
        <p:spPr>
          <a:xfrm>
            <a:off x="7257075" y="2571750"/>
            <a:ext cx="1887000" cy="609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200"/>
              <a:t>E.g. Training on “research data management”</a:t>
            </a:r>
            <a:endParaRPr sz="1200"/>
          </a:p>
        </p:txBody>
      </p:sp>
      <p:sp>
        <p:nvSpPr>
          <p:cNvPr id="181" name="Google Shape;181;p24"/>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b="0" lang="en-GB" sz="2400" u="sng">
                <a:solidFill>
                  <a:schemeClr val="hlink"/>
                </a:solidFill>
                <a:latin typeface="Arial"/>
                <a:ea typeface="Arial"/>
                <a:cs typeface="Arial"/>
                <a:sym typeface="Arial"/>
                <a:hlinkClick r:id="rId3"/>
              </a:rPr>
              <a:t>https://www.eosc-hub.eu/</a:t>
            </a:r>
            <a:endParaRPr sz="2400"/>
          </a:p>
        </p:txBody>
      </p:sp>
      <p:pic>
        <p:nvPicPr>
          <p:cNvPr id="182" name="Google Shape;182;p24"/>
          <p:cNvPicPr preferRelativeResize="0"/>
          <p:nvPr/>
        </p:nvPicPr>
        <p:blipFill>
          <a:blip r:embed="rId4">
            <a:alphaModFix/>
          </a:blip>
          <a:stretch>
            <a:fillRect/>
          </a:stretch>
        </p:blipFill>
        <p:spPr>
          <a:xfrm>
            <a:off x="1769875" y="836100"/>
            <a:ext cx="5097574" cy="2938500"/>
          </a:xfrm>
          <a:prstGeom prst="rect">
            <a:avLst/>
          </a:prstGeom>
          <a:noFill/>
          <a:ln>
            <a:noFill/>
          </a:ln>
        </p:spPr>
      </p:pic>
      <p:cxnSp>
        <p:nvCxnSpPr>
          <p:cNvPr id="183" name="Google Shape;183;p24"/>
          <p:cNvCxnSpPr/>
          <p:nvPr/>
        </p:nvCxnSpPr>
        <p:spPr>
          <a:xfrm>
            <a:off x="6782600" y="1758175"/>
            <a:ext cx="1272600" cy="886800"/>
          </a:xfrm>
          <a:prstGeom prst="straightConnector1">
            <a:avLst/>
          </a:prstGeom>
          <a:noFill/>
          <a:ln cap="flat" cmpd="sng" w="9525">
            <a:solidFill>
              <a:schemeClr val="dk2"/>
            </a:solidFill>
            <a:prstDash val="solid"/>
            <a:round/>
            <a:headEnd len="med" w="med" type="none"/>
            <a:tailEnd len="med" w="med" type="triangle"/>
          </a:ln>
        </p:spPr>
      </p:cxnSp>
      <p:sp>
        <p:nvSpPr>
          <p:cNvPr id="184" name="Google Shape;184;p24"/>
          <p:cNvSpPr txBox="1"/>
          <p:nvPr>
            <p:ph idx="1" type="body"/>
          </p:nvPr>
        </p:nvSpPr>
        <p:spPr>
          <a:xfrm>
            <a:off x="7257075" y="3858475"/>
            <a:ext cx="1887000" cy="609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200"/>
              <a:t>E.g. Webinar “T-t-T on FAIR data and principles” (NI4OS)</a:t>
            </a:r>
            <a:endParaRPr sz="1200"/>
          </a:p>
        </p:txBody>
      </p:sp>
      <p:cxnSp>
        <p:nvCxnSpPr>
          <p:cNvPr id="185" name="Google Shape;185;p24"/>
          <p:cNvCxnSpPr/>
          <p:nvPr/>
        </p:nvCxnSpPr>
        <p:spPr>
          <a:xfrm flipH="1">
            <a:off x="8198175" y="3035350"/>
            <a:ext cx="4800" cy="879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69"/>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80" name="Google Shape;580;p69"/>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81" name="Google Shape;581;p69"/>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582" name="Google Shape;582;p69"/>
          <p:cNvSpPr txBox="1"/>
          <p:nvPr/>
        </p:nvSpPr>
        <p:spPr>
          <a:xfrm>
            <a:off x="318375" y="1633000"/>
            <a:ext cx="75558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Very much under construction!</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grpSp>
        <p:nvGrpSpPr>
          <p:cNvPr id="583" name="Google Shape;583;p69"/>
          <p:cNvGrpSpPr/>
          <p:nvPr/>
        </p:nvGrpSpPr>
        <p:grpSpPr>
          <a:xfrm>
            <a:off x="5796707" y="1494168"/>
            <a:ext cx="722792" cy="739800"/>
            <a:chOff x="6175748" y="983468"/>
            <a:chExt cx="716700" cy="739800"/>
          </a:xfrm>
        </p:grpSpPr>
        <p:sp>
          <p:nvSpPr>
            <p:cNvPr id="584" name="Google Shape;584;p69"/>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9"/>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586" name="Google Shape;586;p69"/>
          <p:cNvSpPr txBox="1"/>
          <p:nvPr/>
        </p:nvSpPr>
        <p:spPr>
          <a:xfrm>
            <a:off x="6449750" y="1420903"/>
            <a:ext cx="23394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Training on PIDs can be very domain specific, choose the right trainers!</a:t>
            </a:r>
            <a:endParaRPr b="1"/>
          </a:p>
        </p:txBody>
      </p:sp>
      <p:sp>
        <p:nvSpPr>
          <p:cNvPr id="587" name="Google Shape;587;p69"/>
          <p:cNvSpPr txBox="1"/>
          <p:nvPr/>
        </p:nvSpPr>
        <p:spPr>
          <a:xfrm>
            <a:off x="283375" y="2256050"/>
            <a:ext cx="7042800" cy="663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As a train the trainer:</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Get involved in the FREYA PID Forum!</a:t>
            </a:r>
            <a:endParaRPr/>
          </a:p>
        </p:txBody>
      </p:sp>
      <p:sp>
        <p:nvSpPr>
          <p:cNvPr id="588" name="Google Shape;588;p69"/>
          <p:cNvSpPr txBox="1"/>
          <p:nvPr/>
        </p:nvSpPr>
        <p:spPr>
          <a:xfrm>
            <a:off x="215800" y="8952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Persistent Identifiers</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pic>
        <p:nvPicPr>
          <p:cNvPr id="589" name="Google Shape;589;p69"/>
          <p:cNvPicPr preferRelativeResize="0"/>
          <p:nvPr/>
        </p:nvPicPr>
        <p:blipFill>
          <a:blip r:embed="rId3">
            <a:alphaModFix/>
          </a:blip>
          <a:stretch>
            <a:fillRect/>
          </a:stretch>
        </p:blipFill>
        <p:spPr>
          <a:xfrm>
            <a:off x="3177725" y="3323125"/>
            <a:ext cx="1716516" cy="1330300"/>
          </a:xfrm>
          <a:prstGeom prst="rect">
            <a:avLst/>
          </a:prstGeom>
          <a:noFill/>
          <a:ln>
            <a:noFill/>
          </a:ln>
        </p:spPr>
      </p:pic>
      <p:pic>
        <p:nvPicPr>
          <p:cNvPr id="590" name="Google Shape;590;p69"/>
          <p:cNvPicPr preferRelativeResize="0"/>
          <p:nvPr/>
        </p:nvPicPr>
        <p:blipFill>
          <a:blip r:embed="rId4">
            <a:alphaModFix/>
          </a:blip>
          <a:stretch>
            <a:fillRect/>
          </a:stretch>
        </p:blipFill>
        <p:spPr>
          <a:xfrm>
            <a:off x="5032625" y="3454824"/>
            <a:ext cx="2192501" cy="1254975"/>
          </a:xfrm>
          <a:prstGeom prst="rect">
            <a:avLst/>
          </a:prstGeom>
          <a:noFill/>
          <a:ln>
            <a:noFill/>
          </a:ln>
        </p:spPr>
      </p:pic>
      <p:sp>
        <p:nvSpPr>
          <p:cNvPr id="591" name="Google Shape;591;p69"/>
          <p:cNvSpPr txBox="1"/>
          <p:nvPr/>
        </p:nvSpPr>
        <p:spPr>
          <a:xfrm>
            <a:off x="762975" y="3511161"/>
            <a:ext cx="22983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5"/>
              </a:rPr>
              <a:t>https://www.pidforum.org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70"/>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597" name="Google Shape;597;p70"/>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598" name="Google Shape;598;p70"/>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599" name="Google Shape;599;p70"/>
          <p:cNvSpPr txBox="1"/>
          <p:nvPr/>
        </p:nvSpPr>
        <p:spPr>
          <a:xfrm>
            <a:off x="292975" y="772000"/>
            <a:ext cx="7784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Knowledge Organisation Systems (KOS)</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600" name="Google Shape;600;p70"/>
          <p:cNvSpPr txBox="1"/>
          <p:nvPr/>
        </p:nvSpPr>
        <p:spPr>
          <a:xfrm>
            <a:off x="368425" y="3923100"/>
            <a:ext cx="81936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As an introduction start with the website of the Council on Library and Information Resources (CLIR): </a:t>
            </a:r>
            <a:r>
              <a:rPr lang="en-GB" u="sng">
                <a:solidFill>
                  <a:schemeClr val="hlink"/>
                </a:solidFill>
                <a:hlinkClick r:id="rId3"/>
              </a:rPr>
              <a:t>https://www.clir.org/pubs/reports/pub91/1knowledge/</a:t>
            </a:r>
            <a:endParaRPr/>
          </a:p>
        </p:txBody>
      </p:sp>
      <p:pic>
        <p:nvPicPr>
          <p:cNvPr id="601" name="Google Shape;601;p70"/>
          <p:cNvPicPr preferRelativeResize="0"/>
          <p:nvPr/>
        </p:nvPicPr>
        <p:blipFill>
          <a:blip r:embed="rId4">
            <a:alphaModFix/>
          </a:blip>
          <a:stretch>
            <a:fillRect/>
          </a:stretch>
        </p:blipFill>
        <p:spPr>
          <a:xfrm>
            <a:off x="0" y="1556800"/>
            <a:ext cx="9144001" cy="2215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7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607" name="Google Shape;607;p7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608" name="Google Shape;608;p7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609" name="Google Shape;609;p71"/>
          <p:cNvSpPr txBox="1"/>
          <p:nvPr/>
        </p:nvSpPr>
        <p:spPr>
          <a:xfrm>
            <a:off x="292975" y="772000"/>
            <a:ext cx="7784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Knowledge Organisation Systems (KOS)?</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pic>
        <p:nvPicPr>
          <p:cNvPr id="610" name="Google Shape;610;p71"/>
          <p:cNvPicPr preferRelativeResize="0"/>
          <p:nvPr/>
        </p:nvPicPr>
        <p:blipFill>
          <a:blip r:embed="rId3">
            <a:alphaModFix/>
          </a:blip>
          <a:stretch>
            <a:fillRect/>
          </a:stretch>
        </p:blipFill>
        <p:spPr>
          <a:xfrm>
            <a:off x="4491762" y="1702338"/>
            <a:ext cx="2785725" cy="2785725"/>
          </a:xfrm>
          <a:prstGeom prst="rect">
            <a:avLst/>
          </a:prstGeom>
          <a:noFill/>
          <a:ln>
            <a:noFill/>
          </a:ln>
        </p:spPr>
      </p:pic>
      <p:sp>
        <p:nvSpPr>
          <p:cNvPr id="611" name="Google Shape;611;p71"/>
          <p:cNvSpPr txBox="1"/>
          <p:nvPr/>
        </p:nvSpPr>
        <p:spPr>
          <a:xfrm>
            <a:off x="517375" y="15639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2400">
                <a:solidFill>
                  <a:schemeClr val="dk1"/>
                </a:solidFill>
                <a:latin typeface="Calibri"/>
                <a:ea typeface="Calibri"/>
                <a:cs typeface="Calibri"/>
                <a:sym typeface="Calibri"/>
              </a:rPr>
              <a:t>Be inventive!</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12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For example, develop an exercise around KOS services for stages of ongoing research….  </a:t>
            </a:r>
            <a:endParaRPr sz="24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7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617" name="Google Shape;617;p7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618" name="Google Shape;618;p7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619" name="Google Shape;619;p72"/>
          <p:cNvSpPr txBox="1"/>
          <p:nvPr/>
        </p:nvSpPr>
        <p:spPr>
          <a:xfrm>
            <a:off x="292975" y="772000"/>
            <a:ext cx="7784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Knowledge Organisation Systems (KOS)?</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pic>
        <p:nvPicPr>
          <p:cNvPr id="620" name="Google Shape;620;p72"/>
          <p:cNvPicPr preferRelativeResize="0"/>
          <p:nvPr/>
        </p:nvPicPr>
        <p:blipFill>
          <a:blip r:embed="rId3">
            <a:alphaModFix/>
          </a:blip>
          <a:stretch>
            <a:fillRect/>
          </a:stretch>
        </p:blipFill>
        <p:spPr>
          <a:xfrm>
            <a:off x="4491762" y="1702338"/>
            <a:ext cx="2785725" cy="2785725"/>
          </a:xfrm>
          <a:prstGeom prst="rect">
            <a:avLst/>
          </a:prstGeom>
          <a:noFill/>
          <a:ln>
            <a:noFill/>
          </a:ln>
        </p:spPr>
      </p:pic>
      <p:sp>
        <p:nvSpPr>
          <p:cNvPr id="621" name="Google Shape;621;p72"/>
          <p:cNvSpPr txBox="1"/>
          <p:nvPr/>
        </p:nvSpPr>
        <p:spPr>
          <a:xfrm>
            <a:off x="517375" y="15639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2400">
                <a:solidFill>
                  <a:schemeClr val="dk1"/>
                </a:solidFill>
                <a:latin typeface="Calibri"/>
                <a:ea typeface="Calibri"/>
                <a:cs typeface="Calibri"/>
                <a:sym typeface="Calibri"/>
              </a:rPr>
              <a:t>Be inventive!</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12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For example, develop an exercise around KOS services for stages of ongoing research….  </a:t>
            </a:r>
            <a:endParaRPr sz="2400">
              <a:solidFill>
                <a:schemeClr val="dk1"/>
              </a:solidFill>
              <a:latin typeface="Calibri"/>
              <a:ea typeface="Calibri"/>
              <a:cs typeface="Calibri"/>
              <a:sym typeface="Calibri"/>
            </a:endParaRPr>
          </a:p>
        </p:txBody>
      </p:sp>
      <p:sp>
        <p:nvSpPr>
          <p:cNvPr id="622" name="Google Shape;622;p72"/>
          <p:cNvSpPr txBox="1"/>
          <p:nvPr/>
        </p:nvSpPr>
        <p:spPr>
          <a:xfrm>
            <a:off x="7061100" y="2113625"/>
            <a:ext cx="13182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 Vocabularies?</a:t>
            </a:r>
            <a:endParaRPr sz="1200"/>
          </a:p>
          <a:p>
            <a:pPr indent="0" lvl="0" marL="0" rtl="0" algn="l">
              <a:spcBef>
                <a:spcPts val="0"/>
              </a:spcBef>
              <a:spcAft>
                <a:spcPts val="0"/>
              </a:spcAft>
              <a:buNone/>
            </a:pPr>
            <a:r>
              <a:rPr lang="en-GB" sz="1200"/>
              <a:t>- Thesauri?</a:t>
            </a:r>
            <a:endParaRPr sz="1200"/>
          </a:p>
        </p:txBody>
      </p:sp>
      <p:sp>
        <p:nvSpPr>
          <p:cNvPr id="623" name="Google Shape;623;p72"/>
          <p:cNvSpPr txBox="1"/>
          <p:nvPr/>
        </p:nvSpPr>
        <p:spPr>
          <a:xfrm>
            <a:off x="3552900" y="3388025"/>
            <a:ext cx="13182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Ontologies? -</a:t>
            </a:r>
            <a:endParaRPr sz="1200"/>
          </a:p>
          <a:p>
            <a:pPr indent="0" lvl="0" marL="0" rtl="0" algn="l">
              <a:spcBef>
                <a:spcPts val="0"/>
              </a:spcBef>
              <a:spcAft>
                <a:spcPts val="0"/>
              </a:spcAft>
              <a:buNone/>
            </a:pPr>
            <a:r>
              <a:t/>
            </a:r>
            <a:endParaRPr sz="1200"/>
          </a:p>
        </p:txBody>
      </p:sp>
      <p:sp>
        <p:nvSpPr>
          <p:cNvPr id="624" name="Google Shape;624;p72"/>
          <p:cNvSpPr txBox="1"/>
          <p:nvPr/>
        </p:nvSpPr>
        <p:spPr>
          <a:xfrm>
            <a:off x="7140000" y="3299025"/>
            <a:ext cx="13182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 Data standards</a:t>
            </a:r>
            <a:endParaRPr sz="1200"/>
          </a:p>
          <a:p>
            <a:pPr indent="0" lvl="0" marL="0" rtl="0" algn="l">
              <a:spcBef>
                <a:spcPts val="0"/>
              </a:spcBef>
              <a:spcAft>
                <a:spcPts val="0"/>
              </a:spcAft>
              <a:buNone/>
            </a:pPr>
            <a:r>
              <a:rPr lang="en-GB" sz="1200"/>
              <a:t>- Taxonomies?</a:t>
            </a:r>
            <a:endParaRPr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73"/>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630" name="Google Shape;630;p73"/>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631" name="Google Shape;631;p73"/>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FAIR services in ongoing research</a:t>
            </a:r>
            <a:r>
              <a:rPr lang="en-GB" sz="1800"/>
              <a:t> </a:t>
            </a:r>
            <a:endParaRPr sz="2400"/>
          </a:p>
        </p:txBody>
      </p:sp>
      <p:sp>
        <p:nvSpPr>
          <p:cNvPr id="632" name="Google Shape;632;p73"/>
          <p:cNvSpPr txBox="1"/>
          <p:nvPr/>
        </p:nvSpPr>
        <p:spPr>
          <a:xfrm>
            <a:off x="318375" y="1404400"/>
            <a:ext cx="7974600" cy="657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Choosing the right platform / repository very much determines the FAIRness of the stored data!</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2400">
                <a:solidFill>
                  <a:schemeClr val="dk1"/>
                </a:solidFill>
                <a:latin typeface="Calibri"/>
                <a:ea typeface="Calibri"/>
                <a:cs typeface="Calibri"/>
                <a:sym typeface="Calibri"/>
              </a:rPr>
              <a:t>Exercises / training around re3data.org are often clarifying the issues that require attention (metadata, certification, etc.) but </a:t>
            </a:r>
            <a:r>
              <a:rPr b="1" lang="en-GB" sz="2400">
                <a:solidFill>
                  <a:schemeClr val="dk1"/>
                </a:solidFill>
                <a:latin typeface="Calibri"/>
                <a:ea typeface="Calibri"/>
                <a:cs typeface="Calibri"/>
                <a:sym typeface="Calibri"/>
              </a:rPr>
              <a:t>not readily available</a:t>
            </a:r>
            <a:r>
              <a:rPr lang="en-GB"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solidFill>
                <a:schemeClr val="dk1"/>
              </a:solidFill>
              <a:latin typeface="Calibri"/>
              <a:ea typeface="Calibri"/>
              <a:cs typeface="Calibri"/>
              <a:sym typeface="Calibri"/>
            </a:endParaRPr>
          </a:p>
        </p:txBody>
      </p:sp>
      <p:sp>
        <p:nvSpPr>
          <p:cNvPr id="633" name="Google Shape;633;p73"/>
          <p:cNvSpPr txBox="1"/>
          <p:nvPr/>
        </p:nvSpPr>
        <p:spPr>
          <a:xfrm>
            <a:off x="207175" y="2256050"/>
            <a:ext cx="7042800" cy="663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a:p>
        </p:txBody>
      </p:sp>
      <p:sp>
        <p:nvSpPr>
          <p:cNvPr id="634" name="Google Shape;634;p73"/>
          <p:cNvSpPr txBox="1"/>
          <p:nvPr/>
        </p:nvSpPr>
        <p:spPr>
          <a:xfrm>
            <a:off x="292975" y="772000"/>
            <a:ext cx="7784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Training on data platforms and repositories</a:t>
            </a:r>
            <a:r>
              <a:rPr b="1" lang="en-GB" sz="2400">
                <a:solidFill>
                  <a:srgbClr val="515151"/>
                </a:solidFill>
                <a:latin typeface="Calibri"/>
                <a:ea typeface="Calibri"/>
                <a:cs typeface="Calibri"/>
                <a:sym typeface="Calibri"/>
              </a:rPr>
              <a:t> </a:t>
            </a:r>
            <a:endParaRPr b="1" sz="2400">
              <a:solidFill>
                <a:srgbClr val="51515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635" name="Google Shape;635;p73"/>
          <p:cNvSpPr txBox="1"/>
          <p:nvPr/>
        </p:nvSpPr>
        <p:spPr>
          <a:xfrm>
            <a:off x="368425" y="3999300"/>
            <a:ext cx="22983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3"/>
              </a:rPr>
              <a:t>https://www.re3data.org</a:t>
            </a:r>
            <a:endParaRPr/>
          </a:p>
        </p:txBody>
      </p:sp>
      <p:pic>
        <p:nvPicPr>
          <p:cNvPr id="636" name="Google Shape;636;p73"/>
          <p:cNvPicPr preferRelativeResize="0"/>
          <p:nvPr/>
        </p:nvPicPr>
        <p:blipFill>
          <a:blip r:embed="rId4">
            <a:alphaModFix/>
          </a:blip>
          <a:stretch>
            <a:fillRect/>
          </a:stretch>
        </p:blipFill>
        <p:spPr>
          <a:xfrm>
            <a:off x="3771778" y="3662200"/>
            <a:ext cx="3024447" cy="891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75"/>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t/>
            </a:r>
            <a:endParaRPr/>
          </a:p>
        </p:txBody>
      </p:sp>
      <p:sp>
        <p:nvSpPr>
          <p:cNvPr id="646" name="Google Shape;646;p75"/>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|Topic 3 Research Data Management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p76"/>
          <p:cNvSpPr txBox="1"/>
          <p:nvPr>
            <p:ph idx="1" type="body"/>
          </p:nvPr>
        </p:nvSpPr>
        <p:spPr>
          <a:xfrm>
            <a:off x="251525" y="916200"/>
            <a:ext cx="8640900" cy="196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3000">
                <a:solidFill>
                  <a:srgbClr val="B5892D"/>
                </a:solidFill>
              </a:rPr>
              <a:t>Research Data Management</a:t>
            </a:r>
            <a:endParaRPr sz="2800">
              <a:solidFill>
                <a:srgbClr val="B5892D"/>
              </a:solidFill>
            </a:endParaRPr>
          </a:p>
          <a:p>
            <a:pPr indent="0" lvl="0" marL="0" rtl="0" algn="l">
              <a:spcBef>
                <a:spcPts val="0"/>
              </a:spcBef>
              <a:spcAft>
                <a:spcPts val="0"/>
              </a:spcAft>
              <a:buClr>
                <a:srgbClr val="B5892D"/>
              </a:buClr>
              <a:buSzPts val="2800"/>
              <a:buFont typeface="Calibri"/>
              <a:buNone/>
            </a:pPr>
            <a:r>
              <a:t/>
            </a:r>
            <a:endParaRPr sz="2800">
              <a:solidFill>
                <a:srgbClr val="B5892D"/>
              </a:solidFill>
            </a:endParaRPr>
          </a:p>
          <a:p>
            <a:pPr indent="0" lvl="0" marL="0" rtl="0" algn="l">
              <a:spcBef>
                <a:spcPts val="0"/>
              </a:spcBef>
              <a:spcAft>
                <a:spcPts val="0"/>
              </a:spcAft>
              <a:buClr>
                <a:srgbClr val="B5892D"/>
              </a:buClr>
              <a:buSzPts val="2800"/>
              <a:buFont typeface="Calibri"/>
              <a:buNone/>
            </a:pPr>
            <a:r>
              <a:rPr lang="en-GB" sz="2800">
                <a:solidFill>
                  <a:srgbClr val="1C3046"/>
                </a:solidFill>
              </a:rPr>
              <a:t>René van Horik (DANS)</a:t>
            </a:r>
            <a:endParaRPr sz="1400">
              <a:solidFill>
                <a:srgbClr val="1C3046"/>
              </a:solidFill>
              <a:latin typeface="Arial"/>
              <a:ea typeface="Arial"/>
              <a:cs typeface="Arial"/>
              <a:sym typeface="Arial"/>
            </a:endParaRPr>
          </a:p>
        </p:txBody>
      </p:sp>
      <p:sp>
        <p:nvSpPr>
          <p:cNvPr id="652" name="Google Shape;652;p7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653" name="Google Shape;653;p7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654" name="Google Shape;654;p76"/>
          <p:cNvSpPr txBox="1"/>
          <p:nvPr/>
        </p:nvSpPr>
        <p:spPr>
          <a:xfrm>
            <a:off x="1259632" y="2564903"/>
            <a:ext cx="5472600" cy="57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C3046"/>
              </a:buClr>
              <a:buSzPts val="3600"/>
              <a:buFont typeface="Calibri"/>
              <a:buNone/>
            </a:pPr>
            <a:r>
              <a:t/>
            </a:r>
            <a:endParaRPr/>
          </a:p>
        </p:txBody>
      </p:sp>
      <p:sp>
        <p:nvSpPr>
          <p:cNvPr id="655" name="Google Shape;655;p7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NI4OS webinar 19 February 2020</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77"/>
          <p:cNvSpPr txBox="1"/>
          <p:nvPr>
            <p:ph idx="1" type="body"/>
          </p:nvPr>
        </p:nvSpPr>
        <p:spPr>
          <a:xfrm>
            <a:off x="251550" y="751050"/>
            <a:ext cx="8819700" cy="3894600"/>
          </a:xfrm>
          <a:prstGeom prst="rect">
            <a:avLst/>
          </a:prstGeom>
        </p:spPr>
        <p:txBody>
          <a:bodyPr anchorCtr="0" anchor="t" bIns="34275" lIns="68575" spcFirstLastPara="1" rIns="68575" wrap="square" tIns="34275">
            <a:noAutofit/>
          </a:bodyPr>
          <a:lstStyle/>
          <a:p>
            <a:pPr indent="0" lvl="0" marL="0" rtl="0" algn="l">
              <a:lnSpc>
                <a:spcPct val="90000"/>
              </a:lnSpc>
              <a:spcBef>
                <a:spcPts val="800"/>
              </a:spcBef>
              <a:spcAft>
                <a:spcPts val="0"/>
              </a:spcAft>
              <a:buNone/>
            </a:pPr>
            <a:r>
              <a:rPr lang="en-GB" sz="1900">
                <a:solidFill>
                  <a:srgbClr val="000000"/>
                </a:solidFill>
                <a:latin typeface="Verdana"/>
                <a:ea typeface="Verdana"/>
                <a:cs typeface="Verdana"/>
                <a:sym typeface="Verdana"/>
              </a:rPr>
              <a:t>Research data management refers to the development, execution and supervision of (research) plans, policies, programs and practices that control, protect, deliver and enhance the value of (research) data and information assets.</a:t>
            </a:r>
            <a:endParaRPr sz="1900">
              <a:solidFill>
                <a:srgbClr val="000000"/>
              </a:solidFill>
              <a:latin typeface="Verdana"/>
              <a:ea typeface="Verdana"/>
              <a:cs typeface="Verdana"/>
              <a:sym typeface="Verdana"/>
            </a:endParaRPr>
          </a:p>
          <a:p>
            <a:pPr indent="0" lvl="0" marL="0" rtl="0" algn="l">
              <a:lnSpc>
                <a:spcPct val="90000"/>
              </a:lnSpc>
              <a:spcBef>
                <a:spcPts val="800"/>
              </a:spcBef>
              <a:spcAft>
                <a:spcPts val="0"/>
              </a:spcAft>
              <a:buNone/>
            </a:pPr>
            <a:r>
              <a:rPr lang="en-GB" sz="1900">
                <a:solidFill>
                  <a:srgbClr val="000000"/>
                </a:solidFill>
                <a:latin typeface="Verdana"/>
                <a:ea typeface="Verdana"/>
                <a:cs typeface="Verdana"/>
                <a:sym typeface="Verdana"/>
              </a:rPr>
              <a:t>WHY IS IT IMPORTANT:</a:t>
            </a:r>
            <a:endParaRPr sz="1900">
              <a:solidFill>
                <a:srgbClr val="000000"/>
              </a:solidFill>
              <a:latin typeface="Verdana"/>
              <a:ea typeface="Verdana"/>
              <a:cs typeface="Verdana"/>
              <a:sym typeface="Verdana"/>
            </a:endParaRPr>
          </a:p>
          <a:p>
            <a:pPr indent="0" lvl="0" marL="457200" rtl="0" algn="l">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Verdana"/>
                <a:ea typeface="Verdana"/>
                <a:cs typeface="Verdana"/>
                <a:sym typeface="Verdana"/>
              </a:rPr>
              <a:t>Saves time and resources</a:t>
            </a:r>
            <a:endParaRPr sz="1900">
              <a:solidFill>
                <a:srgbClr val="000000"/>
              </a:solidFill>
              <a:latin typeface="Verdana"/>
              <a:ea typeface="Verdana"/>
              <a:cs typeface="Verdana"/>
              <a:sym typeface="Verdana"/>
            </a:endParaRPr>
          </a:p>
          <a:p>
            <a:pPr indent="0" lvl="0" marL="457200" rtl="0" algn="l">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Verdana"/>
                <a:ea typeface="Verdana"/>
                <a:cs typeface="Verdana"/>
                <a:sym typeface="Verdana"/>
              </a:rPr>
              <a:t>It helps to prevent errors and increases quality of research</a:t>
            </a:r>
            <a:endParaRPr sz="1900">
              <a:solidFill>
                <a:srgbClr val="000000"/>
              </a:solidFill>
              <a:latin typeface="Verdana"/>
              <a:ea typeface="Verdana"/>
              <a:cs typeface="Verdana"/>
              <a:sym typeface="Verdana"/>
            </a:endParaRPr>
          </a:p>
          <a:p>
            <a:pPr indent="0" lvl="0" marL="457200" rtl="0" algn="l">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Verdana"/>
                <a:ea typeface="Verdana"/>
                <a:cs typeface="Verdana"/>
                <a:sym typeface="Verdana"/>
              </a:rPr>
              <a:t>Allows to validate and replicate findings</a:t>
            </a:r>
            <a:endParaRPr sz="1900">
              <a:solidFill>
                <a:srgbClr val="000000"/>
              </a:solidFill>
              <a:latin typeface="Verdana"/>
              <a:ea typeface="Verdana"/>
              <a:cs typeface="Verdana"/>
              <a:sym typeface="Verdana"/>
            </a:endParaRPr>
          </a:p>
          <a:p>
            <a:pPr indent="0" lvl="0" marL="457200" rtl="0" algn="l">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Verdana"/>
                <a:ea typeface="Verdana"/>
                <a:cs typeface="Verdana"/>
                <a:sym typeface="Verdana"/>
              </a:rPr>
              <a:t>Facilitates sharing of data</a:t>
            </a:r>
            <a:endParaRPr sz="1900">
              <a:solidFill>
                <a:srgbClr val="000000"/>
              </a:solidFill>
              <a:latin typeface="Verdana"/>
              <a:ea typeface="Verdana"/>
              <a:cs typeface="Verdana"/>
              <a:sym typeface="Verdana"/>
            </a:endParaRPr>
          </a:p>
          <a:p>
            <a:pPr indent="0" lvl="0" marL="457200" rtl="0" algn="l">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Verdana"/>
                <a:ea typeface="Verdana"/>
                <a:cs typeface="Verdana"/>
                <a:sym typeface="Verdana"/>
              </a:rPr>
              <a:t>….</a:t>
            </a:r>
            <a:endParaRPr sz="1900">
              <a:solidFill>
                <a:srgbClr val="000000"/>
              </a:solidFill>
              <a:latin typeface="Verdana"/>
              <a:ea typeface="Verdana"/>
              <a:cs typeface="Verdana"/>
              <a:sym typeface="Verdana"/>
            </a:endParaRPr>
          </a:p>
          <a:p>
            <a:pPr indent="0" lvl="0" marL="0" rtl="0" algn="l">
              <a:spcBef>
                <a:spcPts val="400"/>
              </a:spcBef>
              <a:spcAft>
                <a:spcPts val="0"/>
              </a:spcAft>
              <a:buNone/>
            </a:pPr>
            <a:r>
              <a:t/>
            </a:r>
            <a:endParaRPr/>
          </a:p>
        </p:txBody>
      </p:sp>
      <p:sp>
        <p:nvSpPr>
          <p:cNvPr id="661" name="Google Shape;661;p77"/>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Research Data Management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78"/>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Cartoons can help to explain the issue</a:t>
            </a:r>
            <a:endParaRPr/>
          </a:p>
        </p:txBody>
      </p:sp>
      <p:pic>
        <p:nvPicPr>
          <p:cNvPr id="667" name="Google Shape;667;p78"/>
          <p:cNvPicPr preferRelativeResize="0"/>
          <p:nvPr/>
        </p:nvPicPr>
        <p:blipFill>
          <a:blip r:embed="rId3">
            <a:alphaModFix/>
          </a:blip>
          <a:stretch>
            <a:fillRect/>
          </a:stretch>
        </p:blipFill>
        <p:spPr>
          <a:xfrm>
            <a:off x="1027900" y="749725"/>
            <a:ext cx="2863325" cy="3986550"/>
          </a:xfrm>
          <a:prstGeom prst="rect">
            <a:avLst/>
          </a:prstGeom>
          <a:noFill/>
          <a:ln>
            <a:noFill/>
          </a:ln>
        </p:spPr>
      </p:pic>
      <p:pic>
        <p:nvPicPr>
          <p:cNvPr id="668" name="Google Shape;668;p78"/>
          <p:cNvPicPr preferRelativeResize="0"/>
          <p:nvPr/>
        </p:nvPicPr>
        <p:blipFill>
          <a:blip r:embed="rId4">
            <a:alphaModFix/>
          </a:blip>
          <a:stretch>
            <a:fillRect/>
          </a:stretch>
        </p:blipFill>
        <p:spPr>
          <a:xfrm>
            <a:off x="5322025" y="844699"/>
            <a:ext cx="2795100" cy="3891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5"/>
          <p:cNvPicPr preferRelativeResize="0"/>
          <p:nvPr/>
        </p:nvPicPr>
        <p:blipFill>
          <a:blip r:embed="rId3">
            <a:alphaModFix/>
          </a:blip>
          <a:stretch>
            <a:fillRect/>
          </a:stretch>
        </p:blipFill>
        <p:spPr>
          <a:xfrm>
            <a:off x="3218775" y="100525"/>
            <a:ext cx="2078775" cy="698775"/>
          </a:xfrm>
          <a:prstGeom prst="rect">
            <a:avLst/>
          </a:prstGeom>
          <a:noFill/>
          <a:ln>
            <a:noFill/>
          </a:ln>
        </p:spPr>
      </p:pic>
      <p:sp>
        <p:nvSpPr>
          <p:cNvPr id="191" name="Google Shape;191;p25"/>
          <p:cNvSpPr txBox="1"/>
          <p:nvPr>
            <p:ph type="title"/>
          </p:nvPr>
        </p:nvSpPr>
        <p:spPr>
          <a:xfrm>
            <a:off x="4572003" y="347738"/>
            <a:ext cx="4172700" cy="371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is about </a:t>
            </a:r>
            <a:r>
              <a:rPr i="1" lang="en-GB"/>
              <a:t>keeping</a:t>
            </a:r>
            <a:r>
              <a:rPr lang="en-GB"/>
              <a:t> data FAIR</a:t>
            </a:r>
            <a:endParaRPr/>
          </a:p>
        </p:txBody>
      </p:sp>
      <p:pic>
        <p:nvPicPr>
          <p:cNvPr id="192" name="Google Shape;192;p25"/>
          <p:cNvPicPr preferRelativeResize="0"/>
          <p:nvPr/>
        </p:nvPicPr>
        <p:blipFill>
          <a:blip r:embed="rId4">
            <a:alphaModFix/>
          </a:blip>
          <a:stretch>
            <a:fillRect/>
          </a:stretch>
        </p:blipFill>
        <p:spPr>
          <a:xfrm>
            <a:off x="2254900" y="865825"/>
            <a:ext cx="6515125" cy="3885700"/>
          </a:xfrm>
          <a:prstGeom prst="rect">
            <a:avLst/>
          </a:prstGeom>
          <a:noFill/>
          <a:ln>
            <a:noFill/>
          </a:ln>
        </p:spPr>
      </p:pic>
      <p:pic>
        <p:nvPicPr>
          <p:cNvPr id="193" name="Google Shape;193;p25"/>
          <p:cNvPicPr preferRelativeResize="0"/>
          <p:nvPr/>
        </p:nvPicPr>
        <p:blipFill>
          <a:blip r:embed="rId5">
            <a:alphaModFix/>
          </a:blip>
          <a:stretch>
            <a:fillRect/>
          </a:stretch>
        </p:blipFill>
        <p:spPr>
          <a:xfrm>
            <a:off x="218925" y="964325"/>
            <a:ext cx="1394475" cy="1394475"/>
          </a:xfrm>
          <a:prstGeom prst="rect">
            <a:avLst/>
          </a:prstGeom>
          <a:noFill/>
          <a:ln>
            <a:noFill/>
          </a:ln>
        </p:spPr>
      </p:pic>
      <p:pic>
        <p:nvPicPr>
          <p:cNvPr id="194" name="Google Shape;194;p25"/>
          <p:cNvPicPr preferRelativeResize="0"/>
          <p:nvPr/>
        </p:nvPicPr>
        <p:blipFill>
          <a:blip r:embed="rId6">
            <a:alphaModFix/>
          </a:blip>
          <a:stretch>
            <a:fillRect/>
          </a:stretch>
        </p:blipFill>
        <p:spPr>
          <a:xfrm>
            <a:off x="360500" y="3181775"/>
            <a:ext cx="1252902" cy="125290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pic>
        <p:nvPicPr>
          <p:cNvPr id="673" name="Google Shape;673;p79"/>
          <p:cNvPicPr preferRelativeResize="0"/>
          <p:nvPr/>
        </p:nvPicPr>
        <p:blipFill>
          <a:blip r:embed="rId3">
            <a:alphaModFix/>
          </a:blip>
          <a:stretch>
            <a:fillRect/>
          </a:stretch>
        </p:blipFill>
        <p:spPr>
          <a:xfrm>
            <a:off x="86375" y="889850"/>
            <a:ext cx="2734775" cy="3842350"/>
          </a:xfrm>
          <a:prstGeom prst="rect">
            <a:avLst/>
          </a:prstGeom>
          <a:noFill/>
          <a:ln>
            <a:noFill/>
          </a:ln>
        </p:spPr>
      </p:pic>
      <p:pic>
        <p:nvPicPr>
          <p:cNvPr id="674" name="Google Shape;674;p79"/>
          <p:cNvPicPr preferRelativeResize="0"/>
          <p:nvPr/>
        </p:nvPicPr>
        <p:blipFill>
          <a:blip r:embed="rId4">
            <a:alphaModFix/>
          </a:blip>
          <a:stretch>
            <a:fillRect/>
          </a:stretch>
        </p:blipFill>
        <p:spPr>
          <a:xfrm>
            <a:off x="2886800" y="823339"/>
            <a:ext cx="2859992" cy="3975375"/>
          </a:xfrm>
          <a:prstGeom prst="rect">
            <a:avLst/>
          </a:prstGeom>
          <a:noFill/>
          <a:ln>
            <a:noFill/>
          </a:ln>
        </p:spPr>
      </p:pic>
      <p:pic>
        <p:nvPicPr>
          <p:cNvPr id="675" name="Google Shape;675;p79"/>
          <p:cNvPicPr preferRelativeResize="0"/>
          <p:nvPr/>
        </p:nvPicPr>
        <p:blipFill>
          <a:blip r:embed="rId5">
            <a:alphaModFix/>
          </a:blip>
          <a:stretch>
            <a:fillRect/>
          </a:stretch>
        </p:blipFill>
        <p:spPr>
          <a:xfrm>
            <a:off x="5990000" y="811325"/>
            <a:ext cx="2761561" cy="38423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pic>
        <p:nvPicPr>
          <p:cNvPr id="680" name="Google Shape;680;p80"/>
          <p:cNvPicPr preferRelativeResize="0"/>
          <p:nvPr/>
        </p:nvPicPr>
        <p:blipFill>
          <a:blip r:embed="rId3">
            <a:alphaModFix/>
          </a:blip>
          <a:stretch>
            <a:fillRect/>
          </a:stretch>
        </p:blipFill>
        <p:spPr>
          <a:xfrm>
            <a:off x="152400" y="697080"/>
            <a:ext cx="8839204" cy="3886282"/>
          </a:xfrm>
          <a:prstGeom prst="rect">
            <a:avLst/>
          </a:prstGeom>
          <a:noFill/>
          <a:ln>
            <a:noFill/>
          </a:ln>
        </p:spPr>
      </p:pic>
      <p:sp>
        <p:nvSpPr>
          <p:cNvPr id="681" name="Google Shape;681;p80"/>
          <p:cNvSpPr txBox="1"/>
          <p:nvPr/>
        </p:nvSpPr>
        <p:spPr>
          <a:xfrm>
            <a:off x="328300" y="4462575"/>
            <a:ext cx="68946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 </a:t>
            </a:r>
            <a:r>
              <a:rPr lang="en-GB" sz="1100" u="sng">
                <a:solidFill>
                  <a:schemeClr val="hlink"/>
                </a:solidFill>
                <a:hlinkClick r:id="rId4"/>
              </a:rPr>
              <a:t>https://www.fosteropenscience.eu/resources#tab-9</a:t>
            </a: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81"/>
          <p:cNvSpPr txBox="1"/>
          <p:nvPr>
            <p:ph idx="1" type="body"/>
          </p:nvPr>
        </p:nvSpPr>
        <p:spPr>
          <a:xfrm>
            <a:off x="109575" y="951575"/>
            <a:ext cx="8961600" cy="28416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700"/>
              </a:spcBef>
              <a:spcAft>
                <a:spcPts val="0"/>
              </a:spcAft>
              <a:buClr>
                <a:srgbClr val="000000"/>
              </a:buClr>
              <a:buSzPts val="2400"/>
              <a:buChar char="•"/>
            </a:pPr>
            <a:r>
              <a:rPr lang="en-GB" sz="2400">
                <a:solidFill>
                  <a:srgbClr val="000000"/>
                </a:solidFill>
              </a:rPr>
              <a:t>DMP = Document that contains information about handling, organising, documenting and enhancing research data, and enabling their sustainability and sharing for a research project</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GB" sz="2400">
                <a:solidFill>
                  <a:srgbClr val="000000"/>
                </a:solidFill>
              </a:rPr>
              <a:t>A DMP Describes and analyzes workflows along the Research Data Lifecycle</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GB" sz="2400">
                <a:solidFill>
                  <a:srgbClr val="000000"/>
                </a:solidFill>
              </a:rPr>
              <a:t>A DMP can be a few paragraphs short up to several pages long</a:t>
            </a:r>
            <a:endParaRPr sz="2400">
              <a:solidFill>
                <a:srgbClr val="000000"/>
              </a:solidFill>
            </a:endParaRPr>
          </a:p>
        </p:txBody>
      </p:sp>
      <p:sp>
        <p:nvSpPr>
          <p:cNvPr id="687" name="Google Shape;687;p81"/>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What is a research data management plan?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pic>
        <p:nvPicPr>
          <p:cNvPr id="692" name="Google Shape;692;p82"/>
          <p:cNvPicPr preferRelativeResize="0"/>
          <p:nvPr/>
        </p:nvPicPr>
        <p:blipFill>
          <a:blip r:embed="rId3">
            <a:alphaModFix/>
          </a:blip>
          <a:stretch>
            <a:fillRect/>
          </a:stretch>
        </p:blipFill>
        <p:spPr>
          <a:xfrm>
            <a:off x="2900450" y="49250"/>
            <a:ext cx="3717438" cy="50942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3"/>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Example of online tool to create a DMP</a:t>
            </a:r>
            <a:endParaRPr/>
          </a:p>
        </p:txBody>
      </p:sp>
      <p:pic>
        <p:nvPicPr>
          <p:cNvPr id="698" name="Google Shape;698;p83"/>
          <p:cNvPicPr preferRelativeResize="0"/>
          <p:nvPr/>
        </p:nvPicPr>
        <p:blipFill>
          <a:blip r:embed="rId3">
            <a:alphaModFix/>
          </a:blip>
          <a:stretch>
            <a:fillRect/>
          </a:stretch>
        </p:blipFill>
        <p:spPr>
          <a:xfrm>
            <a:off x="1964175" y="994425"/>
            <a:ext cx="6267999" cy="3738300"/>
          </a:xfrm>
          <a:prstGeom prst="rect">
            <a:avLst/>
          </a:prstGeom>
          <a:noFill/>
          <a:ln>
            <a:noFill/>
          </a:ln>
        </p:spPr>
      </p:pic>
      <p:sp>
        <p:nvSpPr>
          <p:cNvPr id="699" name="Google Shape;699;p83"/>
          <p:cNvSpPr txBox="1"/>
          <p:nvPr/>
        </p:nvSpPr>
        <p:spPr>
          <a:xfrm>
            <a:off x="267500" y="4732725"/>
            <a:ext cx="25902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a:t>
            </a:r>
            <a:r>
              <a:rPr lang="en-GB"/>
              <a:t> </a:t>
            </a:r>
            <a:r>
              <a:rPr lang="en-GB" sz="1100" u="sng">
                <a:solidFill>
                  <a:schemeClr val="hlink"/>
                </a:solidFill>
                <a:hlinkClick r:id="rId4"/>
              </a:rPr>
              <a:t>https://dmponline.dcc.ac.uk/</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84"/>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705" name="Google Shape;705;p84"/>
          <p:cNvPicPr preferRelativeResize="0"/>
          <p:nvPr/>
        </p:nvPicPr>
        <p:blipFill>
          <a:blip r:embed="rId3">
            <a:alphaModFix/>
          </a:blip>
          <a:stretch>
            <a:fillRect/>
          </a:stretch>
        </p:blipFill>
        <p:spPr>
          <a:xfrm>
            <a:off x="201000" y="84275"/>
            <a:ext cx="7848778" cy="4530150"/>
          </a:xfrm>
          <a:prstGeom prst="rect">
            <a:avLst/>
          </a:prstGeom>
          <a:noFill/>
          <a:ln>
            <a:noFill/>
          </a:ln>
        </p:spPr>
      </p:pic>
      <p:sp>
        <p:nvSpPr>
          <p:cNvPr id="706" name="Google Shape;706;p84"/>
          <p:cNvSpPr txBox="1"/>
          <p:nvPr/>
        </p:nvSpPr>
        <p:spPr>
          <a:xfrm>
            <a:off x="145900" y="4692975"/>
            <a:ext cx="8147100" cy="3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t>Source</a:t>
            </a:r>
            <a:r>
              <a:rPr lang="en-GB"/>
              <a:t>: </a:t>
            </a:r>
            <a:r>
              <a:rPr lang="en-GB" sz="1100" u="sng">
                <a:solidFill>
                  <a:schemeClr val="hlink"/>
                </a:solidFill>
                <a:hlinkClick r:id="rId4"/>
              </a:rPr>
              <a:t>https://www.scienceeurope.org/our-resources/implementing-research-data-management-policies-across-europe/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pic>
        <p:nvPicPr>
          <p:cNvPr id="711" name="Google Shape;711;p85"/>
          <p:cNvPicPr preferRelativeResize="0"/>
          <p:nvPr/>
        </p:nvPicPr>
        <p:blipFill>
          <a:blip r:embed="rId3">
            <a:alphaModFix/>
          </a:blip>
          <a:stretch>
            <a:fillRect/>
          </a:stretch>
        </p:blipFill>
        <p:spPr>
          <a:xfrm>
            <a:off x="115925" y="67275"/>
            <a:ext cx="8785025" cy="49493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86"/>
          <p:cNvSpPr txBox="1"/>
          <p:nvPr>
            <p:ph idx="1" type="body"/>
          </p:nvPr>
        </p:nvSpPr>
        <p:spPr>
          <a:xfrm>
            <a:off x="251550" y="1948699"/>
            <a:ext cx="8640900" cy="19065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a:t>Researcher-&gt; Make DMP by using an online DMP tool</a:t>
            </a:r>
            <a:endParaRPr/>
          </a:p>
          <a:p>
            <a:pPr indent="0" lvl="0" marL="0" rtl="0" algn="l">
              <a:spcBef>
                <a:spcPts val="400"/>
              </a:spcBef>
              <a:spcAft>
                <a:spcPts val="0"/>
              </a:spcAft>
              <a:buNone/>
            </a:pPr>
            <a:r>
              <a:rPr lang="en-GB"/>
              <a:t>Service provider -&gt;  Select DMP tool / adjust online DMP tool </a:t>
            </a:r>
            <a:endParaRPr/>
          </a:p>
          <a:p>
            <a:pPr indent="0" lvl="0" marL="0" rtl="0" algn="l">
              <a:spcBef>
                <a:spcPts val="400"/>
              </a:spcBef>
              <a:spcAft>
                <a:spcPts val="0"/>
              </a:spcAft>
              <a:buNone/>
            </a:pPr>
            <a:r>
              <a:rPr lang="en-GB"/>
              <a:t>Policy maker -&gt; Define policy on the application of a DMP </a:t>
            </a:r>
            <a:endParaRPr/>
          </a:p>
          <a:p>
            <a:pPr indent="0" lvl="0" marL="0" rtl="0" algn="l">
              <a:spcBef>
                <a:spcPts val="400"/>
              </a:spcBef>
              <a:spcAft>
                <a:spcPts val="0"/>
              </a:spcAft>
              <a:buNone/>
            </a:pPr>
            <a:r>
              <a:t/>
            </a:r>
            <a:endParaRPr/>
          </a:p>
        </p:txBody>
      </p:sp>
      <p:sp>
        <p:nvSpPr>
          <p:cNvPr id="717" name="Google Shape;717;p86"/>
          <p:cNvSpPr txBox="1"/>
          <p:nvPr>
            <p:ph type="title"/>
          </p:nvPr>
        </p:nvSpPr>
        <p:spPr>
          <a:xfrm>
            <a:off x="2415725" y="141467"/>
            <a:ext cx="6480600" cy="10509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Possible learning goals for a training on research data management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88"/>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t/>
            </a:r>
            <a:endParaRPr/>
          </a:p>
        </p:txBody>
      </p:sp>
      <p:sp>
        <p:nvSpPr>
          <p:cNvPr id="727" name="Google Shape;727;p88"/>
          <p:cNvSpPr txBox="1"/>
          <p:nvPr>
            <p:ph type="title"/>
          </p:nvPr>
        </p:nvSpPr>
        <p:spPr>
          <a:xfrm>
            <a:off x="2415725" y="141466"/>
            <a:ext cx="6480600" cy="1092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Topic 4 </a:t>
            </a:r>
            <a:r>
              <a:rPr lang="en-GB"/>
              <a:t>Cataloguing</a:t>
            </a:r>
            <a:r>
              <a:rPr lang="en-GB"/>
              <a:t> research output at the national level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6"/>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200" name="Google Shape;200;p2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201" name="Google Shape;201;p2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202" name="Google Shape;202;p2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Goal of this webinar</a:t>
            </a:r>
            <a:endParaRPr sz="2400"/>
          </a:p>
        </p:txBody>
      </p:sp>
      <p:sp>
        <p:nvSpPr>
          <p:cNvPr id="203" name="Google Shape;203;p26"/>
          <p:cNvSpPr txBox="1"/>
          <p:nvPr>
            <p:ph idx="1" type="body"/>
          </p:nvPr>
        </p:nvSpPr>
        <p:spPr>
          <a:xfrm>
            <a:off x="311700" y="1125850"/>
            <a:ext cx="8712600" cy="3416400"/>
          </a:xfrm>
          <a:prstGeom prst="rect">
            <a:avLst/>
          </a:prstGeom>
        </p:spPr>
        <p:txBody>
          <a:bodyPr anchorCtr="0" anchor="t" bIns="34275" lIns="68575" spcFirstLastPara="1" rIns="68575" wrap="square" tIns="34275">
            <a:noAutofit/>
          </a:bodyPr>
          <a:lstStyle/>
          <a:p>
            <a:pPr indent="-381000" lvl="0" marL="457200" rtl="0" algn="l">
              <a:spcBef>
                <a:spcPts val="400"/>
              </a:spcBef>
              <a:spcAft>
                <a:spcPts val="0"/>
              </a:spcAft>
              <a:buClr>
                <a:schemeClr val="dk1"/>
              </a:buClr>
              <a:buSzPts val="2400"/>
              <a:buChar char="•"/>
            </a:pPr>
            <a:r>
              <a:rPr lang="en-GB" sz="2400">
                <a:solidFill>
                  <a:schemeClr val="dk1"/>
                </a:solidFill>
              </a:rPr>
              <a:t>To </a:t>
            </a:r>
            <a:r>
              <a:rPr lang="en-GB" sz="2400">
                <a:solidFill>
                  <a:srgbClr val="CC0000"/>
                </a:solidFill>
              </a:rPr>
              <a:t>inform</a:t>
            </a:r>
            <a:r>
              <a:rPr lang="en-GB" sz="2400">
                <a:solidFill>
                  <a:schemeClr val="dk1"/>
                </a:solidFill>
              </a:rPr>
              <a:t> trainers on state-of-art of topics in relation to research data management</a:t>
            </a:r>
            <a:endParaRPr sz="2400">
              <a:solidFill>
                <a:schemeClr val="dk1"/>
              </a:solidFill>
            </a:endParaRPr>
          </a:p>
          <a:p>
            <a:pPr indent="0" lvl="0" marL="457200" rtl="0" algn="l">
              <a:spcBef>
                <a:spcPts val="400"/>
              </a:spcBef>
              <a:spcAft>
                <a:spcPts val="0"/>
              </a:spcAft>
              <a:buNone/>
            </a:pPr>
            <a:r>
              <a:t/>
            </a:r>
            <a:endParaRPr sz="24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To </a:t>
            </a:r>
            <a:r>
              <a:rPr lang="en-GB" sz="2400">
                <a:solidFill>
                  <a:srgbClr val="CC0000"/>
                </a:solidFill>
              </a:rPr>
              <a:t>provide</a:t>
            </a:r>
            <a:r>
              <a:rPr lang="en-GB" sz="2400">
                <a:solidFill>
                  <a:schemeClr val="dk1"/>
                </a:solidFill>
              </a:rPr>
              <a:t> participants with training material on the topic (online source / practical experience / ….)</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rPr b="1" lang="en-GB" sz="2400">
                <a:solidFill>
                  <a:schemeClr val="dk1"/>
                </a:solidFill>
              </a:rPr>
              <a:t>In order:</a:t>
            </a:r>
            <a:endParaRPr b="1" sz="2400">
              <a:solidFill>
                <a:schemeClr val="dk1"/>
              </a:solidFill>
            </a:endParaRPr>
          </a:p>
          <a:p>
            <a:pPr indent="0" lvl="0" marL="0" rtl="0" algn="l">
              <a:spcBef>
                <a:spcPts val="400"/>
              </a:spcBef>
              <a:spcAft>
                <a:spcPts val="0"/>
              </a:spcAft>
              <a:buNone/>
            </a:pPr>
            <a:r>
              <a:rPr lang="en-GB" sz="2400">
                <a:solidFill>
                  <a:schemeClr val="dk1"/>
                </a:solidFill>
              </a:rPr>
              <a:t>To assist participants in the webinar to organise trainings</a:t>
            </a:r>
            <a:endParaRPr sz="24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89"/>
          <p:cNvSpPr txBox="1"/>
          <p:nvPr>
            <p:ph idx="1" type="body"/>
          </p:nvPr>
        </p:nvSpPr>
        <p:spPr>
          <a:xfrm>
            <a:off x="251525" y="1449600"/>
            <a:ext cx="8640900" cy="196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B5892D"/>
              </a:buClr>
              <a:buSzPts val="2800"/>
              <a:buFont typeface="Calibri"/>
              <a:buNone/>
            </a:pPr>
            <a:r>
              <a:rPr lang="en-GB" sz="3000">
                <a:solidFill>
                  <a:srgbClr val="B5892D"/>
                </a:solidFill>
              </a:rPr>
              <a:t>Cataloguing Research Output at the National Level </a:t>
            </a:r>
            <a:endParaRPr sz="3000">
              <a:solidFill>
                <a:srgbClr val="B5892D"/>
              </a:solidFill>
            </a:endParaRPr>
          </a:p>
          <a:p>
            <a:pPr indent="0" lvl="0" marL="0" rtl="0" algn="l">
              <a:spcBef>
                <a:spcPts val="0"/>
              </a:spcBef>
              <a:spcAft>
                <a:spcPts val="0"/>
              </a:spcAft>
              <a:buNone/>
            </a:pPr>
            <a:r>
              <a:rPr lang="en-GB" sz="2400">
                <a:solidFill>
                  <a:srgbClr val="B5892D"/>
                </a:solidFill>
              </a:rPr>
              <a:t>The Dutch NARCIS as a case study</a:t>
            </a:r>
            <a:r>
              <a:rPr lang="en-GB" sz="2800">
                <a:solidFill>
                  <a:srgbClr val="B5892D"/>
                </a:solidFill>
              </a:rPr>
              <a:t>  </a:t>
            </a:r>
            <a:endParaRPr sz="2800">
              <a:solidFill>
                <a:srgbClr val="B5892D"/>
              </a:solidFill>
            </a:endParaRPr>
          </a:p>
          <a:p>
            <a:pPr indent="0" lvl="0" marL="0" rtl="0" algn="l">
              <a:spcBef>
                <a:spcPts val="0"/>
              </a:spcBef>
              <a:spcAft>
                <a:spcPts val="0"/>
              </a:spcAft>
              <a:buClr>
                <a:srgbClr val="B5892D"/>
              </a:buClr>
              <a:buSzPts val="2800"/>
              <a:buFont typeface="Calibri"/>
              <a:buNone/>
            </a:pPr>
            <a:r>
              <a:t/>
            </a:r>
            <a:endParaRPr sz="2800">
              <a:solidFill>
                <a:srgbClr val="B5892D"/>
              </a:solidFill>
            </a:endParaRPr>
          </a:p>
          <a:p>
            <a:pPr indent="0" lvl="0" marL="0" rtl="0" algn="l">
              <a:spcBef>
                <a:spcPts val="0"/>
              </a:spcBef>
              <a:spcAft>
                <a:spcPts val="0"/>
              </a:spcAft>
              <a:buClr>
                <a:srgbClr val="B5892D"/>
              </a:buClr>
              <a:buSzPts val="2800"/>
              <a:buFont typeface="Calibri"/>
              <a:buNone/>
            </a:pPr>
            <a:r>
              <a:rPr lang="en-GB" sz="2800">
                <a:solidFill>
                  <a:srgbClr val="1C3046"/>
                </a:solidFill>
              </a:rPr>
              <a:t>By Cees Hof (DANS)</a:t>
            </a:r>
            <a:endParaRPr sz="1400">
              <a:solidFill>
                <a:srgbClr val="1C3046"/>
              </a:solidFill>
              <a:latin typeface="Arial"/>
              <a:ea typeface="Arial"/>
              <a:cs typeface="Arial"/>
              <a:sym typeface="Arial"/>
            </a:endParaRPr>
          </a:p>
        </p:txBody>
      </p:sp>
      <p:sp>
        <p:nvSpPr>
          <p:cNvPr id="733" name="Google Shape;733;p89"/>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34" name="Google Shape;734;p89"/>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35" name="Google Shape;735;p89"/>
          <p:cNvSpPr txBox="1"/>
          <p:nvPr/>
        </p:nvSpPr>
        <p:spPr>
          <a:xfrm>
            <a:off x="1259632" y="2793503"/>
            <a:ext cx="5472600" cy="57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C3046"/>
              </a:buClr>
              <a:buSzPts val="3600"/>
              <a:buFont typeface="Calibri"/>
              <a:buNone/>
            </a:pPr>
            <a:r>
              <a:t/>
            </a:r>
            <a:endParaRPr/>
          </a:p>
        </p:txBody>
      </p:sp>
      <p:sp>
        <p:nvSpPr>
          <p:cNvPr id="736" name="Google Shape;736;p89"/>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NI4OS webinar 19 February 2020</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90"/>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42" name="Google Shape;742;p90"/>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43" name="Google Shape;743;p90"/>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44" name="Google Shape;744;p90"/>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 this section of the webinar we focus on:</a:t>
            </a:r>
            <a:endParaRPr sz="2400"/>
          </a:p>
        </p:txBody>
      </p:sp>
      <p:sp>
        <p:nvSpPr>
          <p:cNvPr id="745" name="Google Shape;745;p90"/>
          <p:cNvSpPr txBox="1"/>
          <p:nvPr>
            <p:ph idx="1" type="body"/>
          </p:nvPr>
        </p:nvSpPr>
        <p:spPr>
          <a:xfrm>
            <a:off x="311700" y="973450"/>
            <a:ext cx="8712600" cy="35688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Introduction</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Cataloguing in relation to the FAIR principals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Cataloguing landscape analysis (small)</a:t>
            </a:r>
            <a:endParaRPr sz="2400">
              <a:solidFill>
                <a:schemeClr val="dk1"/>
              </a:solidFill>
            </a:endParaRPr>
          </a:p>
          <a:p>
            <a:pPr indent="0" lvl="0" marL="0" rtl="0" algn="l">
              <a:spcBef>
                <a:spcPts val="400"/>
              </a:spcBef>
              <a:spcAft>
                <a:spcPts val="0"/>
              </a:spcAft>
              <a:buNone/>
            </a:pPr>
            <a:r>
              <a:rPr lang="en-GB" sz="3000">
                <a:solidFill>
                  <a:schemeClr val="dk1"/>
                </a:solidFill>
              </a:rPr>
              <a:t>Overview of available possibilities</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Classification systems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Training subjects</a:t>
            </a:r>
            <a:endParaRPr sz="2400">
              <a:solidFill>
                <a:schemeClr val="dk1"/>
              </a:solidFill>
            </a:endParaRPr>
          </a:p>
          <a:p>
            <a:pPr indent="0" lvl="0" marL="0" rtl="0" algn="l">
              <a:spcBef>
                <a:spcPts val="400"/>
              </a:spcBef>
              <a:spcAft>
                <a:spcPts val="0"/>
              </a:spcAft>
              <a:buNone/>
            </a:pPr>
            <a:r>
              <a:rPr lang="en-GB" sz="3000">
                <a:solidFill>
                  <a:schemeClr val="dk1"/>
                </a:solidFill>
              </a:rPr>
              <a:t>Practical training experiences</a:t>
            </a:r>
            <a:endParaRPr sz="3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Using the NARCIS case study</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91"/>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51" name="Google Shape;751;p9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52" name="Google Shape;752;p9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53" name="Google Shape;753;p9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Demarcation of the topic:</a:t>
            </a:r>
            <a:endParaRPr sz="2400"/>
          </a:p>
        </p:txBody>
      </p:sp>
      <p:sp>
        <p:nvSpPr>
          <p:cNvPr id="754" name="Google Shape;754;p91"/>
          <p:cNvSpPr txBox="1"/>
          <p:nvPr>
            <p:ph idx="1" type="body"/>
          </p:nvPr>
        </p:nvSpPr>
        <p:spPr>
          <a:xfrm>
            <a:off x="311700" y="973450"/>
            <a:ext cx="8712600" cy="3568800"/>
          </a:xfrm>
          <a:prstGeom prst="rect">
            <a:avLst/>
          </a:prstGeom>
        </p:spPr>
        <p:txBody>
          <a:bodyPr anchorCtr="0" anchor="t" bIns="34275" lIns="68575" spcFirstLastPara="1" rIns="68575" wrap="square" tIns="34275">
            <a:noAutofit/>
          </a:bodyPr>
          <a:lstStyle/>
          <a:p>
            <a:pPr indent="-381000" lvl="0" marL="457200" rtl="0" algn="l">
              <a:spcBef>
                <a:spcPts val="400"/>
              </a:spcBef>
              <a:spcAft>
                <a:spcPts val="0"/>
              </a:spcAft>
              <a:buClr>
                <a:schemeClr val="dk1"/>
              </a:buClr>
              <a:buSzPts val="2400"/>
              <a:buChar char="•"/>
            </a:pPr>
            <a:r>
              <a:rPr lang="en-GB" sz="2400">
                <a:solidFill>
                  <a:schemeClr val="dk1"/>
                </a:solidFill>
              </a:rPr>
              <a:t>We will focus on cataloguing at the national level</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Domain specific catalogues will be considered as sources for a national catalogue only</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Focus on metadata</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Cataloguing of all research output, open and restricted access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Publications, data, software, researchers, others…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For trainers that have a national catalogue or not</a:t>
            </a:r>
            <a:endParaRPr sz="2400">
              <a:solidFill>
                <a:schemeClr val="dk1"/>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rPr b="1" lang="en-GB" sz="2400">
                <a:solidFill>
                  <a:schemeClr val="dk2"/>
                </a:solidFill>
              </a:rPr>
              <a:t>For train the trainers we are pionering!</a:t>
            </a:r>
            <a:endParaRPr b="1" sz="2400">
              <a:solidFill>
                <a:schemeClr val="dk2"/>
              </a:solidFill>
            </a:endParaRPr>
          </a:p>
          <a:p>
            <a:pPr indent="0" lvl="0" marL="0" rtl="0" algn="l">
              <a:spcBef>
                <a:spcPts val="400"/>
              </a:spcBef>
              <a:spcAft>
                <a:spcPts val="0"/>
              </a:spcAft>
              <a:buNone/>
            </a:pPr>
            <a:r>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92"/>
          <p:cNvSpPr txBox="1"/>
          <p:nvPr>
            <p:ph idx="1" type="body"/>
          </p:nvPr>
        </p:nvSpPr>
        <p:spPr>
          <a:xfrm>
            <a:off x="251525" y="951575"/>
            <a:ext cx="2556000" cy="739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60" name="Google Shape;760;p9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61" name="Google Shape;761;p9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62" name="Google Shape;762;p9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Terminology!</a:t>
            </a:r>
            <a:endParaRPr sz="2400"/>
          </a:p>
        </p:txBody>
      </p:sp>
      <p:pic>
        <p:nvPicPr>
          <p:cNvPr id="763" name="Google Shape;763;p92"/>
          <p:cNvPicPr preferRelativeResize="0"/>
          <p:nvPr/>
        </p:nvPicPr>
        <p:blipFill>
          <a:blip r:embed="rId3">
            <a:alphaModFix/>
          </a:blip>
          <a:stretch>
            <a:fillRect/>
          </a:stretch>
        </p:blipFill>
        <p:spPr>
          <a:xfrm>
            <a:off x="251525" y="1027050"/>
            <a:ext cx="1876713" cy="403200"/>
          </a:xfrm>
          <a:prstGeom prst="rect">
            <a:avLst/>
          </a:prstGeom>
          <a:noFill/>
          <a:ln>
            <a:noFill/>
          </a:ln>
        </p:spPr>
      </p:pic>
      <p:sp>
        <p:nvSpPr>
          <p:cNvPr id="764" name="Google Shape;764;p92"/>
          <p:cNvSpPr txBox="1"/>
          <p:nvPr/>
        </p:nvSpPr>
        <p:spPr>
          <a:xfrm>
            <a:off x="175325" y="1465575"/>
            <a:ext cx="24384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https://dictionary.casrai.org/</a:t>
            </a:r>
            <a:endParaRPr/>
          </a:p>
        </p:txBody>
      </p:sp>
      <p:sp>
        <p:nvSpPr>
          <p:cNvPr id="765" name="Google Shape;765;p92"/>
          <p:cNvSpPr txBox="1"/>
          <p:nvPr/>
        </p:nvSpPr>
        <p:spPr>
          <a:xfrm>
            <a:off x="251525" y="2177575"/>
            <a:ext cx="8010300" cy="22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hlink"/>
                </a:solidFill>
                <a:uFill>
                  <a:noFill/>
                </a:uFill>
                <a:latin typeface="Lato"/>
                <a:ea typeface="Lato"/>
                <a:cs typeface="Lato"/>
                <a:sym typeface="Lato"/>
                <a:hlinkClick r:id="rId5"/>
              </a:rPr>
              <a:t>Catalogue</a:t>
            </a:r>
            <a:r>
              <a:rPr lang="en-GB" sz="1800">
                <a:solidFill>
                  <a:srgbClr val="6E7381"/>
                </a:solidFill>
                <a:highlight>
                  <a:srgbClr val="FFFFFF"/>
                </a:highlight>
                <a:latin typeface="Lato"/>
                <a:ea typeface="Lato"/>
                <a:cs typeface="Lato"/>
                <a:sym typeface="Lato"/>
              </a:rPr>
              <a:t> – </a:t>
            </a:r>
            <a:r>
              <a:rPr lang="en-GB" sz="1800">
                <a:solidFill>
                  <a:srgbClr val="6E7381"/>
                </a:solidFill>
                <a:latin typeface="Lato"/>
                <a:ea typeface="Lato"/>
                <a:cs typeface="Lato"/>
                <a:sym typeface="Lato"/>
              </a:rPr>
              <a:t>A type of collection that describes, and points to features of another collection.</a:t>
            </a:r>
            <a:endParaRPr sz="1800">
              <a:solidFill>
                <a:srgbClr val="6E7381"/>
              </a:solidFill>
              <a:latin typeface="Lato"/>
              <a:ea typeface="Lato"/>
              <a:cs typeface="Lato"/>
              <a:sym typeface="Lato"/>
            </a:endParaRPr>
          </a:p>
          <a:p>
            <a:pPr indent="0" lvl="0" marL="0" rtl="0" algn="l">
              <a:spcBef>
                <a:spcPts val="0"/>
              </a:spcBef>
              <a:spcAft>
                <a:spcPts val="0"/>
              </a:spcAft>
              <a:buNone/>
            </a:pPr>
            <a:r>
              <a:t/>
            </a:r>
            <a:endParaRPr sz="1800">
              <a:solidFill>
                <a:srgbClr val="6E7381"/>
              </a:solidFill>
              <a:latin typeface="Lato"/>
              <a:ea typeface="Lato"/>
              <a:cs typeface="Lato"/>
              <a:sym typeface="Lato"/>
            </a:endParaRPr>
          </a:p>
          <a:p>
            <a:pPr indent="0" lvl="0" marL="0" rtl="0" algn="l">
              <a:spcBef>
                <a:spcPts val="0"/>
              </a:spcBef>
              <a:spcAft>
                <a:spcPts val="0"/>
              </a:spcAft>
              <a:buNone/>
            </a:pPr>
            <a:r>
              <a:rPr lang="en-GB" sz="1800">
                <a:solidFill>
                  <a:schemeClr val="hlink"/>
                </a:solidFill>
                <a:uFill>
                  <a:noFill/>
                </a:uFill>
                <a:latin typeface="Lato"/>
                <a:ea typeface="Lato"/>
                <a:cs typeface="Lato"/>
                <a:sym typeface="Lato"/>
                <a:hlinkClick r:id="rId6"/>
              </a:rPr>
              <a:t>Registry</a:t>
            </a:r>
            <a:r>
              <a:rPr lang="en-GB" sz="1800">
                <a:solidFill>
                  <a:srgbClr val="6E7381"/>
                </a:solidFill>
                <a:highlight>
                  <a:srgbClr val="FFFFFF"/>
                </a:highlight>
                <a:latin typeface="Lato"/>
                <a:ea typeface="Lato"/>
                <a:cs typeface="Lato"/>
                <a:sym typeface="Lato"/>
              </a:rPr>
              <a:t> – </a:t>
            </a:r>
            <a:r>
              <a:rPr lang="en-GB" sz="1800">
                <a:solidFill>
                  <a:srgbClr val="6E7381"/>
                </a:solidFill>
                <a:latin typeface="Lato"/>
                <a:ea typeface="Lato"/>
                <a:cs typeface="Lato"/>
                <a:sym typeface="Lato"/>
              </a:rPr>
              <a:t>A database containing information about trusted repositories that are provided by the repository managers and are useful for human and machine users.  …..</a:t>
            </a:r>
            <a:endParaRPr sz="1800">
              <a:solidFill>
                <a:srgbClr val="6E7381"/>
              </a:solidFill>
              <a:latin typeface="Lato"/>
              <a:ea typeface="Lato"/>
              <a:cs typeface="Lato"/>
              <a:sym typeface="Lato"/>
            </a:endParaRPr>
          </a:p>
        </p:txBody>
      </p:sp>
      <p:grpSp>
        <p:nvGrpSpPr>
          <p:cNvPr id="766" name="Google Shape;766;p92"/>
          <p:cNvGrpSpPr/>
          <p:nvPr/>
        </p:nvGrpSpPr>
        <p:grpSpPr>
          <a:xfrm>
            <a:off x="5776323" y="1075518"/>
            <a:ext cx="716700" cy="739800"/>
            <a:chOff x="6175748" y="983468"/>
            <a:chExt cx="716700" cy="739800"/>
          </a:xfrm>
        </p:grpSpPr>
        <p:sp>
          <p:nvSpPr>
            <p:cNvPr id="767" name="Google Shape;767;p92"/>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2"/>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769" name="Google Shape;769;p92"/>
          <p:cNvSpPr txBox="1"/>
          <p:nvPr/>
        </p:nvSpPr>
        <p:spPr>
          <a:xfrm>
            <a:off x="6424000" y="1058725"/>
            <a:ext cx="18768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Use the CASRAI site for the consequent use of your terminology</a:t>
            </a:r>
            <a:endParaRPr sz="12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93"/>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75" name="Google Shape;775;p93"/>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76" name="Google Shape;776;p93"/>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77" name="Google Shape;777;p93"/>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catalogues &amp;</a:t>
            </a:r>
            <a:endParaRPr sz="2400"/>
          </a:p>
        </p:txBody>
      </p:sp>
      <p:sp>
        <p:nvSpPr>
          <p:cNvPr id="778" name="Google Shape;778;p93"/>
          <p:cNvSpPr txBox="1"/>
          <p:nvPr>
            <p:ph idx="1" type="body"/>
          </p:nvPr>
        </p:nvSpPr>
        <p:spPr>
          <a:xfrm>
            <a:off x="311700" y="1202050"/>
            <a:ext cx="8755500" cy="1145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The use of catalogues is pivotal to monitor research output and increases the </a:t>
            </a:r>
            <a:r>
              <a:rPr lang="en-GB" sz="3000">
                <a:solidFill>
                  <a:srgbClr val="CC0000"/>
                </a:solidFill>
              </a:rPr>
              <a:t>Findability</a:t>
            </a:r>
            <a:r>
              <a:rPr lang="en-GB" sz="3000">
                <a:solidFill>
                  <a:schemeClr val="dk1"/>
                </a:solidFill>
              </a:rPr>
              <a:t> of research output.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pic>
        <p:nvPicPr>
          <p:cNvPr id="779" name="Google Shape;779;p93"/>
          <p:cNvPicPr preferRelativeResize="0"/>
          <p:nvPr/>
        </p:nvPicPr>
        <p:blipFill>
          <a:blip r:embed="rId3">
            <a:alphaModFix/>
          </a:blip>
          <a:stretch>
            <a:fillRect/>
          </a:stretch>
        </p:blipFill>
        <p:spPr>
          <a:xfrm>
            <a:off x="5952587" y="217672"/>
            <a:ext cx="2702425" cy="917125"/>
          </a:xfrm>
          <a:prstGeom prst="rect">
            <a:avLst/>
          </a:prstGeom>
          <a:noFill/>
          <a:ln>
            <a:noFill/>
          </a:ln>
        </p:spPr>
      </p:pic>
      <p:sp>
        <p:nvSpPr>
          <p:cNvPr id="780" name="Google Shape;780;p93"/>
          <p:cNvSpPr txBox="1"/>
          <p:nvPr/>
        </p:nvSpPr>
        <p:spPr>
          <a:xfrm>
            <a:off x="2787450" y="3004825"/>
            <a:ext cx="5405400" cy="630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….as the information forest is getting more and more dense…. </a:t>
            </a:r>
            <a:endParaRPr sz="2400">
              <a:latin typeface="Calibri"/>
              <a:ea typeface="Calibri"/>
              <a:cs typeface="Calibri"/>
              <a:sym typeface="Calibri"/>
            </a:endParaRPr>
          </a:p>
        </p:txBody>
      </p:sp>
      <p:pic>
        <p:nvPicPr>
          <p:cNvPr id="781" name="Google Shape;781;p93"/>
          <p:cNvPicPr preferRelativeResize="0"/>
          <p:nvPr/>
        </p:nvPicPr>
        <p:blipFill>
          <a:blip r:embed="rId4">
            <a:alphaModFix/>
          </a:blip>
          <a:stretch>
            <a:fillRect/>
          </a:stretch>
        </p:blipFill>
        <p:spPr>
          <a:xfrm>
            <a:off x="408600" y="2718162"/>
            <a:ext cx="1694013" cy="169401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94"/>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87" name="Google Shape;787;p94"/>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88" name="Google Shape;788;p94"/>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89" name="Google Shape;789;p94"/>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catalogues &amp;</a:t>
            </a:r>
            <a:endParaRPr sz="2400"/>
          </a:p>
        </p:txBody>
      </p:sp>
      <p:sp>
        <p:nvSpPr>
          <p:cNvPr id="790" name="Google Shape;790;p94"/>
          <p:cNvSpPr txBox="1"/>
          <p:nvPr>
            <p:ph idx="1" type="body"/>
          </p:nvPr>
        </p:nvSpPr>
        <p:spPr>
          <a:xfrm>
            <a:off x="311700" y="897250"/>
            <a:ext cx="8755500" cy="3693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National catalogues, characteristics:</a:t>
            </a:r>
            <a:endParaRPr sz="3000">
              <a:solidFill>
                <a:schemeClr val="dk1"/>
              </a:solidFill>
            </a:endParaRPr>
          </a:p>
          <a:p>
            <a:pPr indent="0" lvl="0" marL="0" rtl="0" algn="l">
              <a:spcBef>
                <a:spcPts val="400"/>
              </a:spcBef>
              <a:spcAft>
                <a:spcPts val="0"/>
              </a:spcAft>
              <a:buNone/>
            </a:pPr>
            <a:r>
              <a:t/>
            </a:r>
            <a:endParaRPr sz="1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Provide an </a:t>
            </a:r>
            <a:r>
              <a:rPr lang="en-GB" sz="2400">
                <a:solidFill>
                  <a:srgbClr val="CC0000"/>
                </a:solidFill>
              </a:rPr>
              <a:t>overview</a:t>
            </a:r>
            <a:r>
              <a:rPr lang="en-GB" sz="2400">
                <a:solidFill>
                  <a:schemeClr val="dk1"/>
                </a:solidFill>
              </a:rPr>
              <a:t> of research output at the national level</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Present </a:t>
            </a:r>
            <a:r>
              <a:rPr lang="en-GB" sz="2400">
                <a:solidFill>
                  <a:srgbClr val="CC0000"/>
                </a:solidFill>
              </a:rPr>
              <a:t>metadata</a:t>
            </a:r>
            <a:r>
              <a:rPr lang="en-GB" sz="2400">
                <a:solidFill>
                  <a:schemeClr val="dk1"/>
                </a:solidFill>
              </a:rPr>
              <a:t> but with a link to the source of the original data</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rgbClr val="CC0000"/>
                </a:solidFill>
              </a:rPr>
              <a:t>Aggregate</a:t>
            </a:r>
            <a:r>
              <a:rPr lang="en-GB" sz="2400">
                <a:solidFill>
                  <a:schemeClr val="dk1"/>
                </a:solidFill>
              </a:rPr>
              <a:t> metadata from distributed sources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Are based on </a:t>
            </a:r>
            <a:r>
              <a:rPr lang="en-GB" sz="2400">
                <a:solidFill>
                  <a:srgbClr val="CC0000"/>
                </a:solidFill>
              </a:rPr>
              <a:t>standardised</a:t>
            </a:r>
            <a:r>
              <a:rPr lang="en-GB" sz="2400">
                <a:solidFill>
                  <a:schemeClr val="dk1"/>
                </a:solidFill>
              </a:rPr>
              <a:t> metadata and metadata exchange protocols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Usually focus on </a:t>
            </a:r>
            <a:r>
              <a:rPr lang="en-GB" sz="2400">
                <a:solidFill>
                  <a:srgbClr val="CC0000"/>
                </a:solidFill>
              </a:rPr>
              <a:t>publications</a:t>
            </a:r>
            <a:r>
              <a:rPr lang="en-GB" sz="2400">
                <a:solidFill>
                  <a:schemeClr val="dk1"/>
                </a:solidFill>
              </a:rPr>
              <a:t>, increasingly also on </a:t>
            </a:r>
            <a:r>
              <a:rPr lang="en-GB" sz="2400">
                <a:solidFill>
                  <a:srgbClr val="CC0000"/>
                </a:solidFill>
              </a:rPr>
              <a:t>data</a:t>
            </a:r>
            <a:r>
              <a:rPr lang="en-GB" sz="2400">
                <a:solidFill>
                  <a:schemeClr val="dk1"/>
                </a:solidFill>
              </a:rPr>
              <a:t> and other output such as </a:t>
            </a:r>
            <a:r>
              <a:rPr lang="en-GB" sz="2400">
                <a:solidFill>
                  <a:srgbClr val="CC0000"/>
                </a:solidFill>
              </a:rPr>
              <a:t>software</a:t>
            </a:r>
            <a:r>
              <a:rPr lang="en-GB" sz="2400">
                <a:solidFill>
                  <a:schemeClr val="dk1"/>
                </a:solidFill>
              </a:rPr>
              <a:t> or </a:t>
            </a:r>
            <a:r>
              <a:rPr lang="en-GB" sz="2400">
                <a:solidFill>
                  <a:srgbClr val="CC0000"/>
                </a:solidFill>
              </a:rPr>
              <a:t>grey literature</a:t>
            </a:r>
            <a:r>
              <a:rPr lang="en-GB" sz="3000">
                <a:solidFill>
                  <a:schemeClr val="dk1"/>
                </a:solidFill>
              </a:rPr>
              <a:t> </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pic>
        <p:nvPicPr>
          <p:cNvPr id="791" name="Google Shape;791;p94"/>
          <p:cNvPicPr preferRelativeResize="0"/>
          <p:nvPr/>
        </p:nvPicPr>
        <p:blipFill>
          <a:blip r:embed="rId3">
            <a:alphaModFix/>
          </a:blip>
          <a:stretch>
            <a:fillRect/>
          </a:stretch>
        </p:blipFill>
        <p:spPr>
          <a:xfrm>
            <a:off x="5952587" y="217672"/>
            <a:ext cx="2702425" cy="9171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95"/>
          <p:cNvSpPr txBox="1"/>
          <p:nvPr>
            <p:ph idx="1" type="body"/>
          </p:nvPr>
        </p:nvSpPr>
        <p:spPr>
          <a:xfrm>
            <a:off x="251525"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797" name="Google Shape;797;p95"/>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798" name="Google Shape;798;p95"/>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799" name="Google Shape;799;p95"/>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catalogues &amp;</a:t>
            </a:r>
            <a:endParaRPr sz="2400"/>
          </a:p>
        </p:txBody>
      </p:sp>
      <p:sp>
        <p:nvSpPr>
          <p:cNvPr id="800" name="Google Shape;800;p95"/>
          <p:cNvSpPr txBox="1"/>
          <p:nvPr>
            <p:ph idx="1" type="body"/>
          </p:nvPr>
        </p:nvSpPr>
        <p:spPr>
          <a:xfrm>
            <a:off x="311700" y="973450"/>
            <a:ext cx="8755500" cy="36939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3000">
                <a:solidFill>
                  <a:schemeClr val="dk1"/>
                </a:solidFill>
              </a:rPr>
              <a:t>National catalogues, why important?</a:t>
            </a:r>
            <a:endParaRPr sz="3000">
              <a:solidFill>
                <a:schemeClr val="dk1"/>
              </a:solidFill>
            </a:endParaRPr>
          </a:p>
          <a:p>
            <a:pPr indent="0" lvl="0" marL="0" rtl="0" algn="l">
              <a:spcBef>
                <a:spcPts val="400"/>
              </a:spcBef>
              <a:spcAft>
                <a:spcPts val="0"/>
              </a:spcAft>
              <a:buNone/>
            </a:pPr>
            <a:r>
              <a:t/>
            </a:r>
            <a:endParaRPr sz="1000">
              <a:solidFill>
                <a:schemeClr val="dk1"/>
              </a:solidFill>
            </a:endParaRPr>
          </a:p>
          <a:p>
            <a:pPr indent="-381000" lvl="0" marL="457200" rtl="0" algn="l">
              <a:spcBef>
                <a:spcPts val="400"/>
              </a:spcBef>
              <a:spcAft>
                <a:spcPts val="0"/>
              </a:spcAft>
              <a:buClr>
                <a:schemeClr val="dk1"/>
              </a:buClr>
              <a:buSzPts val="2400"/>
              <a:buChar char="-"/>
            </a:pPr>
            <a:r>
              <a:rPr lang="en-GB" sz="2400">
                <a:solidFill>
                  <a:schemeClr val="dk1"/>
                </a:solidFill>
              </a:rPr>
              <a:t>Allow </a:t>
            </a:r>
            <a:r>
              <a:rPr lang="en-GB" sz="2400">
                <a:solidFill>
                  <a:srgbClr val="CC0000"/>
                </a:solidFill>
              </a:rPr>
              <a:t>statistics</a:t>
            </a:r>
            <a:r>
              <a:rPr lang="en-GB" sz="2400">
                <a:solidFill>
                  <a:schemeClr val="dk1"/>
                </a:solidFill>
              </a:rPr>
              <a:t> over research output</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Provide </a:t>
            </a:r>
            <a:r>
              <a:rPr lang="en-GB" sz="2400">
                <a:solidFill>
                  <a:srgbClr val="CC0000"/>
                </a:solidFill>
              </a:rPr>
              <a:t>credits</a:t>
            </a:r>
            <a:r>
              <a:rPr lang="en-GB" sz="2400">
                <a:solidFill>
                  <a:schemeClr val="dk1"/>
                </a:solidFill>
              </a:rPr>
              <a:t> to researchers and research groups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Allow policy makers to </a:t>
            </a:r>
            <a:r>
              <a:rPr lang="en-GB" sz="2400">
                <a:solidFill>
                  <a:srgbClr val="CC0000"/>
                </a:solidFill>
              </a:rPr>
              <a:t>monitor</a:t>
            </a:r>
            <a:r>
              <a:rPr lang="en-GB" sz="2400">
                <a:solidFill>
                  <a:schemeClr val="dk1"/>
                </a:solidFill>
              </a:rPr>
              <a:t> the results of funding programmes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Can be used to </a:t>
            </a:r>
            <a:r>
              <a:rPr lang="en-GB" sz="2400">
                <a:solidFill>
                  <a:srgbClr val="CC0000"/>
                </a:solidFill>
              </a:rPr>
              <a:t>monitor open science</a:t>
            </a:r>
            <a:r>
              <a:rPr lang="en-GB" sz="2400">
                <a:solidFill>
                  <a:schemeClr val="dk1"/>
                </a:solidFill>
              </a:rPr>
              <a:t> efforts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Generate </a:t>
            </a:r>
            <a:r>
              <a:rPr lang="en-GB" sz="2400">
                <a:solidFill>
                  <a:srgbClr val="CC0000"/>
                </a:solidFill>
              </a:rPr>
              <a:t>new research opportunities</a:t>
            </a:r>
            <a:r>
              <a:rPr lang="en-GB" sz="2400">
                <a:solidFill>
                  <a:schemeClr val="dk1"/>
                </a:solidFill>
              </a:rPr>
              <a:t> such as  meta-analysis </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Provide metadata to other networks and initiatives</a:t>
            </a:r>
            <a:endParaRPr sz="2400">
              <a:solidFill>
                <a:schemeClr val="dk1"/>
              </a:solidFill>
            </a:endParaRPr>
          </a:p>
          <a:p>
            <a:pPr indent="0" lvl="0" marL="0" rtl="0" algn="l">
              <a:spcBef>
                <a:spcPts val="400"/>
              </a:spcBef>
              <a:spcAft>
                <a:spcPts val="0"/>
              </a:spcAft>
              <a:buNone/>
            </a:pPr>
            <a:r>
              <a:t/>
            </a:r>
            <a:endParaRPr sz="2400">
              <a:solidFill>
                <a:schemeClr val="dk1"/>
              </a:solidFill>
            </a:endParaRPr>
          </a:p>
        </p:txBody>
      </p:sp>
      <p:pic>
        <p:nvPicPr>
          <p:cNvPr id="801" name="Google Shape;801;p95"/>
          <p:cNvPicPr preferRelativeResize="0"/>
          <p:nvPr/>
        </p:nvPicPr>
        <p:blipFill>
          <a:blip r:embed="rId3">
            <a:alphaModFix/>
          </a:blip>
          <a:stretch>
            <a:fillRect/>
          </a:stretch>
        </p:blipFill>
        <p:spPr>
          <a:xfrm>
            <a:off x="5952587" y="217672"/>
            <a:ext cx="2702425" cy="9171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96"/>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807" name="Google Shape;807;p9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808" name="Google Shape;808;p9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809" name="Google Shape;809;p9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catalogues &amp;</a:t>
            </a:r>
            <a:endParaRPr sz="2400"/>
          </a:p>
        </p:txBody>
      </p:sp>
      <p:sp>
        <p:nvSpPr>
          <p:cNvPr id="810" name="Google Shape;810;p96"/>
          <p:cNvSpPr txBox="1"/>
          <p:nvPr>
            <p:ph idx="1" type="body"/>
          </p:nvPr>
        </p:nvSpPr>
        <p:spPr>
          <a:xfrm>
            <a:off x="311700" y="1125850"/>
            <a:ext cx="1926000" cy="7323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Increased findability:</a:t>
            </a:r>
            <a:endParaRPr sz="2400">
              <a:solidFill>
                <a:schemeClr val="dk1"/>
              </a:solidFill>
            </a:endParaRPr>
          </a:p>
        </p:txBody>
      </p:sp>
      <p:pic>
        <p:nvPicPr>
          <p:cNvPr id="811" name="Google Shape;811;p96"/>
          <p:cNvPicPr preferRelativeResize="0"/>
          <p:nvPr/>
        </p:nvPicPr>
        <p:blipFill>
          <a:blip r:embed="rId3">
            <a:alphaModFix/>
          </a:blip>
          <a:stretch>
            <a:fillRect/>
          </a:stretch>
        </p:blipFill>
        <p:spPr>
          <a:xfrm>
            <a:off x="5952587" y="217672"/>
            <a:ext cx="2702425" cy="917125"/>
          </a:xfrm>
          <a:prstGeom prst="rect">
            <a:avLst/>
          </a:prstGeom>
          <a:noFill/>
          <a:ln>
            <a:noFill/>
          </a:ln>
        </p:spPr>
      </p:pic>
      <p:grpSp>
        <p:nvGrpSpPr>
          <p:cNvPr id="812" name="Google Shape;812;p96"/>
          <p:cNvGrpSpPr/>
          <p:nvPr/>
        </p:nvGrpSpPr>
        <p:grpSpPr>
          <a:xfrm>
            <a:off x="3204688" y="2571750"/>
            <a:ext cx="2575800" cy="2000950"/>
            <a:chOff x="2710725" y="2571750"/>
            <a:chExt cx="2575800" cy="2000950"/>
          </a:xfrm>
        </p:grpSpPr>
        <p:sp>
          <p:nvSpPr>
            <p:cNvPr id="813" name="Google Shape;813;p96"/>
            <p:cNvSpPr/>
            <p:nvPr/>
          </p:nvSpPr>
          <p:spPr>
            <a:xfrm>
              <a:off x="2710725" y="4263100"/>
              <a:ext cx="291600" cy="291600"/>
            </a:xfrm>
            <a:prstGeom prst="flowChartProcess">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96"/>
            <p:cNvSpPr/>
            <p:nvPr/>
          </p:nvSpPr>
          <p:spPr>
            <a:xfrm>
              <a:off x="4084125" y="4263100"/>
              <a:ext cx="291600" cy="291600"/>
            </a:xfrm>
            <a:prstGeom prst="flowChartProcess">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96"/>
            <p:cNvSpPr/>
            <p:nvPr/>
          </p:nvSpPr>
          <p:spPr>
            <a:xfrm>
              <a:off x="3625125" y="4263100"/>
              <a:ext cx="291600" cy="291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96"/>
            <p:cNvSpPr/>
            <p:nvPr/>
          </p:nvSpPr>
          <p:spPr>
            <a:xfrm>
              <a:off x="3169725" y="4264900"/>
              <a:ext cx="288000" cy="288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96"/>
            <p:cNvSpPr/>
            <p:nvPr/>
          </p:nvSpPr>
          <p:spPr>
            <a:xfrm>
              <a:off x="4523325" y="4245100"/>
              <a:ext cx="327600" cy="327600"/>
            </a:xfrm>
            <a:prstGeom prst="triangle">
              <a:avLst>
                <a:gd fmla="val 50000" name="adj"/>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96"/>
            <p:cNvSpPr/>
            <p:nvPr/>
          </p:nvSpPr>
          <p:spPr>
            <a:xfrm>
              <a:off x="4998525" y="4264900"/>
              <a:ext cx="288000" cy="2880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96"/>
            <p:cNvSpPr/>
            <p:nvPr/>
          </p:nvSpPr>
          <p:spPr>
            <a:xfrm>
              <a:off x="3829450" y="2571750"/>
              <a:ext cx="327600" cy="8193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0" name="Google Shape;820;p96"/>
            <p:cNvCxnSpPr>
              <a:stCxn id="813" idx="0"/>
              <a:endCxn id="819" idx="2"/>
            </p:cNvCxnSpPr>
            <p:nvPr/>
          </p:nvCxnSpPr>
          <p:spPr>
            <a:xfrm flipH="1" rot="10800000">
              <a:off x="2856525" y="3391000"/>
              <a:ext cx="1136700" cy="872100"/>
            </a:xfrm>
            <a:prstGeom prst="straightConnector1">
              <a:avLst/>
            </a:prstGeom>
            <a:noFill/>
            <a:ln cap="flat" cmpd="sng" w="9525">
              <a:solidFill>
                <a:schemeClr val="dk2"/>
              </a:solidFill>
              <a:prstDash val="solid"/>
              <a:round/>
              <a:headEnd len="med" w="med" type="none"/>
              <a:tailEnd len="med" w="med" type="none"/>
            </a:ln>
          </p:spPr>
        </p:cxnSp>
        <p:cxnSp>
          <p:nvCxnSpPr>
            <p:cNvPr id="821" name="Google Shape;821;p96"/>
            <p:cNvCxnSpPr>
              <a:stCxn id="816" idx="0"/>
              <a:endCxn id="819" idx="2"/>
            </p:cNvCxnSpPr>
            <p:nvPr/>
          </p:nvCxnSpPr>
          <p:spPr>
            <a:xfrm flipH="1" rot="10800000">
              <a:off x="3313725" y="3391000"/>
              <a:ext cx="679500" cy="873900"/>
            </a:xfrm>
            <a:prstGeom prst="straightConnector1">
              <a:avLst/>
            </a:prstGeom>
            <a:noFill/>
            <a:ln cap="flat" cmpd="sng" w="9525">
              <a:solidFill>
                <a:schemeClr val="dk2"/>
              </a:solidFill>
              <a:prstDash val="solid"/>
              <a:round/>
              <a:headEnd len="med" w="med" type="none"/>
              <a:tailEnd len="med" w="med" type="none"/>
            </a:ln>
          </p:spPr>
        </p:cxnSp>
        <p:cxnSp>
          <p:nvCxnSpPr>
            <p:cNvPr id="822" name="Google Shape;822;p96"/>
            <p:cNvCxnSpPr>
              <a:stCxn id="815" idx="0"/>
              <a:endCxn id="819" idx="2"/>
            </p:cNvCxnSpPr>
            <p:nvPr/>
          </p:nvCxnSpPr>
          <p:spPr>
            <a:xfrm flipH="1" rot="10800000">
              <a:off x="3770925" y="3391000"/>
              <a:ext cx="222300" cy="872100"/>
            </a:xfrm>
            <a:prstGeom prst="straightConnector1">
              <a:avLst/>
            </a:prstGeom>
            <a:noFill/>
            <a:ln cap="flat" cmpd="sng" w="9525">
              <a:solidFill>
                <a:schemeClr val="dk2"/>
              </a:solidFill>
              <a:prstDash val="solid"/>
              <a:round/>
              <a:headEnd len="med" w="med" type="none"/>
              <a:tailEnd len="med" w="med" type="none"/>
            </a:ln>
          </p:spPr>
        </p:cxnSp>
        <p:cxnSp>
          <p:nvCxnSpPr>
            <p:cNvPr id="823" name="Google Shape;823;p96"/>
            <p:cNvCxnSpPr>
              <a:stCxn id="814" idx="0"/>
              <a:endCxn id="819" idx="2"/>
            </p:cNvCxnSpPr>
            <p:nvPr/>
          </p:nvCxnSpPr>
          <p:spPr>
            <a:xfrm rot="10800000">
              <a:off x="3993225" y="3391000"/>
              <a:ext cx="236700" cy="872100"/>
            </a:xfrm>
            <a:prstGeom prst="straightConnector1">
              <a:avLst/>
            </a:prstGeom>
            <a:noFill/>
            <a:ln cap="flat" cmpd="sng" w="9525">
              <a:solidFill>
                <a:schemeClr val="dk2"/>
              </a:solidFill>
              <a:prstDash val="solid"/>
              <a:round/>
              <a:headEnd len="med" w="med" type="none"/>
              <a:tailEnd len="med" w="med" type="none"/>
            </a:ln>
          </p:spPr>
        </p:cxnSp>
        <p:cxnSp>
          <p:nvCxnSpPr>
            <p:cNvPr id="824" name="Google Shape;824;p96"/>
            <p:cNvCxnSpPr>
              <a:stCxn id="817" idx="0"/>
              <a:endCxn id="819" idx="2"/>
            </p:cNvCxnSpPr>
            <p:nvPr/>
          </p:nvCxnSpPr>
          <p:spPr>
            <a:xfrm rot="10800000">
              <a:off x="3993225" y="3391000"/>
              <a:ext cx="693900" cy="854100"/>
            </a:xfrm>
            <a:prstGeom prst="straightConnector1">
              <a:avLst/>
            </a:prstGeom>
            <a:noFill/>
            <a:ln cap="flat" cmpd="sng" w="9525">
              <a:solidFill>
                <a:schemeClr val="dk2"/>
              </a:solidFill>
              <a:prstDash val="solid"/>
              <a:round/>
              <a:headEnd len="med" w="med" type="none"/>
              <a:tailEnd len="med" w="med" type="none"/>
            </a:ln>
          </p:spPr>
        </p:cxnSp>
        <p:cxnSp>
          <p:nvCxnSpPr>
            <p:cNvPr id="825" name="Google Shape;825;p96"/>
            <p:cNvCxnSpPr>
              <a:stCxn id="818" idx="0"/>
              <a:endCxn id="819" idx="2"/>
            </p:cNvCxnSpPr>
            <p:nvPr/>
          </p:nvCxnSpPr>
          <p:spPr>
            <a:xfrm rot="10800000">
              <a:off x="3993225" y="3391000"/>
              <a:ext cx="1149300" cy="873900"/>
            </a:xfrm>
            <a:prstGeom prst="straightConnector1">
              <a:avLst/>
            </a:prstGeom>
            <a:noFill/>
            <a:ln cap="flat" cmpd="sng" w="9525">
              <a:solidFill>
                <a:schemeClr val="dk2"/>
              </a:solidFill>
              <a:prstDash val="solid"/>
              <a:round/>
              <a:headEnd len="med" w="med" type="none"/>
              <a:tailEnd len="med" w="med" type="none"/>
            </a:ln>
          </p:spPr>
        </p:cxnSp>
      </p:grpSp>
      <p:pic>
        <p:nvPicPr>
          <p:cNvPr id="826" name="Google Shape;826;p96"/>
          <p:cNvPicPr preferRelativeResize="0"/>
          <p:nvPr/>
        </p:nvPicPr>
        <p:blipFill>
          <a:blip r:embed="rId4">
            <a:alphaModFix/>
          </a:blip>
          <a:stretch>
            <a:fillRect/>
          </a:stretch>
        </p:blipFill>
        <p:spPr>
          <a:xfrm>
            <a:off x="2735525" y="1346630"/>
            <a:ext cx="1042000" cy="732377"/>
          </a:xfrm>
          <a:prstGeom prst="rect">
            <a:avLst/>
          </a:prstGeom>
          <a:noFill/>
          <a:ln>
            <a:noFill/>
          </a:ln>
        </p:spPr>
      </p:pic>
      <p:pic>
        <p:nvPicPr>
          <p:cNvPr id="827" name="Google Shape;827;p96"/>
          <p:cNvPicPr preferRelativeResize="0"/>
          <p:nvPr/>
        </p:nvPicPr>
        <p:blipFill>
          <a:blip r:embed="rId5">
            <a:alphaModFix/>
          </a:blip>
          <a:stretch>
            <a:fillRect/>
          </a:stretch>
        </p:blipFill>
        <p:spPr>
          <a:xfrm>
            <a:off x="3882913" y="1540775"/>
            <a:ext cx="1219336" cy="538225"/>
          </a:xfrm>
          <a:prstGeom prst="rect">
            <a:avLst/>
          </a:prstGeom>
          <a:noFill/>
          <a:ln>
            <a:noFill/>
          </a:ln>
        </p:spPr>
      </p:pic>
      <p:pic>
        <p:nvPicPr>
          <p:cNvPr id="828" name="Google Shape;828;p96"/>
          <p:cNvPicPr preferRelativeResize="0"/>
          <p:nvPr/>
        </p:nvPicPr>
        <p:blipFill>
          <a:blip r:embed="rId6">
            <a:alphaModFix/>
          </a:blip>
          <a:stretch>
            <a:fillRect/>
          </a:stretch>
        </p:blipFill>
        <p:spPr>
          <a:xfrm>
            <a:off x="5207650" y="1539700"/>
            <a:ext cx="1136700" cy="627145"/>
          </a:xfrm>
          <a:prstGeom prst="rect">
            <a:avLst/>
          </a:prstGeom>
          <a:noFill/>
          <a:ln>
            <a:noFill/>
          </a:ln>
        </p:spPr>
      </p:pic>
      <p:cxnSp>
        <p:nvCxnSpPr>
          <p:cNvPr id="829" name="Google Shape;829;p96"/>
          <p:cNvCxnSpPr>
            <a:stCxn id="826" idx="2"/>
            <a:endCxn id="819" idx="0"/>
          </p:cNvCxnSpPr>
          <p:nvPr/>
        </p:nvCxnSpPr>
        <p:spPr>
          <a:xfrm>
            <a:off x="3256525" y="2079007"/>
            <a:ext cx="1230600" cy="492600"/>
          </a:xfrm>
          <a:prstGeom prst="straightConnector1">
            <a:avLst/>
          </a:prstGeom>
          <a:noFill/>
          <a:ln cap="flat" cmpd="sng" w="9525">
            <a:solidFill>
              <a:schemeClr val="dk2"/>
            </a:solidFill>
            <a:prstDash val="solid"/>
            <a:round/>
            <a:headEnd len="med" w="med" type="none"/>
            <a:tailEnd len="med" w="med" type="none"/>
          </a:ln>
        </p:spPr>
      </p:cxnSp>
      <p:cxnSp>
        <p:nvCxnSpPr>
          <p:cNvPr id="830" name="Google Shape;830;p96"/>
          <p:cNvCxnSpPr>
            <a:stCxn id="828" idx="2"/>
            <a:endCxn id="819" idx="0"/>
          </p:cNvCxnSpPr>
          <p:nvPr/>
        </p:nvCxnSpPr>
        <p:spPr>
          <a:xfrm flipH="1">
            <a:off x="4487200" y="2166845"/>
            <a:ext cx="1288800" cy="405000"/>
          </a:xfrm>
          <a:prstGeom prst="straightConnector1">
            <a:avLst/>
          </a:prstGeom>
          <a:noFill/>
          <a:ln cap="flat" cmpd="sng" w="9525">
            <a:solidFill>
              <a:schemeClr val="dk2"/>
            </a:solidFill>
            <a:prstDash val="solid"/>
            <a:round/>
            <a:headEnd len="med" w="med" type="none"/>
            <a:tailEnd len="med" w="med" type="none"/>
          </a:ln>
        </p:spPr>
      </p:cxnSp>
      <p:cxnSp>
        <p:nvCxnSpPr>
          <p:cNvPr id="831" name="Google Shape;831;p96"/>
          <p:cNvCxnSpPr>
            <a:stCxn id="827" idx="2"/>
            <a:endCxn id="819" idx="0"/>
          </p:cNvCxnSpPr>
          <p:nvPr/>
        </p:nvCxnSpPr>
        <p:spPr>
          <a:xfrm flipH="1">
            <a:off x="4487180" y="2079000"/>
            <a:ext cx="5400" cy="492600"/>
          </a:xfrm>
          <a:prstGeom prst="straightConnector1">
            <a:avLst/>
          </a:prstGeom>
          <a:noFill/>
          <a:ln cap="flat" cmpd="sng" w="9525">
            <a:solidFill>
              <a:schemeClr val="dk2"/>
            </a:solidFill>
            <a:prstDash val="solid"/>
            <a:round/>
            <a:headEnd len="med" w="med" type="none"/>
            <a:tailEnd len="med" w="med" type="none"/>
          </a:ln>
        </p:spPr>
      </p:cxnSp>
      <p:cxnSp>
        <p:nvCxnSpPr>
          <p:cNvPr id="832" name="Google Shape;832;p96"/>
          <p:cNvCxnSpPr>
            <a:endCxn id="819" idx="0"/>
          </p:cNvCxnSpPr>
          <p:nvPr/>
        </p:nvCxnSpPr>
        <p:spPr>
          <a:xfrm>
            <a:off x="3926213" y="2092350"/>
            <a:ext cx="561000" cy="479400"/>
          </a:xfrm>
          <a:prstGeom prst="straightConnector1">
            <a:avLst/>
          </a:prstGeom>
          <a:noFill/>
          <a:ln cap="flat" cmpd="sng" w="9525">
            <a:solidFill>
              <a:schemeClr val="dk2"/>
            </a:solidFill>
            <a:prstDash val="solid"/>
            <a:round/>
            <a:headEnd len="med" w="med" type="none"/>
            <a:tailEnd len="med" w="med" type="none"/>
          </a:ln>
        </p:spPr>
      </p:cxnSp>
      <p:cxnSp>
        <p:nvCxnSpPr>
          <p:cNvPr id="833" name="Google Shape;833;p96"/>
          <p:cNvCxnSpPr>
            <a:stCxn id="819" idx="0"/>
          </p:cNvCxnSpPr>
          <p:nvPr/>
        </p:nvCxnSpPr>
        <p:spPr>
          <a:xfrm flipH="1" rot="10800000">
            <a:off x="4487213" y="2092350"/>
            <a:ext cx="503400" cy="479400"/>
          </a:xfrm>
          <a:prstGeom prst="straightConnector1">
            <a:avLst/>
          </a:prstGeom>
          <a:noFill/>
          <a:ln cap="flat" cmpd="sng" w="9525">
            <a:solidFill>
              <a:schemeClr val="dk2"/>
            </a:solidFill>
            <a:prstDash val="solid"/>
            <a:round/>
            <a:headEnd len="med" w="med" type="none"/>
            <a:tailEnd len="med" w="med" type="none"/>
          </a:ln>
        </p:spPr>
      </p:cxnSp>
      <p:sp>
        <p:nvSpPr>
          <p:cNvPr id="834" name="Google Shape;834;p96"/>
          <p:cNvSpPr txBox="1"/>
          <p:nvPr/>
        </p:nvSpPr>
        <p:spPr>
          <a:xfrm>
            <a:off x="315725" y="2301100"/>
            <a:ext cx="18528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accent2"/>
                </a:solidFill>
                <a:latin typeface="Calibri"/>
                <a:ea typeface="Calibri"/>
                <a:cs typeface="Calibri"/>
                <a:sym typeface="Calibri"/>
              </a:rPr>
              <a:t>By connecting catalogue systems you multiply the findability of your research output! </a:t>
            </a:r>
            <a:endParaRPr b="1" sz="1800">
              <a:solidFill>
                <a:schemeClr val="accent2"/>
              </a:solidFill>
              <a:latin typeface="Calibri"/>
              <a:ea typeface="Calibri"/>
              <a:cs typeface="Calibri"/>
              <a:sym typeface="Calibri"/>
            </a:endParaRPr>
          </a:p>
        </p:txBody>
      </p:sp>
      <p:cxnSp>
        <p:nvCxnSpPr>
          <p:cNvPr id="835" name="Google Shape;835;p96"/>
          <p:cNvCxnSpPr/>
          <p:nvPr/>
        </p:nvCxnSpPr>
        <p:spPr>
          <a:xfrm>
            <a:off x="3256525" y="2102020"/>
            <a:ext cx="93900" cy="2107800"/>
          </a:xfrm>
          <a:prstGeom prst="straightConnector1">
            <a:avLst/>
          </a:prstGeom>
          <a:noFill/>
          <a:ln cap="flat" cmpd="sng" w="9525">
            <a:solidFill>
              <a:schemeClr val="dk2"/>
            </a:solidFill>
            <a:prstDash val="dash"/>
            <a:round/>
            <a:headEnd len="med" w="med" type="none"/>
            <a:tailEnd len="med" w="med" type="non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sp>
        <p:nvSpPr>
          <p:cNvPr id="840" name="Google Shape;840;p97"/>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841" name="Google Shape;841;p97"/>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842" name="Google Shape;842;p97"/>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843" name="Google Shape;843;p97"/>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Introduction: catalogues &amp;</a:t>
            </a:r>
            <a:endParaRPr sz="2400"/>
          </a:p>
        </p:txBody>
      </p:sp>
      <p:sp>
        <p:nvSpPr>
          <p:cNvPr id="844" name="Google Shape;844;p97"/>
          <p:cNvSpPr txBox="1"/>
          <p:nvPr>
            <p:ph idx="1" type="body"/>
          </p:nvPr>
        </p:nvSpPr>
        <p:spPr>
          <a:xfrm>
            <a:off x="311700" y="1125850"/>
            <a:ext cx="1926000" cy="7323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Increased findability:</a:t>
            </a:r>
            <a:endParaRPr sz="2400">
              <a:solidFill>
                <a:schemeClr val="dk1"/>
              </a:solidFill>
            </a:endParaRPr>
          </a:p>
        </p:txBody>
      </p:sp>
      <p:pic>
        <p:nvPicPr>
          <p:cNvPr id="845" name="Google Shape;845;p97"/>
          <p:cNvPicPr preferRelativeResize="0"/>
          <p:nvPr/>
        </p:nvPicPr>
        <p:blipFill>
          <a:blip r:embed="rId3">
            <a:alphaModFix/>
          </a:blip>
          <a:stretch>
            <a:fillRect/>
          </a:stretch>
        </p:blipFill>
        <p:spPr>
          <a:xfrm>
            <a:off x="5952587" y="217672"/>
            <a:ext cx="2702425" cy="917125"/>
          </a:xfrm>
          <a:prstGeom prst="rect">
            <a:avLst/>
          </a:prstGeom>
          <a:noFill/>
          <a:ln>
            <a:noFill/>
          </a:ln>
        </p:spPr>
      </p:pic>
      <p:grpSp>
        <p:nvGrpSpPr>
          <p:cNvPr id="846" name="Google Shape;846;p97"/>
          <p:cNvGrpSpPr/>
          <p:nvPr/>
        </p:nvGrpSpPr>
        <p:grpSpPr>
          <a:xfrm>
            <a:off x="2899888" y="2571750"/>
            <a:ext cx="2575800" cy="2000950"/>
            <a:chOff x="2710725" y="2571750"/>
            <a:chExt cx="2575800" cy="2000950"/>
          </a:xfrm>
        </p:grpSpPr>
        <p:sp>
          <p:nvSpPr>
            <p:cNvPr id="847" name="Google Shape;847;p97"/>
            <p:cNvSpPr/>
            <p:nvPr/>
          </p:nvSpPr>
          <p:spPr>
            <a:xfrm>
              <a:off x="2710725" y="4263100"/>
              <a:ext cx="291600" cy="291600"/>
            </a:xfrm>
            <a:prstGeom prst="flowChartProcess">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97"/>
            <p:cNvSpPr/>
            <p:nvPr/>
          </p:nvSpPr>
          <p:spPr>
            <a:xfrm>
              <a:off x="4084125" y="4263100"/>
              <a:ext cx="291600" cy="291600"/>
            </a:xfrm>
            <a:prstGeom prst="flowChartProcess">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7"/>
            <p:cNvSpPr/>
            <p:nvPr/>
          </p:nvSpPr>
          <p:spPr>
            <a:xfrm>
              <a:off x="3625125" y="4263100"/>
              <a:ext cx="291600" cy="291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97"/>
            <p:cNvSpPr/>
            <p:nvPr/>
          </p:nvSpPr>
          <p:spPr>
            <a:xfrm>
              <a:off x="3169725" y="4264900"/>
              <a:ext cx="288000" cy="288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7"/>
            <p:cNvSpPr/>
            <p:nvPr/>
          </p:nvSpPr>
          <p:spPr>
            <a:xfrm>
              <a:off x="4523325" y="4245100"/>
              <a:ext cx="327600" cy="327600"/>
            </a:xfrm>
            <a:prstGeom prst="triangle">
              <a:avLst>
                <a:gd fmla="val 50000" name="adj"/>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7"/>
            <p:cNvSpPr/>
            <p:nvPr/>
          </p:nvSpPr>
          <p:spPr>
            <a:xfrm>
              <a:off x="4998525" y="4264900"/>
              <a:ext cx="288000" cy="2880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7"/>
            <p:cNvSpPr/>
            <p:nvPr/>
          </p:nvSpPr>
          <p:spPr>
            <a:xfrm>
              <a:off x="3829450" y="2571750"/>
              <a:ext cx="327600" cy="8193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4" name="Google Shape;854;p97"/>
            <p:cNvCxnSpPr>
              <a:stCxn id="847" idx="0"/>
              <a:endCxn id="853" idx="2"/>
            </p:cNvCxnSpPr>
            <p:nvPr/>
          </p:nvCxnSpPr>
          <p:spPr>
            <a:xfrm flipH="1" rot="10800000">
              <a:off x="2856525" y="3391000"/>
              <a:ext cx="1136700" cy="872100"/>
            </a:xfrm>
            <a:prstGeom prst="straightConnector1">
              <a:avLst/>
            </a:prstGeom>
            <a:noFill/>
            <a:ln cap="flat" cmpd="sng" w="9525">
              <a:solidFill>
                <a:schemeClr val="dk2"/>
              </a:solidFill>
              <a:prstDash val="solid"/>
              <a:round/>
              <a:headEnd len="med" w="med" type="none"/>
              <a:tailEnd len="med" w="med" type="none"/>
            </a:ln>
          </p:spPr>
        </p:cxnSp>
        <p:cxnSp>
          <p:nvCxnSpPr>
            <p:cNvPr id="855" name="Google Shape;855;p97"/>
            <p:cNvCxnSpPr>
              <a:stCxn id="850" idx="0"/>
              <a:endCxn id="853" idx="2"/>
            </p:cNvCxnSpPr>
            <p:nvPr/>
          </p:nvCxnSpPr>
          <p:spPr>
            <a:xfrm flipH="1" rot="10800000">
              <a:off x="3313725" y="3391000"/>
              <a:ext cx="679500" cy="873900"/>
            </a:xfrm>
            <a:prstGeom prst="straightConnector1">
              <a:avLst/>
            </a:prstGeom>
            <a:noFill/>
            <a:ln cap="flat" cmpd="sng" w="9525">
              <a:solidFill>
                <a:schemeClr val="dk2"/>
              </a:solidFill>
              <a:prstDash val="solid"/>
              <a:round/>
              <a:headEnd len="med" w="med" type="none"/>
              <a:tailEnd len="med" w="med" type="none"/>
            </a:ln>
          </p:spPr>
        </p:cxnSp>
        <p:cxnSp>
          <p:nvCxnSpPr>
            <p:cNvPr id="856" name="Google Shape;856;p97"/>
            <p:cNvCxnSpPr>
              <a:stCxn id="849" idx="0"/>
              <a:endCxn id="853" idx="2"/>
            </p:cNvCxnSpPr>
            <p:nvPr/>
          </p:nvCxnSpPr>
          <p:spPr>
            <a:xfrm flipH="1" rot="10800000">
              <a:off x="3770925" y="3391000"/>
              <a:ext cx="222300" cy="872100"/>
            </a:xfrm>
            <a:prstGeom prst="straightConnector1">
              <a:avLst/>
            </a:prstGeom>
            <a:noFill/>
            <a:ln cap="flat" cmpd="sng" w="9525">
              <a:solidFill>
                <a:schemeClr val="dk2"/>
              </a:solidFill>
              <a:prstDash val="solid"/>
              <a:round/>
              <a:headEnd len="med" w="med" type="none"/>
              <a:tailEnd len="med" w="med" type="none"/>
            </a:ln>
          </p:spPr>
        </p:cxnSp>
        <p:cxnSp>
          <p:nvCxnSpPr>
            <p:cNvPr id="857" name="Google Shape;857;p97"/>
            <p:cNvCxnSpPr>
              <a:stCxn id="848" idx="0"/>
              <a:endCxn id="853" idx="2"/>
            </p:cNvCxnSpPr>
            <p:nvPr/>
          </p:nvCxnSpPr>
          <p:spPr>
            <a:xfrm rot="10800000">
              <a:off x="3993225" y="3391000"/>
              <a:ext cx="236700" cy="872100"/>
            </a:xfrm>
            <a:prstGeom prst="straightConnector1">
              <a:avLst/>
            </a:prstGeom>
            <a:noFill/>
            <a:ln cap="flat" cmpd="sng" w="9525">
              <a:solidFill>
                <a:schemeClr val="dk2"/>
              </a:solidFill>
              <a:prstDash val="solid"/>
              <a:round/>
              <a:headEnd len="med" w="med" type="none"/>
              <a:tailEnd len="med" w="med" type="none"/>
            </a:ln>
          </p:spPr>
        </p:cxnSp>
        <p:cxnSp>
          <p:nvCxnSpPr>
            <p:cNvPr id="858" name="Google Shape;858;p97"/>
            <p:cNvCxnSpPr>
              <a:stCxn id="851" idx="0"/>
              <a:endCxn id="853" idx="2"/>
            </p:cNvCxnSpPr>
            <p:nvPr/>
          </p:nvCxnSpPr>
          <p:spPr>
            <a:xfrm rot="10800000">
              <a:off x="3993225" y="3391000"/>
              <a:ext cx="693900" cy="854100"/>
            </a:xfrm>
            <a:prstGeom prst="straightConnector1">
              <a:avLst/>
            </a:prstGeom>
            <a:noFill/>
            <a:ln cap="flat" cmpd="sng" w="9525">
              <a:solidFill>
                <a:schemeClr val="dk2"/>
              </a:solidFill>
              <a:prstDash val="solid"/>
              <a:round/>
              <a:headEnd len="med" w="med" type="none"/>
              <a:tailEnd len="med" w="med" type="none"/>
            </a:ln>
          </p:spPr>
        </p:cxnSp>
        <p:cxnSp>
          <p:nvCxnSpPr>
            <p:cNvPr id="859" name="Google Shape;859;p97"/>
            <p:cNvCxnSpPr>
              <a:stCxn id="852" idx="0"/>
              <a:endCxn id="853" idx="2"/>
            </p:cNvCxnSpPr>
            <p:nvPr/>
          </p:nvCxnSpPr>
          <p:spPr>
            <a:xfrm rot="10800000">
              <a:off x="3993225" y="3391000"/>
              <a:ext cx="1149300" cy="873900"/>
            </a:xfrm>
            <a:prstGeom prst="straightConnector1">
              <a:avLst/>
            </a:prstGeom>
            <a:noFill/>
            <a:ln cap="flat" cmpd="sng" w="9525">
              <a:solidFill>
                <a:schemeClr val="dk2"/>
              </a:solidFill>
              <a:prstDash val="solid"/>
              <a:round/>
              <a:headEnd len="med" w="med" type="none"/>
              <a:tailEnd len="med" w="med" type="none"/>
            </a:ln>
          </p:spPr>
        </p:cxnSp>
      </p:grpSp>
      <p:pic>
        <p:nvPicPr>
          <p:cNvPr id="860" name="Google Shape;860;p97"/>
          <p:cNvPicPr preferRelativeResize="0"/>
          <p:nvPr/>
        </p:nvPicPr>
        <p:blipFill>
          <a:blip r:embed="rId4">
            <a:alphaModFix/>
          </a:blip>
          <a:stretch>
            <a:fillRect/>
          </a:stretch>
        </p:blipFill>
        <p:spPr>
          <a:xfrm>
            <a:off x="2430725" y="1346630"/>
            <a:ext cx="1042000" cy="732377"/>
          </a:xfrm>
          <a:prstGeom prst="rect">
            <a:avLst/>
          </a:prstGeom>
          <a:noFill/>
          <a:ln>
            <a:noFill/>
          </a:ln>
        </p:spPr>
      </p:pic>
      <p:pic>
        <p:nvPicPr>
          <p:cNvPr id="861" name="Google Shape;861;p97"/>
          <p:cNvPicPr preferRelativeResize="0"/>
          <p:nvPr/>
        </p:nvPicPr>
        <p:blipFill>
          <a:blip r:embed="rId5">
            <a:alphaModFix/>
          </a:blip>
          <a:stretch>
            <a:fillRect/>
          </a:stretch>
        </p:blipFill>
        <p:spPr>
          <a:xfrm>
            <a:off x="3578113" y="1540775"/>
            <a:ext cx="1219336" cy="538225"/>
          </a:xfrm>
          <a:prstGeom prst="rect">
            <a:avLst/>
          </a:prstGeom>
          <a:noFill/>
          <a:ln>
            <a:noFill/>
          </a:ln>
        </p:spPr>
      </p:pic>
      <p:pic>
        <p:nvPicPr>
          <p:cNvPr id="862" name="Google Shape;862;p97"/>
          <p:cNvPicPr preferRelativeResize="0"/>
          <p:nvPr/>
        </p:nvPicPr>
        <p:blipFill>
          <a:blip r:embed="rId6">
            <a:alphaModFix/>
          </a:blip>
          <a:stretch>
            <a:fillRect/>
          </a:stretch>
        </p:blipFill>
        <p:spPr>
          <a:xfrm>
            <a:off x="4902850" y="1539700"/>
            <a:ext cx="1136700" cy="627145"/>
          </a:xfrm>
          <a:prstGeom prst="rect">
            <a:avLst/>
          </a:prstGeom>
          <a:noFill/>
          <a:ln>
            <a:noFill/>
          </a:ln>
        </p:spPr>
      </p:pic>
      <p:cxnSp>
        <p:nvCxnSpPr>
          <p:cNvPr id="863" name="Google Shape;863;p97"/>
          <p:cNvCxnSpPr>
            <a:stCxn id="860" idx="2"/>
            <a:endCxn id="853" idx="0"/>
          </p:cNvCxnSpPr>
          <p:nvPr/>
        </p:nvCxnSpPr>
        <p:spPr>
          <a:xfrm>
            <a:off x="2951725" y="2079007"/>
            <a:ext cx="1230600" cy="492600"/>
          </a:xfrm>
          <a:prstGeom prst="straightConnector1">
            <a:avLst/>
          </a:prstGeom>
          <a:noFill/>
          <a:ln cap="flat" cmpd="sng" w="9525">
            <a:solidFill>
              <a:schemeClr val="dk2"/>
            </a:solidFill>
            <a:prstDash val="solid"/>
            <a:round/>
            <a:headEnd len="med" w="med" type="none"/>
            <a:tailEnd len="med" w="med" type="none"/>
          </a:ln>
        </p:spPr>
      </p:cxnSp>
      <p:cxnSp>
        <p:nvCxnSpPr>
          <p:cNvPr id="864" name="Google Shape;864;p97"/>
          <p:cNvCxnSpPr>
            <a:stCxn id="862" idx="2"/>
            <a:endCxn id="853" idx="0"/>
          </p:cNvCxnSpPr>
          <p:nvPr/>
        </p:nvCxnSpPr>
        <p:spPr>
          <a:xfrm flipH="1">
            <a:off x="4182400" y="2166845"/>
            <a:ext cx="1288800" cy="405000"/>
          </a:xfrm>
          <a:prstGeom prst="straightConnector1">
            <a:avLst/>
          </a:prstGeom>
          <a:noFill/>
          <a:ln cap="flat" cmpd="sng" w="9525">
            <a:solidFill>
              <a:schemeClr val="dk2"/>
            </a:solidFill>
            <a:prstDash val="solid"/>
            <a:round/>
            <a:headEnd len="med" w="med" type="none"/>
            <a:tailEnd len="med" w="med" type="none"/>
          </a:ln>
        </p:spPr>
      </p:cxnSp>
      <p:cxnSp>
        <p:nvCxnSpPr>
          <p:cNvPr id="865" name="Google Shape;865;p97"/>
          <p:cNvCxnSpPr>
            <a:stCxn id="861" idx="2"/>
            <a:endCxn id="853" idx="0"/>
          </p:cNvCxnSpPr>
          <p:nvPr/>
        </p:nvCxnSpPr>
        <p:spPr>
          <a:xfrm flipH="1">
            <a:off x="4182380" y="2079000"/>
            <a:ext cx="5400" cy="492600"/>
          </a:xfrm>
          <a:prstGeom prst="straightConnector1">
            <a:avLst/>
          </a:prstGeom>
          <a:noFill/>
          <a:ln cap="flat" cmpd="sng" w="9525">
            <a:solidFill>
              <a:schemeClr val="dk2"/>
            </a:solidFill>
            <a:prstDash val="solid"/>
            <a:round/>
            <a:headEnd len="med" w="med" type="none"/>
            <a:tailEnd len="med" w="med" type="none"/>
          </a:ln>
        </p:spPr>
      </p:cxnSp>
      <p:cxnSp>
        <p:nvCxnSpPr>
          <p:cNvPr id="866" name="Google Shape;866;p97"/>
          <p:cNvCxnSpPr>
            <a:endCxn id="853" idx="0"/>
          </p:cNvCxnSpPr>
          <p:nvPr/>
        </p:nvCxnSpPr>
        <p:spPr>
          <a:xfrm>
            <a:off x="3621413" y="2092350"/>
            <a:ext cx="561000" cy="479400"/>
          </a:xfrm>
          <a:prstGeom prst="straightConnector1">
            <a:avLst/>
          </a:prstGeom>
          <a:noFill/>
          <a:ln cap="flat" cmpd="sng" w="9525">
            <a:solidFill>
              <a:schemeClr val="dk2"/>
            </a:solidFill>
            <a:prstDash val="solid"/>
            <a:round/>
            <a:headEnd len="med" w="med" type="none"/>
            <a:tailEnd len="med" w="med" type="none"/>
          </a:ln>
        </p:spPr>
      </p:cxnSp>
      <p:cxnSp>
        <p:nvCxnSpPr>
          <p:cNvPr id="867" name="Google Shape;867;p97"/>
          <p:cNvCxnSpPr>
            <a:stCxn id="853" idx="0"/>
          </p:cNvCxnSpPr>
          <p:nvPr/>
        </p:nvCxnSpPr>
        <p:spPr>
          <a:xfrm flipH="1" rot="10800000">
            <a:off x="4182413" y="2092350"/>
            <a:ext cx="503400" cy="479400"/>
          </a:xfrm>
          <a:prstGeom prst="straightConnector1">
            <a:avLst/>
          </a:prstGeom>
          <a:noFill/>
          <a:ln cap="flat" cmpd="sng" w="9525">
            <a:solidFill>
              <a:schemeClr val="dk2"/>
            </a:solidFill>
            <a:prstDash val="solid"/>
            <a:round/>
            <a:headEnd len="med" w="med" type="none"/>
            <a:tailEnd len="med" w="med" type="none"/>
          </a:ln>
        </p:spPr>
      </p:cxnSp>
      <p:sp>
        <p:nvSpPr>
          <p:cNvPr id="868" name="Google Shape;868;p97"/>
          <p:cNvSpPr txBox="1"/>
          <p:nvPr/>
        </p:nvSpPr>
        <p:spPr>
          <a:xfrm>
            <a:off x="6535625" y="3977500"/>
            <a:ext cx="1852800" cy="732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dk1"/>
                </a:solidFill>
                <a:latin typeface="Calibri"/>
                <a:ea typeface="Calibri"/>
                <a:cs typeface="Calibri"/>
                <a:sym typeface="Calibri"/>
              </a:rPr>
              <a:t>Local</a:t>
            </a:r>
            <a:endParaRPr b="1" sz="1800">
              <a:solidFill>
                <a:schemeClr val="dk1"/>
              </a:solidFill>
              <a:latin typeface="Calibri"/>
              <a:ea typeface="Calibri"/>
              <a:cs typeface="Calibri"/>
              <a:sym typeface="Calibri"/>
            </a:endParaRPr>
          </a:p>
          <a:p>
            <a:pPr indent="0" lvl="0" marL="0" rtl="0" algn="l">
              <a:spcBef>
                <a:spcPts val="400"/>
              </a:spcBef>
              <a:spcAft>
                <a:spcPts val="0"/>
              </a:spcAft>
              <a:buNone/>
            </a:pPr>
            <a:r>
              <a:rPr b="1" lang="en-GB" sz="1800">
                <a:solidFill>
                  <a:schemeClr val="dk1"/>
                </a:solidFill>
                <a:latin typeface="Calibri"/>
                <a:ea typeface="Calibri"/>
                <a:cs typeface="Calibri"/>
                <a:sym typeface="Calibri"/>
              </a:rPr>
              <a:t>Repositories </a:t>
            </a:r>
            <a:endParaRPr b="1" sz="1800">
              <a:latin typeface="Calibri"/>
              <a:ea typeface="Calibri"/>
              <a:cs typeface="Calibri"/>
              <a:sym typeface="Calibri"/>
            </a:endParaRPr>
          </a:p>
        </p:txBody>
      </p:sp>
      <p:sp>
        <p:nvSpPr>
          <p:cNvPr id="869" name="Google Shape;869;p97"/>
          <p:cNvSpPr txBox="1"/>
          <p:nvPr/>
        </p:nvSpPr>
        <p:spPr>
          <a:xfrm>
            <a:off x="6535625" y="2605900"/>
            <a:ext cx="1852800" cy="732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dk1"/>
                </a:solidFill>
                <a:latin typeface="Calibri"/>
                <a:ea typeface="Calibri"/>
                <a:cs typeface="Calibri"/>
                <a:sym typeface="Calibri"/>
              </a:rPr>
              <a:t>Your national</a:t>
            </a:r>
            <a:endParaRPr b="1" sz="1800">
              <a:solidFill>
                <a:schemeClr val="dk1"/>
              </a:solidFill>
              <a:latin typeface="Calibri"/>
              <a:ea typeface="Calibri"/>
              <a:cs typeface="Calibri"/>
              <a:sym typeface="Calibri"/>
            </a:endParaRPr>
          </a:p>
          <a:p>
            <a:pPr indent="0" lvl="0" marL="0" rtl="0" algn="l">
              <a:spcBef>
                <a:spcPts val="400"/>
              </a:spcBef>
              <a:spcAft>
                <a:spcPts val="0"/>
              </a:spcAft>
              <a:buNone/>
            </a:pPr>
            <a:r>
              <a:rPr b="1" lang="en-GB" sz="1800">
                <a:solidFill>
                  <a:schemeClr val="dk1"/>
                </a:solidFill>
                <a:latin typeface="Calibri"/>
                <a:ea typeface="Calibri"/>
                <a:cs typeface="Calibri"/>
                <a:sym typeface="Calibri"/>
              </a:rPr>
              <a:t>Catalogue </a:t>
            </a:r>
            <a:endParaRPr b="1" sz="1800">
              <a:latin typeface="Calibri"/>
              <a:ea typeface="Calibri"/>
              <a:cs typeface="Calibri"/>
              <a:sym typeface="Calibri"/>
            </a:endParaRPr>
          </a:p>
        </p:txBody>
      </p:sp>
      <p:sp>
        <p:nvSpPr>
          <p:cNvPr id="870" name="Google Shape;870;p97"/>
          <p:cNvSpPr txBox="1"/>
          <p:nvPr/>
        </p:nvSpPr>
        <p:spPr>
          <a:xfrm>
            <a:off x="6561375" y="1351800"/>
            <a:ext cx="1852800" cy="7323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accent2"/>
                </a:solidFill>
                <a:latin typeface="Calibri"/>
                <a:ea typeface="Calibri"/>
                <a:cs typeface="Calibri"/>
                <a:sym typeface="Calibri"/>
              </a:rPr>
              <a:t>International</a:t>
            </a:r>
            <a:endParaRPr b="1" sz="1800">
              <a:solidFill>
                <a:schemeClr val="accent2"/>
              </a:solidFill>
              <a:latin typeface="Calibri"/>
              <a:ea typeface="Calibri"/>
              <a:cs typeface="Calibri"/>
              <a:sym typeface="Calibri"/>
            </a:endParaRPr>
          </a:p>
          <a:p>
            <a:pPr indent="0" lvl="0" marL="0" rtl="0" algn="l">
              <a:spcBef>
                <a:spcPts val="400"/>
              </a:spcBef>
              <a:spcAft>
                <a:spcPts val="0"/>
              </a:spcAft>
              <a:buNone/>
            </a:pPr>
            <a:r>
              <a:rPr b="1" lang="en-GB" sz="1800">
                <a:solidFill>
                  <a:schemeClr val="accent2"/>
                </a:solidFill>
                <a:latin typeface="Calibri"/>
                <a:ea typeface="Calibri"/>
                <a:cs typeface="Calibri"/>
                <a:sym typeface="Calibri"/>
              </a:rPr>
              <a:t>Aggregators </a:t>
            </a:r>
            <a:endParaRPr b="1" sz="1800">
              <a:solidFill>
                <a:schemeClr val="accent2"/>
              </a:solidFill>
              <a:latin typeface="Calibri"/>
              <a:ea typeface="Calibri"/>
              <a:cs typeface="Calibri"/>
              <a:sym typeface="Calibri"/>
            </a:endParaRPr>
          </a:p>
        </p:txBody>
      </p:sp>
      <p:sp>
        <p:nvSpPr>
          <p:cNvPr id="871" name="Google Shape;871;p97"/>
          <p:cNvSpPr txBox="1"/>
          <p:nvPr/>
        </p:nvSpPr>
        <p:spPr>
          <a:xfrm>
            <a:off x="315725" y="2301100"/>
            <a:ext cx="18528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accent2"/>
                </a:solidFill>
                <a:latin typeface="Calibri"/>
                <a:ea typeface="Calibri"/>
                <a:cs typeface="Calibri"/>
                <a:sym typeface="Calibri"/>
              </a:rPr>
              <a:t>By connecting catalogue systems you multiply the findability of your research output! </a:t>
            </a:r>
            <a:endParaRPr b="1" sz="1800">
              <a:solidFill>
                <a:schemeClr val="accent2"/>
              </a:solidFill>
              <a:latin typeface="Calibri"/>
              <a:ea typeface="Calibri"/>
              <a:cs typeface="Calibri"/>
              <a:sym typeface="Calibri"/>
            </a:endParaRPr>
          </a:p>
        </p:txBody>
      </p:sp>
      <p:cxnSp>
        <p:nvCxnSpPr>
          <p:cNvPr id="872" name="Google Shape;872;p97"/>
          <p:cNvCxnSpPr/>
          <p:nvPr/>
        </p:nvCxnSpPr>
        <p:spPr>
          <a:xfrm>
            <a:off x="2951725" y="2102020"/>
            <a:ext cx="93900" cy="2107800"/>
          </a:xfrm>
          <a:prstGeom prst="straightConnector1">
            <a:avLst/>
          </a:prstGeom>
          <a:noFill/>
          <a:ln cap="flat" cmpd="sng" w="9525">
            <a:solidFill>
              <a:schemeClr val="dk2"/>
            </a:solidFill>
            <a:prstDash val="dash"/>
            <a:round/>
            <a:headEnd len="med" w="med" type="none"/>
            <a:tailEnd len="med" w="med" type="none"/>
          </a:ln>
        </p:spPr>
      </p:cxnSp>
      <p:sp>
        <p:nvSpPr>
          <p:cNvPr id="873" name="Google Shape;873;p97"/>
          <p:cNvSpPr/>
          <p:nvPr/>
        </p:nvSpPr>
        <p:spPr>
          <a:xfrm rot="-5400000">
            <a:off x="6964375" y="3685975"/>
            <a:ext cx="218700" cy="1380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97"/>
          <p:cNvSpPr/>
          <p:nvPr/>
        </p:nvSpPr>
        <p:spPr>
          <a:xfrm rot="-5400000">
            <a:off x="6873775" y="2328725"/>
            <a:ext cx="365400" cy="255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sp>
        <p:nvSpPr>
          <p:cNvPr id="879" name="Google Shape;879;p98"/>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880" name="Google Shape;880;p98"/>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881" name="Google Shape;881;p98"/>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882" name="Google Shape;882;p98"/>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Cataloguing landscape analyses</a:t>
            </a:r>
            <a:endParaRPr sz="2400"/>
          </a:p>
        </p:txBody>
      </p:sp>
      <p:sp>
        <p:nvSpPr>
          <p:cNvPr id="883" name="Google Shape;883;p98"/>
          <p:cNvSpPr txBox="1"/>
          <p:nvPr>
            <p:ph idx="1" type="body"/>
          </p:nvPr>
        </p:nvSpPr>
        <p:spPr>
          <a:xfrm>
            <a:off x="235500" y="821050"/>
            <a:ext cx="1926000" cy="4032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Systems:</a:t>
            </a:r>
            <a:endParaRPr sz="2400">
              <a:solidFill>
                <a:schemeClr val="dk1"/>
              </a:solidFill>
            </a:endParaRPr>
          </a:p>
        </p:txBody>
      </p:sp>
      <p:grpSp>
        <p:nvGrpSpPr>
          <p:cNvPr id="884" name="Google Shape;884;p98"/>
          <p:cNvGrpSpPr/>
          <p:nvPr/>
        </p:nvGrpSpPr>
        <p:grpSpPr>
          <a:xfrm>
            <a:off x="602313" y="2137550"/>
            <a:ext cx="2874000" cy="2064250"/>
            <a:chOff x="2412525" y="2508450"/>
            <a:chExt cx="2874000" cy="2064250"/>
          </a:xfrm>
        </p:grpSpPr>
        <p:sp>
          <p:nvSpPr>
            <p:cNvPr id="885" name="Google Shape;885;p98"/>
            <p:cNvSpPr/>
            <p:nvPr/>
          </p:nvSpPr>
          <p:spPr>
            <a:xfrm>
              <a:off x="2412525" y="3855138"/>
              <a:ext cx="291600" cy="291600"/>
            </a:xfrm>
            <a:prstGeom prst="flowChartProcess">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8"/>
            <p:cNvSpPr/>
            <p:nvPr/>
          </p:nvSpPr>
          <p:spPr>
            <a:xfrm>
              <a:off x="4084125" y="4263100"/>
              <a:ext cx="291600" cy="291600"/>
            </a:xfrm>
            <a:prstGeom prst="flowChartProcess">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8"/>
            <p:cNvSpPr/>
            <p:nvPr/>
          </p:nvSpPr>
          <p:spPr>
            <a:xfrm>
              <a:off x="3625125" y="4263100"/>
              <a:ext cx="291600" cy="291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8"/>
            <p:cNvSpPr/>
            <p:nvPr/>
          </p:nvSpPr>
          <p:spPr>
            <a:xfrm>
              <a:off x="3169725" y="4264900"/>
              <a:ext cx="288000" cy="288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8"/>
            <p:cNvSpPr/>
            <p:nvPr/>
          </p:nvSpPr>
          <p:spPr>
            <a:xfrm>
              <a:off x="4523325" y="4245100"/>
              <a:ext cx="327600" cy="327600"/>
            </a:xfrm>
            <a:prstGeom prst="triangle">
              <a:avLst>
                <a:gd fmla="val 50000" name="adj"/>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8"/>
            <p:cNvSpPr/>
            <p:nvPr/>
          </p:nvSpPr>
          <p:spPr>
            <a:xfrm>
              <a:off x="4998525" y="4264900"/>
              <a:ext cx="288000" cy="2880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8"/>
            <p:cNvSpPr/>
            <p:nvPr/>
          </p:nvSpPr>
          <p:spPr>
            <a:xfrm>
              <a:off x="3829463"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2" name="Google Shape;892;p98"/>
            <p:cNvCxnSpPr>
              <a:stCxn id="885" idx="0"/>
              <a:endCxn id="891" idx="2"/>
            </p:cNvCxnSpPr>
            <p:nvPr/>
          </p:nvCxnSpPr>
          <p:spPr>
            <a:xfrm flipH="1" rot="10800000">
              <a:off x="2558325" y="3086238"/>
              <a:ext cx="1434900" cy="768900"/>
            </a:xfrm>
            <a:prstGeom prst="straightConnector1">
              <a:avLst/>
            </a:prstGeom>
            <a:noFill/>
            <a:ln cap="flat" cmpd="sng" w="9525">
              <a:solidFill>
                <a:schemeClr val="dk2"/>
              </a:solidFill>
              <a:prstDash val="solid"/>
              <a:round/>
              <a:headEnd len="med" w="med" type="none"/>
              <a:tailEnd len="med" w="med" type="none"/>
            </a:ln>
          </p:spPr>
        </p:cxnSp>
        <p:cxnSp>
          <p:nvCxnSpPr>
            <p:cNvPr id="893" name="Google Shape;893;p98"/>
            <p:cNvCxnSpPr>
              <a:stCxn id="888" idx="0"/>
              <a:endCxn id="891" idx="2"/>
            </p:cNvCxnSpPr>
            <p:nvPr/>
          </p:nvCxnSpPr>
          <p:spPr>
            <a:xfrm flipH="1" rot="10800000">
              <a:off x="3313725" y="3086200"/>
              <a:ext cx="679500" cy="1178700"/>
            </a:xfrm>
            <a:prstGeom prst="straightConnector1">
              <a:avLst/>
            </a:prstGeom>
            <a:noFill/>
            <a:ln cap="flat" cmpd="sng" w="9525">
              <a:solidFill>
                <a:schemeClr val="dk2"/>
              </a:solidFill>
              <a:prstDash val="solid"/>
              <a:round/>
              <a:headEnd len="med" w="med" type="none"/>
              <a:tailEnd len="med" w="med" type="none"/>
            </a:ln>
          </p:spPr>
        </p:cxnSp>
        <p:cxnSp>
          <p:nvCxnSpPr>
            <p:cNvPr id="894" name="Google Shape;894;p98"/>
            <p:cNvCxnSpPr>
              <a:stCxn id="887" idx="0"/>
              <a:endCxn id="891" idx="2"/>
            </p:cNvCxnSpPr>
            <p:nvPr/>
          </p:nvCxnSpPr>
          <p:spPr>
            <a:xfrm flipH="1" rot="10800000">
              <a:off x="3770925" y="3086200"/>
              <a:ext cx="222300" cy="1176900"/>
            </a:xfrm>
            <a:prstGeom prst="straightConnector1">
              <a:avLst/>
            </a:prstGeom>
            <a:noFill/>
            <a:ln cap="flat" cmpd="sng" w="9525">
              <a:solidFill>
                <a:schemeClr val="dk2"/>
              </a:solidFill>
              <a:prstDash val="solid"/>
              <a:round/>
              <a:headEnd len="med" w="med" type="none"/>
              <a:tailEnd len="med" w="med" type="none"/>
            </a:ln>
          </p:spPr>
        </p:cxnSp>
        <p:cxnSp>
          <p:nvCxnSpPr>
            <p:cNvPr id="895" name="Google Shape;895;p98"/>
            <p:cNvCxnSpPr>
              <a:stCxn id="886" idx="0"/>
              <a:endCxn id="891" idx="2"/>
            </p:cNvCxnSpPr>
            <p:nvPr/>
          </p:nvCxnSpPr>
          <p:spPr>
            <a:xfrm rot="10800000">
              <a:off x="3993225" y="3086200"/>
              <a:ext cx="236700" cy="1176900"/>
            </a:xfrm>
            <a:prstGeom prst="straightConnector1">
              <a:avLst/>
            </a:prstGeom>
            <a:noFill/>
            <a:ln cap="flat" cmpd="sng" w="9525">
              <a:solidFill>
                <a:schemeClr val="dk2"/>
              </a:solidFill>
              <a:prstDash val="solid"/>
              <a:round/>
              <a:headEnd len="med" w="med" type="none"/>
              <a:tailEnd len="med" w="med" type="none"/>
            </a:ln>
          </p:spPr>
        </p:cxnSp>
        <p:cxnSp>
          <p:nvCxnSpPr>
            <p:cNvPr id="896" name="Google Shape;896;p98"/>
            <p:cNvCxnSpPr>
              <a:stCxn id="889" idx="0"/>
              <a:endCxn id="891" idx="2"/>
            </p:cNvCxnSpPr>
            <p:nvPr/>
          </p:nvCxnSpPr>
          <p:spPr>
            <a:xfrm rot="10800000">
              <a:off x="3993225" y="3086200"/>
              <a:ext cx="693900" cy="1158900"/>
            </a:xfrm>
            <a:prstGeom prst="straightConnector1">
              <a:avLst/>
            </a:prstGeom>
            <a:noFill/>
            <a:ln cap="flat" cmpd="sng" w="9525">
              <a:solidFill>
                <a:schemeClr val="dk2"/>
              </a:solidFill>
              <a:prstDash val="solid"/>
              <a:round/>
              <a:headEnd len="med" w="med" type="none"/>
              <a:tailEnd len="med" w="med" type="none"/>
            </a:ln>
          </p:spPr>
        </p:cxnSp>
        <p:cxnSp>
          <p:nvCxnSpPr>
            <p:cNvPr id="897" name="Google Shape;897;p98"/>
            <p:cNvCxnSpPr>
              <a:stCxn id="890" idx="0"/>
              <a:endCxn id="891" idx="2"/>
            </p:cNvCxnSpPr>
            <p:nvPr/>
          </p:nvCxnSpPr>
          <p:spPr>
            <a:xfrm rot="10800000">
              <a:off x="3993225" y="3086200"/>
              <a:ext cx="1149300" cy="1178700"/>
            </a:xfrm>
            <a:prstGeom prst="straightConnector1">
              <a:avLst/>
            </a:prstGeom>
            <a:noFill/>
            <a:ln cap="flat" cmpd="sng" w="9525">
              <a:solidFill>
                <a:schemeClr val="dk2"/>
              </a:solidFill>
              <a:prstDash val="solid"/>
              <a:round/>
              <a:headEnd len="med" w="med" type="none"/>
              <a:tailEnd len="med" w="med" type="none"/>
            </a:ln>
          </p:spPr>
        </p:cxnSp>
      </p:grpSp>
      <p:sp>
        <p:nvSpPr>
          <p:cNvPr id="898" name="Google Shape;898;p98"/>
          <p:cNvSpPr/>
          <p:nvPr/>
        </p:nvSpPr>
        <p:spPr>
          <a:xfrm>
            <a:off x="648913" y="3968900"/>
            <a:ext cx="180000" cy="180000"/>
          </a:xfrm>
          <a:prstGeom prst="ellipse">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98"/>
          <p:cNvSpPr/>
          <p:nvPr/>
        </p:nvSpPr>
        <p:spPr>
          <a:xfrm>
            <a:off x="982088" y="3961000"/>
            <a:ext cx="183600" cy="183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8"/>
          <p:cNvSpPr/>
          <p:nvPr/>
        </p:nvSpPr>
        <p:spPr>
          <a:xfrm>
            <a:off x="315738" y="3968900"/>
            <a:ext cx="180000" cy="180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1" name="Google Shape;901;p98"/>
          <p:cNvCxnSpPr>
            <a:stCxn id="885" idx="2"/>
          </p:cNvCxnSpPr>
          <p:nvPr/>
        </p:nvCxnSpPr>
        <p:spPr>
          <a:xfrm flipH="1">
            <a:off x="464613" y="3775838"/>
            <a:ext cx="283500" cy="201600"/>
          </a:xfrm>
          <a:prstGeom prst="straightConnector1">
            <a:avLst/>
          </a:prstGeom>
          <a:noFill/>
          <a:ln cap="flat" cmpd="sng" w="9525">
            <a:solidFill>
              <a:schemeClr val="dk2"/>
            </a:solidFill>
            <a:prstDash val="solid"/>
            <a:round/>
            <a:headEnd len="med" w="med" type="none"/>
            <a:tailEnd len="med" w="med" type="none"/>
          </a:ln>
        </p:spPr>
      </p:cxnSp>
      <p:cxnSp>
        <p:nvCxnSpPr>
          <p:cNvPr id="902" name="Google Shape;902;p98"/>
          <p:cNvCxnSpPr>
            <a:stCxn id="885" idx="2"/>
            <a:endCxn id="899" idx="0"/>
          </p:cNvCxnSpPr>
          <p:nvPr/>
        </p:nvCxnSpPr>
        <p:spPr>
          <a:xfrm>
            <a:off x="748113" y="3775838"/>
            <a:ext cx="325800" cy="185100"/>
          </a:xfrm>
          <a:prstGeom prst="straightConnector1">
            <a:avLst/>
          </a:prstGeom>
          <a:noFill/>
          <a:ln cap="flat" cmpd="sng" w="9525">
            <a:solidFill>
              <a:schemeClr val="dk2"/>
            </a:solidFill>
            <a:prstDash val="solid"/>
            <a:round/>
            <a:headEnd len="med" w="med" type="none"/>
            <a:tailEnd len="med" w="med" type="none"/>
          </a:ln>
        </p:spPr>
      </p:cxnSp>
      <p:cxnSp>
        <p:nvCxnSpPr>
          <p:cNvPr id="903" name="Google Shape;903;p98"/>
          <p:cNvCxnSpPr/>
          <p:nvPr/>
        </p:nvCxnSpPr>
        <p:spPr>
          <a:xfrm flipH="1">
            <a:off x="741613" y="3775700"/>
            <a:ext cx="6600" cy="180000"/>
          </a:xfrm>
          <a:prstGeom prst="straightConnector1">
            <a:avLst/>
          </a:prstGeom>
          <a:noFill/>
          <a:ln cap="flat" cmpd="sng" w="9525">
            <a:solidFill>
              <a:schemeClr val="dk2"/>
            </a:solidFill>
            <a:prstDash val="solid"/>
            <a:round/>
            <a:headEnd len="med" w="med" type="none"/>
            <a:tailEnd len="med" w="med" type="none"/>
          </a:ln>
        </p:spPr>
      </p:cxnSp>
      <p:grpSp>
        <p:nvGrpSpPr>
          <p:cNvPr id="904" name="Google Shape;904;p98"/>
          <p:cNvGrpSpPr/>
          <p:nvPr/>
        </p:nvGrpSpPr>
        <p:grpSpPr>
          <a:xfrm>
            <a:off x="5789388" y="2137550"/>
            <a:ext cx="2122200" cy="2046250"/>
            <a:chOff x="4570188" y="2137550"/>
            <a:chExt cx="2122200" cy="2046250"/>
          </a:xfrm>
        </p:grpSpPr>
        <p:sp>
          <p:nvSpPr>
            <p:cNvPr id="905" name="Google Shape;905;p98"/>
            <p:cNvSpPr/>
            <p:nvPr/>
          </p:nvSpPr>
          <p:spPr>
            <a:xfrm>
              <a:off x="59435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6" name="Google Shape;906;p98"/>
            <p:cNvGrpSpPr/>
            <p:nvPr/>
          </p:nvGrpSpPr>
          <p:grpSpPr>
            <a:xfrm>
              <a:off x="4570188" y="2137550"/>
              <a:ext cx="2122200" cy="2046250"/>
              <a:chOff x="4570188" y="2137550"/>
              <a:chExt cx="2122200" cy="2046250"/>
            </a:xfrm>
          </p:grpSpPr>
          <p:grpSp>
            <p:nvGrpSpPr>
              <p:cNvPr id="907" name="Google Shape;907;p98"/>
              <p:cNvGrpSpPr/>
              <p:nvPr/>
            </p:nvGrpSpPr>
            <p:grpSpPr>
              <a:xfrm>
                <a:off x="4716000" y="2137550"/>
                <a:ext cx="1828800" cy="2046250"/>
                <a:chOff x="3313738" y="2508450"/>
                <a:chExt cx="1828800" cy="2046250"/>
              </a:xfrm>
            </p:grpSpPr>
            <p:sp>
              <p:nvSpPr>
                <p:cNvPr id="908" name="Google Shape;908;p98"/>
                <p:cNvSpPr/>
                <p:nvPr/>
              </p:nvSpPr>
              <p:spPr>
                <a:xfrm>
                  <a:off x="4084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8"/>
                <p:cNvSpPr/>
                <p:nvPr/>
              </p:nvSpPr>
              <p:spPr>
                <a:xfrm>
                  <a:off x="3625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8"/>
                <p:cNvSpPr/>
                <p:nvPr/>
              </p:nvSpPr>
              <p:spPr>
                <a:xfrm>
                  <a:off x="4064338"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1" name="Google Shape;911;p98"/>
                <p:cNvCxnSpPr>
                  <a:stCxn id="912" idx="0"/>
                  <a:endCxn id="910" idx="2"/>
                </p:cNvCxnSpPr>
                <p:nvPr/>
              </p:nvCxnSpPr>
              <p:spPr>
                <a:xfrm flipH="1" rot="10800000">
                  <a:off x="3313738" y="3086250"/>
                  <a:ext cx="914400" cy="1178700"/>
                </a:xfrm>
                <a:prstGeom prst="straightConnector1">
                  <a:avLst/>
                </a:prstGeom>
                <a:noFill/>
                <a:ln cap="flat" cmpd="sng" w="9525">
                  <a:solidFill>
                    <a:schemeClr val="dk2"/>
                  </a:solidFill>
                  <a:prstDash val="solid"/>
                  <a:round/>
                  <a:headEnd len="med" w="med" type="none"/>
                  <a:tailEnd len="med" w="med" type="none"/>
                </a:ln>
              </p:spPr>
            </p:cxnSp>
            <p:cxnSp>
              <p:nvCxnSpPr>
                <p:cNvPr id="913" name="Google Shape;913;p98"/>
                <p:cNvCxnSpPr>
                  <a:stCxn id="909" idx="0"/>
                  <a:endCxn id="910" idx="2"/>
                </p:cNvCxnSpPr>
                <p:nvPr/>
              </p:nvCxnSpPr>
              <p:spPr>
                <a:xfrm flipH="1" rot="10800000">
                  <a:off x="3770925" y="3086200"/>
                  <a:ext cx="457200" cy="1176900"/>
                </a:xfrm>
                <a:prstGeom prst="straightConnector1">
                  <a:avLst/>
                </a:prstGeom>
                <a:noFill/>
                <a:ln cap="flat" cmpd="sng" w="9525">
                  <a:solidFill>
                    <a:schemeClr val="dk2"/>
                  </a:solidFill>
                  <a:prstDash val="solid"/>
                  <a:round/>
                  <a:headEnd len="med" w="med" type="none"/>
                  <a:tailEnd len="med" w="med" type="none"/>
                </a:ln>
              </p:spPr>
            </p:cxnSp>
            <p:cxnSp>
              <p:nvCxnSpPr>
                <p:cNvPr id="914" name="Google Shape;914;p98"/>
                <p:cNvCxnSpPr>
                  <a:stCxn id="908" idx="0"/>
                  <a:endCxn id="910" idx="2"/>
                </p:cNvCxnSpPr>
                <p:nvPr/>
              </p:nvCxnSpPr>
              <p:spPr>
                <a:xfrm rot="10800000">
                  <a:off x="4228125" y="3086200"/>
                  <a:ext cx="1800" cy="1176900"/>
                </a:xfrm>
                <a:prstGeom prst="straightConnector1">
                  <a:avLst/>
                </a:prstGeom>
                <a:noFill/>
                <a:ln cap="flat" cmpd="sng" w="9525">
                  <a:solidFill>
                    <a:schemeClr val="dk2"/>
                  </a:solidFill>
                  <a:prstDash val="solid"/>
                  <a:round/>
                  <a:headEnd len="med" w="med" type="none"/>
                  <a:tailEnd len="med" w="med" type="none"/>
                </a:ln>
              </p:spPr>
            </p:cxnSp>
            <p:cxnSp>
              <p:nvCxnSpPr>
                <p:cNvPr id="915" name="Google Shape;915;p98"/>
                <p:cNvCxnSpPr>
                  <a:stCxn id="916" idx="0"/>
                  <a:endCxn id="910" idx="2"/>
                </p:cNvCxnSpPr>
                <p:nvPr/>
              </p:nvCxnSpPr>
              <p:spPr>
                <a:xfrm rot="10800000">
                  <a:off x="4228138" y="3086250"/>
                  <a:ext cx="459000" cy="1158900"/>
                </a:xfrm>
                <a:prstGeom prst="straightConnector1">
                  <a:avLst/>
                </a:prstGeom>
                <a:noFill/>
                <a:ln cap="flat" cmpd="sng" w="9525">
                  <a:solidFill>
                    <a:schemeClr val="dk2"/>
                  </a:solidFill>
                  <a:prstDash val="solid"/>
                  <a:round/>
                  <a:headEnd len="med" w="med" type="none"/>
                  <a:tailEnd len="med" w="med" type="none"/>
                </a:ln>
              </p:spPr>
            </p:cxnSp>
            <p:cxnSp>
              <p:nvCxnSpPr>
                <p:cNvPr id="917" name="Google Shape;917;p98"/>
                <p:cNvCxnSpPr>
                  <a:stCxn id="918" idx="0"/>
                  <a:endCxn id="910" idx="2"/>
                </p:cNvCxnSpPr>
                <p:nvPr/>
              </p:nvCxnSpPr>
              <p:spPr>
                <a:xfrm rot="10800000">
                  <a:off x="4228138" y="3086250"/>
                  <a:ext cx="914400" cy="1178700"/>
                </a:xfrm>
                <a:prstGeom prst="straightConnector1">
                  <a:avLst/>
                </a:prstGeom>
                <a:noFill/>
                <a:ln cap="flat" cmpd="sng" w="9525">
                  <a:solidFill>
                    <a:schemeClr val="dk2"/>
                  </a:solidFill>
                  <a:prstDash val="solid"/>
                  <a:round/>
                  <a:headEnd len="med" w="med" type="none"/>
                  <a:tailEnd len="med" w="med" type="none"/>
                </a:ln>
              </p:spPr>
            </p:cxnSp>
          </p:grpSp>
          <p:sp>
            <p:nvSpPr>
              <p:cNvPr id="919" name="Google Shape;919;p98"/>
              <p:cNvSpPr/>
              <p:nvPr/>
            </p:nvSpPr>
            <p:spPr>
              <a:xfrm>
                <a:off x="45701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8"/>
              <p:cNvSpPr/>
              <p:nvPr/>
            </p:nvSpPr>
            <p:spPr>
              <a:xfrm>
                <a:off x="64007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21" name="Google Shape;921;p98"/>
          <p:cNvSpPr txBox="1"/>
          <p:nvPr/>
        </p:nvSpPr>
        <p:spPr>
          <a:xfrm>
            <a:off x="1723900" y="799175"/>
            <a:ext cx="29823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latin typeface="Calibri"/>
                <a:ea typeface="Calibri"/>
                <a:cs typeface="Calibri"/>
                <a:sym typeface="Calibri"/>
              </a:rPr>
              <a:t>Distributed open systems, based on common metadata standards and exchange protocols </a:t>
            </a:r>
            <a:endParaRPr b="1" sz="1800">
              <a:latin typeface="Calibri"/>
              <a:ea typeface="Calibri"/>
              <a:cs typeface="Calibri"/>
              <a:sym typeface="Calibri"/>
            </a:endParaRPr>
          </a:p>
        </p:txBody>
      </p:sp>
      <p:sp>
        <p:nvSpPr>
          <p:cNvPr id="922" name="Google Shape;922;p98"/>
          <p:cNvSpPr txBox="1"/>
          <p:nvPr/>
        </p:nvSpPr>
        <p:spPr>
          <a:xfrm>
            <a:off x="5533900" y="799175"/>
            <a:ext cx="29823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latin typeface="Calibri"/>
                <a:ea typeface="Calibri"/>
                <a:cs typeface="Calibri"/>
                <a:sym typeface="Calibri"/>
              </a:rPr>
              <a:t>Distributed systems, based on a common software package/network.</a:t>
            </a:r>
            <a:endParaRPr b="1"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7"/>
          <p:cNvSpPr txBox="1"/>
          <p:nvPr>
            <p:ph idx="1" type="body"/>
          </p:nvPr>
        </p:nvSpPr>
        <p:spPr>
          <a:xfrm>
            <a:off x="251520" y="951572"/>
            <a:ext cx="8640900" cy="3641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209" name="Google Shape;209;p27"/>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210" name="Google Shape;210;p27"/>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211" name="Google Shape;211;p27"/>
          <p:cNvSpPr txBox="1"/>
          <p:nvPr>
            <p:ph type="title"/>
          </p:nvPr>
        </p:nvSpPr>
        <p:spPr>
          <a:xfrm>
            <a:off x="2415730" y="141474"/>
            <a:ext cx="2663100" cy="506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Who are you?</a:t>
            </a:r>
            <a:endParaRPr sz="2400"/>
          </a:p>
        </p:txBody>
      </p:sp>
      <p:pic>
        <p:nvPicPr>
          <p:cNvPr id="212" name="Google Shape;212;p27"/>
          <p:cNvPicPr preferRelativeResize="0"/>
          <p:nvPr/>
        </p:nvPicPr>
        <p:blipFill>
          <a:blip r:embed="rId3">
            <a:alphaModFix/>
          </a:blip>
          <a:stretch>
            <a:fillRect/>
          </a:stretch>
        </p:blipFill>
        <p:spPr>
          <a:xfrm>
            <a:off x="407525" y="1004974"/>
            <a:ext cx="7940514" cy="36414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99"/>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928" name="Google Shape;928;p99"/>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929" name="Google Shape;929;p99"/>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930" name="Google Shape;930;p99"/>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Cataloguing landscape analyses</a:t>
            </a:r>
            <a:endParaRPr sz="2400"/>
          </a:p>
        </p:txBody>
      </p:sp>
      <p:sp>
        <p:nvSpPr>
          <p:cNvPr id="931" name="Google Shape;931;p99"/>
          <p:cNvSpPr txBox="1"/>
          <p:nvPr>
            <p:ph idx="1" type="body"/>
          </p:nvPr>
        </p:nvSpPr>
        <p:spPr>
          <a:xfrm>
            <a:off x="235500" y="821050"/>
            <a:ext cx="1926000" cy="4032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2400">
                <a:solidFill>
                  <a:schemeClr val="dk1"/>
                </a:solidFill>
              </a:rPr>
              <a:t>Systems:</a:t>
            </a:r>
            <a:endParaRPr sz="2400">
              <a:solidFill>
                <a:schemeClr val="dk1"/>
              </a:solidFill>
            </a:endParaRPr>
          </a:p>
        </p:txBody>
      </p:sp>
      <p:grpSp>
        <p:nvGrpSpPr>
          <p:cNvPr id="932" name="Google Shape;932;p99"/>
          <p:cNvGrpSpPr/>
          <p:nvPr/>
        </p:nvGrpSpPr>
        <p:grpSpPr>
          <a:xfrm>
            <a:off x="602313" y="2137550"/>
            <a:ext cx="2874000" cy="2064250"/>
            <a:chOff x="2412525" y="2508450"/>
            <a:chExt cx="2874000" cy="2064250"/>
          </a:xfrm>
        </p:grpSpPr>
        <p:sp>
          <p:nvSpPr>
            <p:cNvPr id="933" name="Google Shape;933;p99"/>
            <p:cNvSpPr/>
            <p:nvPr/>
          </p:nvSpPr>
          <p:spPr>
            <a:xfrm>
              <a:off x="2412525" y="3855138"/>
              <a:ext cx="291600" cy="291600"/>
            </a:xfrm>
            <a:prstGeom prst="flowChartProcess">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9"/>
            <p:cNvSpPr/>
            <p:nvPr/>
          </p:nvSpPr>
          <p:spPr>
            <a:xfrm>
              <a:off x="4084125" y="4263100"/>
              <a:ext cx="291600" cy="291600"/>
            </a:xfrm>
            <a:prstGeom prst="flowChartProcess">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99"/>
            <p:cNvSpPr/>
            <p:nvPr/>
          </p:nvSpPr>
          <p:spPr>
            <a:xfrm>
              <a:off x="3625125" y="4263100"/>
              <a:ext cx="291600" cy="291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99"/>
            <p:cNvSpPr/>
            <p:nvPr/>
          </p:nvSpPr>
          <p:spPr>
            <a:xfrm>
              <a:off x="3169725" y="4264900"/>
              <a:ext cx="288000" cy="288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9"/>
            <p:cNvSpPr/>
            <p:nvPr/>
          </p:nvSpPr>
          <p:spPr>
            <a:xfrm>
              <a:off x="4523325" y="4245100"/>
              <a:ext cx="327600" cy="327600"/>
            </a:xfrm>
            <a:prstGeom prst="triangle">
              <a:avLst>
                <a:gd fmla="val 50000" name="adj"/>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9"/>
            <p:cNvSpPr/>
            <p:nvPr/>
          </p:nvSpPr>
          <p:spPr>
            <a:xfrm>
              <a:off x="4998525" y="4264900"/>
              <a:ext cx="288000" cy="2880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9"/>
            <p:cNvSpPr/>
            <p:nvPr/>
          </p:nvSpPr>
          <p:spPr>
            <a:xfrm>
              <a:off x="3829463"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0" name="Google Shape;940;p99"/>
            <p:cNvCxnSpPr>
              <a:stCxn id="933" idx="0"/>
              <a:endCxn id="939" idx="2"/>
            </p:cNvCxnSpPr>
            <p:nvPr/>
          </p:nvCxnSpPr>
          <p:spPr>
            <a:xfrm flipH="1" rot="10800000">
              <a:off x="2558325" y="3086238"/>
              <a:ext cx="1434900" cy="768900"/>
            </a:xfrm>
            <a:prstGeom prst="straightConnector1">
              <a:avLst/>
            </a:prstGeom>
            <a:noFill/>
            <a:ln cap="flat" cmpd="sng" w="9525">
              <a:solidFill>
                <a:schemeClr val="dk2"/>
              </a:solidFill>
              <a:prstDash val="solid"/>
              <a:round/>
              <a:headEnd len="med" w="med" type="none"/>
              <a:tailEnd len="med" w="med" type="none"/>
            </a:ln>
          </p:spPr>
        </p:cxnSp>
        <p:cxnSp>
          <p:nvCxnSpPr>
            <p:cNvPr id="941" name="Google Shape;941;p99"/>
            <p:cNvCxnSpPr>
              <a:stCxn id="936" idx="0"/>
              <a:endCxn id="939" idx="2"/>
            </p:cNvCxnSpPr>
            <p:nvPr/>
          </p:nvCxnSpPr>
          <p:spPr>
            <a:xfrm flipH="1" rot="10800000">
              <a:off x="3313725" y="3086200"/>
              <a:ext cx="679500" cy="1178700"/>
            </a:xfrm>
            <a:prstGeom prst="straightConnector1">
              <a:avLst/>
            </a:prstGeom>
            <a:noFill/>
            <a:ln cap="flat" cmpd="sng" w="9525">
              <a:solidFill>
                <a:schemeClr val="dk2"/>
              </a:solidFill>
              <a:prstDash val="solid"/>
              <a:round/>
              <a:headEnd len="med" w="med" type="none"/>
              <a:tailEnd len="med" w="med" type="none"/>
            </a:ln>
          </p:spPr>
        </p:cxnSp>
        <p:cxnSp>
          <p:nvCxnSpPr>
            <p:cNvPr id="942" name="Google Shape;942;p99"/>
            <p:cNvCxnSpPr>
              <a:stCxn id="935" idx="0"/>
              <a:endCxn id="939" idx="2"/>
            </p:cNvCxnSpPr>
            <p:nvPr/>
          </p:nvCxnSpPr>
          <p:spPr>
            <a:xfrm flipH="1" rot="10800000">
              <a:off x="3770925" y="3086200"/>
              <a:ext cx="222300" cy="1176900"/>
            </a:xfrm>
            <a:prstGeom prst="straightConnector1">
              <a:avLst/>
            </a:prstGeom>
            <a:noFill/>
            <a:ln cap="flat" cmpd="sng" w="9525">
              <a:solidFill>
                <a:schemeClr val="dk2"/>
              </a:solidFill>
              <a:prstDash val="solid"/>
              <a:round/>
              <a:headEnd len="med" w="med" type="none"/>
              <a:tailEnd len="med" w="med" type="none"/>
            </a:ln>
          </p:spPr>
        </p:cxnSp>
        <p:cxnSp>
          <p:nvCxnSpPr>
            <p:cNvPr id="943" name="Google Shape;943;p99"/>
            <p:cNvCxnSpPr>
              <a:stCxn id="934" idx="0"/>
              <a:endCxn id="939" idx="2"/>
            </p:cNvCxnSpPr>
            <p:nvPr/>
          </p:nvCxnSpPr>
          <p:spPr>
            <a:xfrm rot="10800000">
              <a:off x="3993225" y="3086200"/>
              <a:ext cx="236700" cy="1176900"/>
            </a:xfrm>
            <a:prstGeom prst="straightConnector1">
              <a:avLst/>
            </a:prstGeom>
            <a:noFill/>
            <a:ln cap="flat" cmpd="sng" w="9525">
              <a:solidFill>
                <a:schemeClr val="dk2"/>
              </a:solidFill>
              <a:prstDash val="solid"/>
              <a:round/>
              <a:headEnd len="med" w="med" type="none"/>
              <a:tailEnd len="med" w="med" type="none"/>
            </a:ln>
          </p:spPr>
        </p:cxnSp>
        <p:cxnSp>
          <p:nvCxnSpPr>
            <p:cNvPr id="944" name="Google Shape;944;p99"/>
            <p:cNvCxnSpPr>
              <a:stCxn id="937" idx="0"/>
              <a:endCxn id="939" idx="2"/>
            </p:cNvCxnSpPr>
            <p:nvPr/>
          </p:nvCxnSpPr>
          <p:spPr>
            <a:xfrm rot="10800000">
              <a:off x="3993225" y="3086200"/>
              <a:ext cx="693900" cy="1158900"/>
            </a:xfrm>
            <a:prstGeom prst="straightConnector1">
              <a:avLst/>
            </a:prstGeom>
            <a:noFill/>
            <a:ln cap="flat" cmpd="sng" w="9525">
              <a:solidFill>
                <a:schemeClr val="dk2"/>
              </a:solidFill>
              <a:prstDash val="solid"/>
              <a:round/>
              <a:headEnd len="med" w="med" type="none"/>
              <a:tailEnd len="med" w="med" type="none"/>
            </a:ln>
          </p:spPr>
        </p:cxnSp>
        <p:cxnSp>
          <p:nvCxnSpPr>
            <p:cNvPr id="945" name="Google Shape;945;p99"/>
            <p:cNvCxnSpPr>
              <a:stCxn id="938" idx="0"/>
              <a:endCxn id="939" idx="2"/>
            </p:cNvCxnSpPr>
            <p:nvPr/>
          </p:nvCxnSpPr>
          <p:spPr>
            <a:xfrm rot="10800000">
              <a:off x="3993225" y="3086200"/>
              <a:ext cx="1149300" cy="1178700"/>
            </a:xfrm>
            <a:prstGeom prst="straightConnector1">
              <a:avLst/>
            </a:prstGeom>
            <a:noFill/>
            <a:ln cap="flat" cmpd="sng" w="9525">
              <a:solidFill>
                <a:schemeClr val="dk2"/>
              </a:solidFill>
              <a:prstDash val="solid"/>
              <a:round/>
              <a:headEnd len="med" w="med" type="none"/>
              <a:tailEnd len="med" w="med" type="none"/>
            </a:ln>
          </p:spPr>
        </p:cxnSp>
      </p:grpSp>
      <p:sp>
        <p:nvSpPr>
          <p:cNvPr id="946" name="Google Shape;946;p99"/>
          <p:cNvSpPr/>
          <p:nvPr/>
        </p:nvSpPr>
        <p:spPr>
          <a:xfrm>
            <a:off x="648913" y="3968900"/>
            <a:ext cx="180000" cy="180000"/>
          </a:xfrm>
          <a:prstGeom prst="ellipse">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9"/>
          <p:cNvSpPr/>
          <p:nvPr/>
        </p:nvSpPr>
        <p:spPr>
          <a:xfrm>
            <a:off x="982088" y="3961000"/>
            <a:ext cx="183600" cy="183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99"/>
          <p:cNvSpPr/>
          <p:nvPr/>
        </p:nvSpPr>
        <p:spPr>
          <a:xfrm>
            <a:off x="315738" y="3968900"/>
            <a:ext cx="180000" cy="180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9" name="Google Shape;949;p99"/>
          <p:cNvCxnSpPr>
            <a:stCxn id="933" idx="2"/>
          </p:cNvCxnSpPr>
          <p:nvPr/>
        </p:nvCxnSpPr>
        <p:spPr>
          <a:xfrm flipH="1">
            <a:off x="464613" y="3775838"/>
            <a:ext cx="283500" cy="201600"/>
          </a:xfrm>
          <a:prstGeom prst="straightConnector1">
            <a:avLst/>
          </a:prstGeom>
          <a:noFill/>
          <a:ln cap="flat" cmpd="sng" w="9525">
            <a:solidFill>
              <a:schemeClr val="dk2"/>
            </a:solidFill>
            <a:prstDash val="solid"/>
            <a:round/>
            <a:headEnd len="med" w="med" type="none"/>
            <a:tailEnd len="med" w="med" type="none"/>
          </a:ln>
        </p:spPr>
      </p:cxnSp>
      <p:cxnSp>
        <p:nvCxnSpPr>
          <p:cNvPr id="950" name="Google Shape;950;p99"/>
          <p:cNvCxnSpPr>
            <a:stCxn id="933" idx="2"/>
            <a:endCxn id="947" idx="0"/>
          </p:cNvCxnSpPr>
          <p:nvPr/>
        </p:nvCxnSpPr>
        <p:spPr>
          <a:xfrm>
            <a:off x="748113" y="3775838"/>
            <a:ext cx="325800" cy="185100"/>
          </a:xfrm>
          <a:prstGeom prst="straightConnector1">
            <a:avLst/>
          </a:prstGeom>
          <a:noFill/>
          <a:ln cap="flat" cmpd="sng" w="9525">
            <a:solidFill>
              <a:schemeClr val="dk2"/>
            </a:solidFill>
            <a:prstDash val="solid"/>
            <a:round/>
            <a:headEnd len="med" w="med" type="none"/>
            <a:tailEnd len="med" w="med" type="none"/>
          </a:ln>
        </p:spPr>
      </p:cxnSp>
      <p:cxnSp>
        <p:nvCxnSpPr>
          <p:cNvPr id="951" name="Google Shape;951;p99"/>
          <p:cNvCxnSpPr/>
          <p:nvPr/>
        </p:nvCxnSpPr>
        <p:spPr>
          <a:xfrm flipH="1">
            <a:off x="741613" y="3775700"/>
            <a:ext cx="6600" cy="180000"/>
          </a:xfrm>
          <a:prstGeom prst="straightConnector1">
            <a:avLst/>
          </a:prstGeom>
          <a:noFill/>
          <a:ln cap="flat" cmpd="sng" w="9525">
            <a:solidFill>
              <a:schemeClr val="dk2"/>
            </a:solidFill>
            <a:prstDash val="solid"/>
            <a:round/>
            <a:headEnd len="med" w="med" type="none"/>
            <a:tailEnd len="med" w="med" type="none"/>
          </a:ln>
        </p:spPr>
      </p:cxnSp>
      <p:grpSp>
        <p:nvGrpSpPr>
          <p:cNvPr id="952" name="Google Shape;952;p99"/>
          <p:cNvGrpSpPr/>
          <p:nvPr/>
        </p:nvGrpSpPr>
        <p:grpSpPr>
          <a:xfrm>
            <a:off x="5789388" y="2137550"/>
            <a:ext cx="2122200" cy="2046250"/>
            <a:chOff x="4570188" y="2137550"/>
            <a:chExt cx="2122200" cy="2046250"/>
          </a:xfrm>
        </p:grpSpPr>
        <p:sp>
          <p:nvSpPr>
            <p:cNvPr id="953" name="Google Shape;953;p99"/>
            <p:cNvSpPr/>
            <p:nvPr/>
          </p:nvSpPr>
          <p:spPr>
            <a:xfrm>
              <a:off x="59435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4" name="Google Shape;954;p99"/>
            <p:cNvGrpSpPr/>
            <p:nvPr/>
          </p:nvGrpSpPr>
          <p:grpSpPr>
            <a:xfrm>
              <a:off x="4570188" y="2137550"/>
              <a:ext cx="2122200" cy="2046250"/>
              <a:chOff x="4570188" y="2137550"/>
              <a:chExt cx="2122200" cy="2046250"/>
            </a:xfrm>
          </p:grpSpPr>
          <p:grpSp>
            <p:nvGrpSpPr>
              <p:cNvPr id="955" name="Google Shape;955;p99"/>
              <p:cNvGrpSpPr/>
              <p:nvPr/>
            </p:nvGrpSpPr>
            <p:grpSpPr>
              <a:xfrm>
                <a:off x="4716000" y="2137550"/>
                <a:ext cx="1828800" cy="2046250"/>
                <a:chOff x="3313738" y="2508450"/>
                <a:chExt cx="1828800" cy="2046250"/>
              </a:xfrm>
            </p:grpSpPr>
            <p:sp>
              <p:nvSpPr>
                <p:cNvPr id="956" name="Google Shape;956;p99"/>
                <p:cNvSpPr/>
                <p:nvPr/>
              </p:nvSpPr>
              <p:spPr>
                <a:xfrm>
                  <a:off x="4084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9"/>
                <p:cNvSpPr/>
                <p:nvPr/>
              </p:nvSpPr>
              <p:spPr>
                <a:xfrm>
                  <a:off x="3625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9"/>
                <p:cNvSpPr/>
                <p:nvPr/>
              </p:nvSpPr>
              <p:spPr>
                <a:xfrm>
                  <a:off x="4064338"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9" name="Google Shape;959;p99"/>
                <p:cNvCxnSpPr>
                  <a:stCxn id="960" idx="0"/>
                  <a:endCxn id="958" idx="2"/>
                </p:cNvCxnSpPr>
                <p:nvPr/>
              </p:nvCxnSpPr>
              <p:spPr>
                <a:xfrm flipH="1" rot="10800000">
                  <a:off x="3313738" y="3086250"/>
                  <a:ext cx="914400" cy="1178700"/>
                </a:xfrm>
                <a:prstGeom prst="straightConnector1">
                  <a:avLst/>
                </a:prstGeom>
                <a:noFill/>
                <a:ln cap="flat" cmpd="sng" w="9525">
                  <a:solidFill>
                    <a:schemeClr val="dk2"/>
                  </a:solidFill>
                  <a:prstDash val="solid"/>
                  <a:round/>
                  <a:headEnd len="med" w="med" type="none"/>
                  <a:tailEnd len="med" w="med" type="none"/>
                </a:ln>
              </p:spPr>
            </p:cxnSp>
            <p:cxnSp>
              <p:nvCxnSpPr>
                <p:cNvPr id="961" name="Google Shape;961;p99"/>
                <p:cNvCxnSpPr>
                  <a:stCxn id="957" idx="0"/>
                  <a:endCxn id="958" idx="2"/>
                </p:cNvCxnSpPr>
                <p:nvPr/>
              </p:nvCxnSpPr>
              <p:spPr>
                <a:xfrm flipH="1" rot="10800000">
                  <a:off x="3770925" y="3086200"/>
                  <a:ext cx="457200" cy="1176900"/>
                </a:xfrm>
                <a:prstGeom prst="straightConnector1">
                  <a:avLst/>
                </a:prstGeom>
                <a:noFill/>
                <a:ln cap="flat" cmpd="sng" w="9525">
                  <a:solidFill>
                    <a:schemeClr val="dk2"/>
                  </a:solidFill>
                  <a:prstDash val="solid"/>
                  <a:round/>
                  <a:headEnd len="med" w="med" type="none"/>
                  <a:tailEnd len="med" w="med" type="none"/>
                </a:ln>
              </p:spPr>
            </p:cxnSp>
            <p:cxnSp>
              <p:nvCxnSpPr>
                <p:cNvPr id="962" name="Google Shape;962;p99"/>
                <p:cNvCxnSpPr>
                  <a:stCxn id="956" idx="0"/>
                  <a:endCxn id="958" idx="2"/>
                </p:cNvCxnSpPr>
                <p:nvPr/>
              </p:nvCxnSpPr>
              <p:spPr>
                <a:xfrm rot="10800000">
                  <a:off x="4228125" y="3086200"/>
                  <a:ext cx="1800" cy="1176900"/>
                </a:xfrm>
                <a:prstGeom prst="straightConnector1">
                  <a:avLst/>
                </a:prstGeom>
                <a:noFill/>
                <a:ln cap="flat" cmpd="sng" w="9525">
                  <a:solidFill>
                    <a:schemeClr val="dk2"/>
                  </a:solidFill>
                  <a:prstDash val="solid"/>
                  <a:round/>
                  <a:headEnd len="med" w="med" type="none"/>
                  <a:tailEnd len="med" w="med" type="none"/>
                </a:ln>
              </p:spPr>
            </p:cxnSp>
            <p:cxnSp>
              <p:nvCxnSpPr>
                <p:cNvPr id="963" name="Google Shape;963;p99"/>
                <p:cNvCxnSpPr>
                  <a:stCxn id="964" idx="0"/>
                  <a:endCxn id="958" idx="2"/>
                </p:cNvCxnSpPr>
                <p:nvPr/>
              </p:nvCxnSpPr>
              <p:spPr>
                <a:xfrm rot="10800000">
                  <a:off x="4228138" y="3086250"/>
                  <a:ext cx="459000" cy="1158900"/>
                </a:xfrm>
                <a:prstGeom prst="straightConnector1">
                  <a:avLst/>
                </a:prstGeom>
                <a:noFill/>
                <a:ln cap="flat" cmpd="sng" w="9525">
                  <a:solidFill>
                    <a:schemeClr val="dk2"/>
                  </a:solidFill>
                  <a:prstDash val="solid"/>
                  <a:round/>
                  <a:headEnd len="med" w="med" type="none"/>
                  <a:tailEnd len="med" w="med" type="none"/>
                </a:ln>
              </p:spPr>
            </p:cxnSp>
            <p:cxnSp>
              <p:nvCxnSpPr>
                <p:cNvPr id="965" name="Google Shape;965;p99"/>
                <p:cNvCxnSpPr>
                  <a:stCxn id="966" idx="0"/>
                  <a:endCxn id="958" idx="2"/>
                </p:cNvCxnSpPr>
                <p:nvPr/>
              </p:nvCxnSpPr>
              <p:spPr>
                <a:xfrm rot="10800000">
                  <a:off x="4228138" y="3086250"/>
                  <a:ext cx="914400" cy="1178700"/>
                </a:xfrm>
                <a:prstGeom prst="straightConnector1">
                  <a:avLst/>
                </a:prstGeom>
                <a:noFill/>
                <a:ln cap="flat" cmpd="sng" w="9525">
                  <a:solidFill>
                    <a:schemeClr val="dk2"/>
                  </a:solidFill>
                  <a:prstDash val="solid"/>
                  <a:round/>
                  <a:headEnd len="med" w="med" type="none"/>
                  <a:tailEnd len="med" w="med" type="none"/>
                </a:ln>
              </p:spPr>
            </p:cxnSp>
          </p:grpSp>
          <p:sp>
            <p:nvSpPr>
              <p:cNvPr id="967" name="Google Shape;967;p99"/>
              <p:cNvSpPr/>
              <p:nvPr/>
            </p:nvSpPr>
            <p:spPr>
              <a:xfrm>
                <a:off x="45701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99"/>
              <p:cNvSpPr/>
              <p:nvPr/>
            </p:nvSpPr>
            <p:spPr>
              <a:xfrm>
                <a:off x="64007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69" name="Google Shape;969;p99"/>
          <p:cNvSpPr txBox="1"/>
          <p:nvPr/>
        </p:nvSpPr>
        <p:spPr>
          <a:xfrm>
            <a:off x="1723900" y="799175"/>
            <a:ext cx="29823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latin typeface="Calibri"/>
                <a:ea typeface="Calibri"/>
                <a:cs typeface="Calibri"/>
                <a:sym typeface="Calibri"/>
              </a:rPr>
              <a:t>Distributed open systems, based on common metadata standards and exchange protocols </a:t>
            </a:r>
            <a:endParaRPr b="1" sz="1800">
              <a:latin typeface="Calibri"/>
              <a:ea typeface="Calibri"/>
              <a:cs typeface="Calibri"/>
              <a:sym typeface="Calibri"/>
            </a:endParaRPr>
          </a:p>
        </p:txBody>
      </p:sp>
      <p:sp>
        <p:nvSpPr>
          <p:cNvPr id="970" name="Google Shape;970;p99"/>
          <p:cNvSpPr txBox="1"/>
          <p:nvPr/>
        </p:nvSpPr>
        <p:spPr>
          <a:xfrm>
            <a:off x="5533900" y="799175"/>
            <a:ext cx="29823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latin typeface="Calibri"/>
                <a:ea typeface="Calibri"/>
                <a:cs typeface="Calibri"/>
                <a:sym typeface="Calibri"/>
              </a:rPr>
              <a:t>Distributed systems, based on a common software package/network.</a:t>
            </a:r>
            <a:endParaRPr b="1" sz="1800">
              <a:latin typeface="Calibri"/>
              <a:ea typeface="Calibri"/>
              <a:cs typeface="Calibri"/>
              <a:sym typeface="Calibri"/>
            </a:endParaRPr>
          </a:p>
        </p:txBody>
      </p:sp>
      <p:sp>
        <p:nvSpPr>
          <p:cNvPr id="971" name="Google Shape;971;p99"/>
          <p:cNvSpPr txBox="1"/>
          <p:nvPr/>
        </p:nvSpPr>
        <p:spPr>
          <a:xfrm>
            <a:off x="3731126" y="2242100"/>
            <a:ext cx="20136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accent2"/>
                </a:solidFill>
                <a:latin typeface="Calibri"/>
                <a:ea typeface="Calibri"/>
                <a:cs typeface="Calibri"/>
                <a:sym typeface="Calibri"/>
              </a:rPr>
              <a:t>And there are obviously many in between and cross-over approaches... </a:t>
            </a:r>
            <a:endParaRPr b="1" sz="1800">
              <a:solidFill>
                <a:schemeClr val="accent2"/>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100"/>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977" name="Google Shape;977;p100"/>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978" name="Google Shape;978;p100"/>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979" name="Google Shape;979;p100"/>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Cataloguing landscape analyses</a:t>
            </a:r>
            <a:endParaRPr sz="2400"/>
          </a:p>
        </p:txBody>
      </p:sp>
      <p:sp>
        <p:nvSpPr>
          <p:cNvPr id="980" name="Google Shape;980;p100"/>
          <p:cNvSpPr txBox="1"/>
          <p:nvPr>
            <p:ph idx="1" type="body"/>
          </p:nvPr>
        </p:nvSpPr>
        <p:spPr>
          <a:xfrm>
            <a:off x="235500" y="897250"/>
            <a:ext cx="1926000" cy="7941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800">
                <a:solidFill>
                  <a:schemeClr val="dk1"/>
                </a:solidFill>
                <a:latin typeface="Verdana"/>
                <a:ea typeface="Verdana"/>
                <a:cs typeface="Verdana"/>
                <a:sym typeface="Verdana"/>
              </a:rPr>
              <a:t>For example:</a:t>
            </a:r>
            <a:endParaRPr sz="2400">
              <a:solidFill>
                <a:schemeClr val="dk1"/>
              </a:solidFill>
            </a:endParaRPr>
          </a:p>
        </p:txBody>
      </p:sp>
      <p:sp>
        <p:nvSpPr>
          <p:cNvPr id="981" name="Google Shape;981;p100"/>
          <p:cNvSpPr txBox="1"/>
          <p:nvPr/>
        </p:nvSpPr>
        <p:spPr>
          <a:xfrm>
            <a:off x="2485900" y="1749025"/>
            <a:ext cx="3108900" cy="5292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u="sng">
                <a:solidFill>
                  <a:schemeClr val="hlink"/>
                </a:solidFill>
                <a:latin typeface="Verdana"/>
                <a:ea typeface="Verdana"/>
                <a:cs typeface="Verdana"/>
                <a:sym typeface="Verdana"/>
                <a:hlinkClick r:id="rId3"/>
              </a:rPr>
              <a:t>https://www.cristin.no/english/</a:t>
            </a:r>
            <a:endParaRPr>
              <a:latin typeface="Verdana"/>
              <a:ea typeface="Verdana"/>
              <a:cs typeface="Verdana"/>
              <a:sym typeface="Verdana"/>
            </a:endParaRPr>
          </a:p>
        </p:txBody>
      </p:sp>
      <p:sp>
        <p:nvSpPr>
          <p:cNvPr id="982" name="Google Shape;982;p100"/>
          <p:cNvSpPr txBox="1"/>
          <p:nvPr/>
        </p:nvSpPr>
        <p:spPr>
          <a:xfrm>
            <a:off x="3483575" y="2496000"/>
            <a:ext cx="4344900" cy="1700700"/>
          </a:xfrm>
          <a:prstGeom prst="rect">
            <a:avLst/>
          </a:prstGeom>
          <a:noFill/>
          <a:ln>
            <a:noFill/>
          </a:ln>
        </p:spPr>
        <p:txBody>
          <a:bodyPr anchorCtr="0" anchor="t" bIns="91425" lIns="91425" spcFirstLastPara="1" rIns="91425" wrap="square" tIns="91425">
            <a:noAutofit/>
          </a:bodyPr>
          <a:lstStyle/>
          <a:p>
            <a:pPr indent="-342900" lvl="0" marL="457200" rtl="0" algn="l">
              <a:spcBef>
                <a:spcPts val="40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Common centralised system</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User accounts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(self) Registering and reporting of research activities and results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Member institutions in the research institute sector, the higher education sector and health trusts</a:t>
            </a:r>
            <a:endParaRPr sz="1800">
              <a:solidFill>
                <a:schemeClr val="dk1"/>
              </a:solidFill>
              <a:latin typeface="Calibri"/>
              <a:ea typeface="Calibri"/>
              <a:cs typeface="Calibri"/>
              <a:sym typeface="Calibri"/>
            </a:endParaRPr>
          </a:p>
          <a:p>
            <a:pPr indent="0" lvl="0" marL="0" rtl="0" algn="l">
              <a:spcBef>
                <a:spcPts val="400"/>
              </a:spcBef>
              <a:spcAft>
                <a:spcPts val="0"/>
              </a:spcAft>
              <a:buNone/>
            </a:pPr>
            <a:r>
              <a:t/>
            </a:r>
            <a:endParaRPr sz="1800">
              <a:latin typeface="Calibri"/>
              <a:ea typeface="Calibri"/>
              <a:cs typeface="Calibri"/>
              <a:sym typeface="Calibri"/>
            </a:endParaRPr>
          </a:p>
        </p:txBody>
      </p:sp>
      <p:grpSp>
        <p:nvGrpSpPr>
          <p:cNvPr id="983" name="Google Shape;983;p100"/>
          <p:cNvGrpSpPr/>
          <p:nvPr/>
        </p:nvGrpSpPr>
        <p:grpSpPr>
          <a:xfrm>
            <a:off x="803913" y="2367950"/>
            <a:ext cx="2122200" cy="2046250"/>
            <a:chOff x="4570188" y="2137550"/>
            <a:chExt cx="2122200" cy="2046250"/>
          </a:xfrm>
        </p:grpSpPr>
        <p:sp>
          <p:nvSpPr>
            <p:cNvPr id="984" name="Google Shape;984;p100"/>
            <p:cNvSpPr/>
            <p:nvPr/>
          </p:nvSpPr>
          <p:spPr>
            <a:xfrm>
              <a:off x="59435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5" name="Google Shape;985;p100"/>
            <p:cNvGrpSpPr/>
            <p:nvPr/>
          </p:nvGrpSpPr>
          <p:grpSpPr>
            <a:xfrm>
              <a:off x="4570188" y="2137550"/>
              <a:ext cx="2122200" cy="2046250"/>
              <a:chOff x="4570188" y="2137550"/>
              <a:chExt cx="2122200" cy="2046250"/>
            </a:xfrm>
          </p:grpSpPr>
          <p:grpSp>
            <p:nvGrpSpPr>
              <p:cNvPr id="986" name="Google Shape;986;p100"/>
              <p:cNvGrpSpPr/>
              <p:nvPr/>
            </p:nvGrpSpPr>
            <p:grpSpPr>
              <a:xfrm>
                <a:off x="4716000" y="2137550"/>
                <a:ext cx="1828800" cy="2046250"/>
                <a:chOff x="3313738" y="2508450"/>
                <a:chExt cx="1828800" cy="2046250"/>
              </a:xfrm>
            </p:grpSpPr>
            <p:sp>
              <p:nvSpPr>
                <p:cNvPr id="987" name="Google Shape;987;p100"/>
                <p:cNvSpPr/>
                <p:nvPr/>
              </p:nvSpPr>
              <p:spPr>
                <a:xfrm>
                  <a:off x="4084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00"/>
                <p:cNvSpPr/>
                <p:nvPr/>
              </p:nvSpPr>
              <p:spPr>
                <a:xfrm>
                  <a:off x="3625125" y="42631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00"/>
                <p:cNvSpPr/>
                <p:nvPr/>
              </p:nvSpPr>
              <p:spPr>
                <a:xfrm>
                  <a:off x="4064338"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0" name="Google Shape;990;p100"/>
                <p:cNvCxnSpPr>
                  <a:endCxn id="989" idx="2"/>
                </p:cNvCxnSpPr>
                <p:nvPr/>
              </p:nvCxnSpPr>
              <p:spPr>
                <a:xfrm flipH="1" rot="10800000">
                  <a:off x="3313738" y="3086250"/>
                  <a:ext cx="914400" cy="1178700"/>
                </a:xfrm>
                <a:prstGeom prst="straightConnector1">
                  <a:avLst/>
                </a:prstGeom>
                <a:noFill/>
                <a:ln cap="flat" cmpd="sng" w="9525">
                  <a:solidFill>
                    <a:schemeClr val="dk2"/>
                  </a:solidFill>
                  <a:prstDash val="solid"/>
                  <a:round/>
                  <a:headEnd len="med" w="med" type="none"/>
                  <a:tailEnd len="med" w="med" type="none"/>
                </a:ln>
              </p:spPr>
            </p:cxnSp>
            <p:cxnSp>
              <p:nvCxnSpPr>
                <p:cNvPr id="991" name="Google Shape;991;p100"/>
                <p:cNvCxnSpPr>
                  <a:stCxn id="988" idx="0"/>
                  <a:endCxn id="989" idx="2"/>
                </p:cNvCxnSpPr>
                <p:nvPr/>
              </p:nvCxnSpPr>
              <p:spPr>
                <a:xfrm flipH="1" rot="10800000">
                  <a:off x="3770925" y="3086200"/>
                  <a:ext cx="457200" cy="1176900"/>
                </a:xfrm>
                <a:prstGeom prst="straightConnector1">
                  <a:avLst/>
                </a:prstGeom>
                <a:noFill/>
                <a:ln cap="flat" cmpd="sng" w="9525">
                  <a:solidFill>
                    <a:schemeClr val="dk2"/>
                  </a:solidFill>
                  <a:prstDash val="solid"/>
                  <a:round/>
                  <a:headEnd len="med" w="med" type="none"/>
                  <a:tailEnd len="med" w="med" type="none"/>
                </a:ln>
              </p:spPr>
            </p:cxnSp>
            <p:cxnSp>
              <p:nvCxnSpPr>
                <p:cNvPr id="992" name="Google Shape;992;p100"/>
                <p:cNvCxnSpPr>
                  <a:stCxn id="987" idx="0"/>
                  <a:endCxn id="989" idx="2"/>
                </p:cNvCxnSpPr>
                <p:nvPr/>
              </p:nvCxnSpPr>
              <p:spPr>
                <a:xfrm rot="10800000">
                  <a:off x="4228125" y="3086200"/>
                  <a:ext cx="1800" cy="1176900"/>
                </a:xfrm>
                <a:prstGeom prst="straightConnector1">
                  <a:avLst/>
                </a:prstGeom>
                <a:noFill/>
                <a:ln cap="flat" cmpd="sng" w="9525">
                  <a:solidFill>
                    <a:schemeClr val="dk2"/>
                  </a:solidFill>
                  <a:prstDash val="solid"/>
                  <a:round/>
                  <a:headEnd len="med" w="med" type="none"/>
                  <a:tailEnd len="med" w="med" type="none"/>
                </a:ln>
              </p:spPr>
            </p:cxnSp>
            <p:cxnSp>
              <p:nvCxnSpPr>
                <p:cNvPr id="993" name="Google Shape;993;p100"/>
                <p:cNvCxnSpPr>
                  <a:endCxn id="989" idx="2"/>
                </p:cNvCxnSpPr>
                <p:nvPr/>
              </p:nvCxnSpPr>
              <p:spPr>
                <a:xfrm rot="10800000">
                  <a:off x="4228138" y="3086250"/>
                  <a:ext cx="459000" cy="1158900"/>
                </a:xfrm>
                <a:prstGeom prst="straightConnector1">
                  <a:avLst/>
                </a:prstGeom>
                <a:noFill/>
                <a:ln cap="flat" cmpd="sng" w="9525">
                  <a:solidFill>
                    <a:schemeClr val="dk2"/>
                  </a:solidFill>
                  <a:prstDash val="solid"/>
                  <a:round/>
                  <a:headEnd len="med" w="med" type="none"/>
                  <a:tailEnd len="med" w="med" type="none"/>
                </a:ln>
              </p:spPr>
            </p:cxnSp>
            <p:cxnSp>
              <p:nvCxnSpPr>
                <p:cNvPr id="994" name="Google Shape;994;p100"/>
                <p:cNvCxnSpPr>
                  <a:endCxn id="989" idx="2"/>
                </p:cNvCxnSpPr>
                <p:nvPr/>
              </p:nvCxnSpPr>
              <p:spPr>
                <a:xfrm rot="10800000">
                  <a:off x="4228138" y="3086250"/>
                  <a:ext cx="914400" cy="1178700"/>
                </a:xfrm>
                <a:prstGeom prst="straightConnector1">
                  <a:avLst/>
                </a:prstGeom>
                <a:noFill/>
                <a:ln cap="flat" cmpd="sng" w="9525">
                  <a:solidFill>
                    <a:schemeClr val="dk2"/>
                  </a:solidFill>
                  <a:prstDash val="solid"/>
                  <a:round/>
                  <a:headEnd len="med" w="med" type="none"/>
                  <a:tailEnd len="med" w="med" type="none"/>
                </a:ln>
              </p:spPr>
            </p:cxnSp>
          </p:grpSp>
          <p:sp>
            <p:nvSpPr>
              <p:cNvPr id="995" name="Google Shape;995;p100"/>
              <p:cNvSpPr/>
              <p:nvPr/>
            </p:nvSpPr>
            <p:spPr>
              <a:xfrm>
                <a:off x="45701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00"/>
              <p:cNvSpPr/>
              <p:nvPr/>
            </p:nvSpPr>
            <p:spPr>
              <a:xfrm>
                <a:off x="6400788" y="3892200"/>
                <a:ext cx="291600" cy="291600"/>
              </a:xfrm>
              <a:prstGeom prst="flowChartProcess">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97" name="Google Shape;997;p100"/>
          <p:cNvPicPr preferRelativeResize="0"/>
          <p:nvPr/>
        </p:nvPicPr>
        <p:blipFill>
          <a:blip r:embed="rId4">
            <a:alphaModFix/>
          </a:blip>
          <a:stretch>
            <a:fillRect/>
          </a:stretch>
        </p:blipFill>
        <p:spPr>
          <a:xfrm>
            <a:off x="2471743" y="933450"/>
            <a:ext cx="3868083" cy="8548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Google Shape;1002;p101"/>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03" name="Google Shape;1003;p10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04" name="Google Shape;1004;p10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05" name="Google Shape;1005;p10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Cataloguing landscape analyses</a:t>
            </a:r>
            <a:endParaRPr sz="2400"/>
          </a:p>
        </p:txBody>
      </p:sp>
      <p:sp>
        <p:nvSpPr>
          <p:cNvPr id="1006" name="Google Shape;1006;p101"/>
          <p:cNvSpPr txBox="1"/>
          <p:nvPr>
            <p:ph idx="1" type="body"/>
          </p:nvPr>
        </p:nvSpPr>
        <p:spPr>
          <a:xfrm>
            <a:off x="235500" y="943277"/>
            <a:ext cx="1926000" cy="4032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800">
                <a:solidFill>
                  <a:schemeClr val="dk1"/>
                </a:solidFill>
                <a:latin typeface="Verdana"/>
                <a:ea typeface="Verdana"/>
                <a:cs typeface="Verdana"/>
                <a:sym typeface="Verdana"/>
              </a:rPr>
              <a:t>For example:</a:t>
            </a:r>
            <a:endParaRPr sz="2400">
              <a:solidFill>
                <a:schemeClr val="dk1"/>
              </a:solidFill>
            </a:endParaRPr>
          </a:p>
        </p:txBody>
      </p:sp>
      <p:grpSp>
        <p:nvGrpSpPr>
          <p:cNvPr id="1007" name="Google Shape;1007;p101"/>
          <p:cNvGrpSpPr/>
          <p:nvPr/>
        </p:nvGrpSpPr>
        <p:grpSpPr>
          <a:xfrm>
            <a:off x="602313" y="2137550"/>
            <a:ext cx="2874000" cy="2064250"/>
            <a:chOff x="2412525" y="2508450"/>
            <a:chExt cx="2874000" cy="2064250"/>
          </a:xfrm>
        </p:grpSpPr>
        <p:sp>
          <p:nvSpPr>
            <p:cNvPr id="1008" name="Google Shape;1008;p101"/>
            <p:cNvSpPr/>
            <p:nvPr/>
          </p:nvSpPr>
          <p:spPr>
            <a:xfrm>
              <a:off x="2412525" y="3855138"/>
              <a:ext cx="291600" cy="291600"/>
            </a:xfrm>
            <a:prstGeom prst="flowChartProcess">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01"/>
            <p:cNvSpPr/>
            <p:nvPr/>
          </p:nvSpPr>
          <p:spPr>
            <a:xfrm>
              <a:off x="4084125" y="4263100"/>
              <a:ext cx="291600" cy="291600"/>
            </a:xfrm>
            <a:prstGeom prst="flowChartProcess">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01"/>
            <p:cNvSpPr/>
            <p:nvPr/>
          </p:nvSpPr>
          <p:spPr>
            <a:xfrm>
              <a:off x="3625125" y="4263100"/>
              <a:ext cx="291600" cy="291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01"/>
            <p:cNvSpPr/>
            <p:nvPr/>
          </p:nvSpPr>
          <p:spPr>
            <a:xfrm>
              <a:off x="3169725" y="4264900"/>
              <a:ext cx="288000" cy="288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01"/>
            <p:cNvSpPr/>
            <p:nvPr/>
          </p:nvSpPr>
          <p:spPr>
            <a:xfrm>
              <a:off x="4523325" y="4245100"/>
              <a:ext cx="327600" cy="327600"/>
            </a:xfrm>
            <a:prstGeom prst="triangle">
              <a:avLst>
                <a:gd fmla="val 50000" name="adj"/>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1"/>
            <p:cNvSpPr/>
            <p:nvPr/>
          </p:nvSpPr>
          <p:spPr>
            <a:xfrm>
              <a:off x="4998525" y="4264900"/>
              <a:ext cx="288000" cy="2880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1"/>
            <p:cNvSpPr/>
            <p:nvPr/>
          </p:nvSpPr>
          <p:spPr>
            <a:xfrm>
              <a:off x="3829463" y="2508450"/>
              <a:ext cx="327600" cy="577800"/>
            </a:xfrm>
            <a:prstGeom prst="rect">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5" name="Google Shape;1015;p101"/>
            <p:cNvCxnSpPr>
              <a:stCxn id="1008" idx="0"/>
              <a:endCxn id="1014" idx="2"/>
            </p:cNvCxnSpPr>
            <p:nvPr/>
          </p:nvCxnSpPr>
          <p:spPr>
            <a:xfrm flipH="1" rot="10800000">
              <a:off x="2558325" y="3086238"/>
              <a:ext cx="1434900" cy="768900"/>
            </a:xfrm>
            <a:prstGeom prst="straightConnector1">
              <a:avLst/>
            </a:prstGeom>
            <a:noFill/>
            <a:ln cap="flat" cmpd="sng" w="9525">
              <a:solidFill>
                <a:schemeClr val="dk2"/>
              </a:solidFill>
              <a:prstDash val="solid"/>
              <a:round/>
              <a:headEnd len="med" w="med" type="none"/>
              <a:tailEnd len="med" w="med" type="none"/>
            </a:ln>
          </p:spPr>
        </p:cxnSp>
        <p:cxnSp>
          <p:nvCxnSpPr>
            <p:cNvPr id="1016" name="Google Shape;1016;p101"/>
            <p:cNvCxnSpPr>
              <a:stCxn id="1011" idx="0"/>
              <a:endCxn id="1014" idx="2"/>
            </p:cNvCxnSpPr>
            <p:nvPr/>
          </p:nvCxnSpPr>
          <p:spPr>
            <a:xfrm flipH="1" rot="10800000">
              <a:off x="3313725" y="3086200"/>
              <a:ext cx="679500" cy="1178700"/>
            </a:xfrm>
            <a:prstGeom prst="straightConnector1">
              <a:avLst/>
            </a:prstGeom>
            <a:noFill/>
            <a:ln cap="flat" cmpd="sng" w="9525">
              <a:solidFill>
                <a:schemeClr val="dk2"/>
              </a:solidFill>
              <a:prstDash val="solid"/>
              <a:round/>
              <a:headEnd len="med" w="med" type="none"/>
              <a:tailEnd len="med" w="med" type="none"/>
            </a:ln>
          </p:spPr>
        </p:cxnSp>
        <p:cxnSp>
          <p:nvCxnSpPr>
            <p:cNvPr id="1017" name="Google Shape;1017;p101"/>
            <p:cNvCxnSpPr>
              <a:stCxn id="1010" idx="0"/>
              <a:endCxn id="1014" idx="2"/>
            </p:cNvCxnSpPr>
            <p:nvPr/>
          </p:nvCxnSpPr>
          <p:spPr>
            <a:xfrm flipH="1" rot="10800000">
              <a:off x="3770925" y="3086200"/>
              <a:ext cx="222300" cy="1176900"/>
            </a:xfrm>
            <a:prstGeom prst="straightConnector1">
              <a:avLst/>
            </a:prstGeom>
            <a:noFill/>
            <a:ln cap="flat" cmpd="sng" w="9525">
              <a:solidFill>
                <a:schemeClr val="dk2"/>
              </a:solidFill>
              <a:prstDash val="solid"/>
              <a:round/>
              <a:headEnd len="med" w="med" type="none"/>
              <a:tailEnd len="med" w="med" type="none"/>
            </a:ln>
          </p:spPr>
        </p:cxnSp>
        <p:cxnSp>
          <p:nvCxnSpPr>
            <p:cNvPr id="1018" name="Google Shape;1018;p101"/>
            <p:cNvCxnSpPr>
              <a:stCxn id="1009" idx="0"/>
              <a:endCxn id="1014" idx="2"/>
            </p:cNvCxnSpPr>
            <p:nvPr/>
          </p:nvCxnSpPr>
          <p:spPr>
            <a:xfrm rot="10800000">
              <a:off x="3993225" y="3086200"/>
              <a:ext cx="236700" cy="1176900"/>
            </a:xfrm>
            <a:prstGeom prst="straightConnector1">
              <a:avLst/>
            </a:prstGeom>
            <a:noFill/>
            <a:ln cap="flat" cmpd="sng" w="9525">
              <a:solidFill>
                <a:schemeClr val="dk2"/>
              </a:solidFill>
              <a:prstDash val="solid"/>
              <a:round/>
              <a:headEnd len="med" w="med" type="none"/>
              <a:tailEnd len="med" w="med" type="none"/>
            </a:ln>
          </p:spPr>
        </p:cxnSp>
        <p:cxnSp>
          <p:nvCxnSpPr>
            <p:cNvPr id="1019" name="Google Shape;1019;p101"/>
            <p:cNvCxnSpPr>
              <a:stCxn id="1012" idx="0"/>
              <a:endCxn id="1014" idx="2"/>
            </p:cNvCxnSpPr>
            <p:nvPr/>
          </p:nvCxnSpPr>
          <p:spPr>
            <a:xfrm rot="10800000">
              <a:off x="3993225" y="3086200"/>
              <a:ext cx="693900" cy="1158900"/>
            </a:xfrm>
            <a:prstGeom prst="straightConnector1">
              <a:avLst/>
            </a:prstGeom>
            <a:noFill/>
            <a:ln cap="flat" cmpd="sng" w="9525">
              <a:solidFill>
                <a:schemeClr val="dk2"/>
              </a:solidFill>
              <a:prstDash val="solid"/>
              <a:round/>
              <a:headEnd len="med" w="med" type="none"/>
              <a:tailEnd len="med" w="med" type="none"/>
            </a:ln>
          </p:spPr>
        </p:cxnSp>
        <p:cxnSp>
          <p:nvCxnSpPr>
            <p:cNvPr id="1020" name="Google Shape;1020;p101"/>
            <p:cNvCxnSpPr>
              <a:stCxn id="1013" idx="0"/>
              <a:endCxn id="1014" idx="2"/>
            </p:cNvCxnSpPr>
            <p:nvPr/>
          </p:nvCxnSpPr>
          <p:spPr>
            <a:xfrm rot="10800000">
              <a:off x="3993225" y="3086200"/>
              <a:ext cx="1149300" cy="1178700"/>
            </a:xfrm>
            <a:prstGeom prst="straightConnector1">
              <a:avLst/>
            </a:prstGeom>
            <a:noFill/>
            <a:ln cap="flat" cmpd="sng" w="9525">
              <a:solidFill>
                <a:schemeClr val="dk2"/>
              </a:solidFill>
              <a:prstDash val="solid"/>
              <a:round/>
              <a:headEnd len="med" w="med" type="none"/>
              <a:tailEnd len="med" w="med" type="none"/>
            </a:ln>
          </p:spPr>
        </p:cxnSp>
      </p:grpSp>
      <p:sp>
        <p:nvSpPr>
          <p:cNvPr id="1021" name="Google Shape;1021;p101"/>
          <p:cNvSpPr/>
          <p:nvPr/>
        </p:nvSpPr>
        <p:spPr>
          <a:xfrm>
            <a:off x="648913" y="3968900"/>
            <a:ext cx="180000" cy="180000"/>
          </a:xfrm>
          <a:prstGeom prst="ellipse">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01"/>
          <p:cNvSpPr/>
          <p:nvPr/>
        </p:nvSpPr>
        <p:spPr>
          <a:xfrm>
            <a:off x="982088" y="3961000"/>
            <a:ext cx="183600" cy="18360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01"/>
          <p:cNvSpPr/>
          <p:nvPr/>
        </p:nvSpPr>
        <p:spPr>
          <a:xfrm>
            <a:off x="315738" y="3968900"/>
            <a:ext cx="180000" cy="1800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4" name="Google Shape;1024;p101"/>
          <p:cNvCxnSpPr>
            <a:stCxn id="1008" idx="2"/>
          </p:cNvCxnSpPr>
          <p:nvPr/>
        </p:nvCxnSpPr>
        <p:spPr>
          <a:xfrm flipH="1">
            <a:off x="464613" y="3775838"/>
            <a:ext cx="283500" cy="201600"/>
          </a:xfrm>
          <a:prstGeom prst="straightConnector1">
            <a:avLst/>
          </a:prstGeom>
          <a:noFill/>
          <a:ln cap="flat" cmpd="sng" w="9525">
            <a:solidFill>
              <a:schemeClr val="dk2"/>
            </a:solidFill>
            <a:prstDash val="solid"/>
            <a:round/>
            <a:headEnd len="med" w="med" type="none"/>
            <a:tailEnd len="med" w="med" type="none"/>
          </a:ln>
        </p:spPr>
      </p:cxnSp>
      <p:cxnSp>
        <p:nvCxnSpPr>
          <p:cNvPr id="1025" name="Google Shape;1025;p101"/>
          <p:cNvCxnSpPr>
            <a:stCxn id="1008" idx="2"/>
            <a:endCxn id="1022" idx="0"/>
          </p:cNvCxnSpPr>
          <p:nvPr/>
        </p:nvCxnSpPr>
        <p:spPr>
          <a:xfrm>
            <a:off x="748113" y="3775838"/>
            <a:ext cx="325800" cy="185100"/>
          </a:xfrm>
          <a:prstGeom prst="straightConnector1">
            <a:avLst/>
          </a:prstGeom>
          <a:noFill/>
          <a:ln cap="flat" cmpd="sng" w="9525">
            <a:solidFill>
              <a:schemeClr val="dk2"/>
            </a:solidFill>
            <a:prstDash val="solid"/>
            <a:round/>
            <a:headEnd len="med" w="med" type="none"/>
            <a:tailEnd len="med" w="med" type="none"/>
          </a:ln>
        </p:spPr>
      </p:cxnSp>
      <p:cxnSp>
        <p:nvCxnSpPr>
          <p:cNvPr id="1026" name="Google Shape;1026;p101"/>
          <p:cNvCxnSpPr/>
          <p:nvPr/>
        </p:nvCxnSpPr>
        <p:spPr>
          <a:xfrm flipH="1">
            <a:off x="741613" y="3775700"/>
            <a:ext cx="6600" cy="180000"/>
          </a:xfrm>
          <a:prstGeom prst="straightConnector1">
            <a:avLst/>
          </a:prstGeom>
          <a:noFill/>
          <a:ln cap="flat" cmpd="sng" w="9525">
            <a:solidFill>
              <a:schemeClr val="dk2"/>
            </a:solidFill>
            <a:prstDash val="solid"/>
            <a:round/>
            <a:headEnd len="med" w="med" type="none"/>
            <a:tailEnd len="med" w="med" type="none"/>
          </a:ln>
        </p:spPr>
      </p:cxnSp>
      <p:sp>
        <p:nvSpPr>
          <p:cNvPr id="1027" name="Google Shape;1027;p101"/>
          <p:cNvSpPr txBox="1"/>
          <p:nvPr/>
        </p:nvSpPr>
        <p:spPr>
          <a:xfrm>
            <a:off x="1800100" y="875375"/>
            <a:ext cx="2982300" cy="1686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2000">
                <a:solidFill>
                  <a:srgbClr val="00A4C7"/>
                </a:solidFill>
                <a:latin typeface="Verdana"/>
                <a:ea typeface="Verdana"/>
                <a:cs typeface="Verdana"/>
                <a:sym typeface="Verdana"/>
              </a:rPr>
              <a:t>NARCIS</a:t>
            </a:r>
            <a:endParaRPr b="1" sz="2000">
              <a:solidFill>
                <a:srgbClr val="00A4C7"/>
              </a:solidFill>
              <a:latin typeface="Verdana"/>
              <a:ea typeface="Verdana"/>
              <a:cs typeface="Verdana"/>
              <a:sym typeface="Verdana"/>
            </a:endParaRPr>
          </a:p>
          <a:p>
            <a:pPr indent="0" lvl="0" marL="0" rtl="0" algn="l">
              <a:spcBef>
                <a:spcPts val="400"/>
              </a:spcBef>
              <a:spcAft>
                <a:spcPts val="0"/>
              </a:spcAft>
              <a:buNone/>
            </a:pPr>
            <a:r>
              <a:rPr lang="en-GB" u="sng">
                <a:solidFill>
                  <a:schemeClr val="hlink"/>
                </a:solidFill>
                <a:latin typeface="Verdana"/>
                <a:ea typeface="Verdana"/>
                <a:cs typeface="Verdana"/>
                <a:sym typeface="Verdana"/>
                <a:hlinkClick r:id="rId3"/>
              </a:rPr>
              <a:t>https://www.narcis.nl/</a:t>
            </a:r>
            <a:endParaRPr>
              <a:latin typeface="Verdana"/>
              <a:ea typeface="Verdana"/>
              <a:cs typeface="Verdana"/>
              <a:sym typeface="Verdana"/>
            </a:endParaRPr>
          </a:p>
        </p:txBody>
      </p:sp>
      <p:sp>
        <p:nvSpPr>
          <p:cNvPr id="1028" name="Google Shape;1028;p101"/>
          <p:cNvSpPr txBox="1"/>
          <p:nvPr/>
        </p:nvSpPr>
        <p:spPr>
          <a:xfrm>
            <a:off x="3946800" y="744850"/>
            <a:ext cx="5016900" cy="3304500"/>
          </a:xfrm>
          <a:prstGeom prst="rect">
            <a:avLst/>
          </a:prstGeom>
          <a:noFill/>
          <a:ln>
            <a:noFill/>
          </a:ln>
        </p:spPr>
        <p:txBody>
          <a:bodyPr anchorCtr="0" anchor="t" bIns="91425" lIns="91425" spcFirstLastPara="1" rIns="91425" wrap="square" tIns="91425">
            <a:noAutofit/>
          </a:bodyPr>
          <a:lstStyle/>
          <a:p>
            <a:pPr indent="-342900" lvl="0" marL="457200" rtl="0" algn="l">
              <a:spcBef>
                <a:spcPts val="40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NARCIS is build on a </a:t>
            </a:r>
            <a:r>
              <a:rPr b="1" lang="en-GB" sz="1800">
                <a:solidFill>
                  <a:schemeClr val="dk1"/>
                </a:solidFill>
                <a:latin typeface="Calibri"/>
                <a:ea typeface="Calibri"/>
                <a:cs typeface="Calibri"/>
                <a:sym typeface="Calibri"/>
              </a:rPr>
              <a:t>Fedora</a:t>
            </a:r>
            <a:r>
              <a:rPr lang="en-GB" sz="1800">
                <a:solidFill>
                  <a:schemeClr val="dk1"/>
                </a:solidFill>
                <a:latin typeface="Calibri"/>
                <a:ea typeface="Calibri"/>
                <a:cs typeface="Calibri"/>
                <a:sym typeface="Calibri"/>
              </a:rPr>
              <a:t> (DuraSpace) open source repository system.</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b="1" lang="en-GB" sz="1800">
                <a:solidFill>
                  <a:schemeClr val="dk1"/>
                </a:solidFill>
                <a:latin typeface="Calibri"/>
                <a:ea typeface="Calibri"/>
                <a:cs typeface="Calibri"/>
                <a:sym typeface="Calibri"/>
              </a:rPr>
              <a:t>Open Archives Initiative</a:t>
            </a:r>
            <a:r>
              <a:rPr lang="en-GB" sz="1800">
                <a:solidFill>
                  <a:schemeClr val="dk1"/>
                </a:solidFill>
                <a:latin typeface="Calibri"/>
                <a:ea typeface="Calibri"/>
                <a:cs typeface="Calibri"/>
                <a:sym typeface="Calibri"/>
              </a:rPr>
              <a:t> - </a:t>
            </a:r>
            <a:r>
              <a:rPr b="1" lang="en-GB" sz="1800">
                <a:solidFill>
                  <a:schemeClr val="dk1"/>
                </a:solidFill>
                <a:latin typeface="Calibri"/>
                <a:ea typeface="Calibri"/>
                <a:cs typeface="Calibri"/>
                <a:sym typeface="Calibri"/>
              </a:rPr>
              <a:t>Protocol for Metadata Harvesting</a:t>
            </a:r>
            <a:r>
              <a:rPr lang="en-GB" sz="1800">
                <a:solidFill>
                  <a:schemeClr val="dk1"/>
                </a:solidFill>
                <a:latin typeface="Calibri"/>
                <a:ea typeface="Calibri"/>
                <a:cs typeface="Calibri"/>
                <a:sym typeface="Calibri"/>
              </a:rPr>
              <a:t> (OAI-PMH), main exchange protocol.</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Next to some Dutch metadata standards, </a:t>
            </a:r>
            <a:r>
              <a:rPr b="1" lang="en-GB" sz="1800">
                <a:solidFill>
                  <a:srgbClr val="CC0000"/>
                </a:solidFill>
                <a:latin typeface="Calibri"/>
                <a:ea typeface="Calibri"/>
                <a:cs typeface="Calibri"/>
                <a:sym typeface="Calibri"/>
              </a:rPr>
              <a:t>DublinCore</a:t>
            </a:r>
            <a:r>
              <a:rPr lang="en-GB" sz="1800">
                <a:solidFill>
                  <a:schemeClr val="dk1"/>
                </a:solidFill>
                <a:latin typeface="Calibri"/>
                <a:ea typeface="Calibri"/>
                <a:cs typeface="Calibri"/>
                <a:sym typeface="Calibri"/>
              </a:rPr>
              <a:t> and </a:t>
            </a:r>
            <a:r>
              <a:rPr b="1" lang="en-GB" sz="1800">
                <a:solidFill>
                  <a:srgbClr val="CC0000"/>
                </a:solidFill>
                <a:latin typeface="Calibri"/>
                <a:ea typeface="Calibri"/>
                <a:cs typeface="Calibri"/>
                <a:sym typeface="Calibri"/>
              </a:rPr>
              <a:t>DataCite</a:t>
            </a:r>
            <a:r>
              <a:rPr b="1" lang="en-GB" sz="1800">
                <a:solidFill>
                  <a:schemeClr val="dk1"/>
                </a:solidFill>
                <a:latin typeface="Calibri"/>
                <a:ea typeface="Calibri"/>
                <a:cs typeface="Calibri"/>
                <a:sym typeface="Calibri"/>
              </a:rPr>
              <a:t> </a:t>
            </a:r>
            <a:r>
              <a:rPr lang="en-GB" sz="1800">
                <a:solidFill>
                  <a:schemeClr val="dk1"/>
                </a:solidFill>
                <a:latin typeface="Calibri"/>
                <a:ea typeface="Calibri"/>
                <a:cs typeface="Calibri"/>
                <a:sym typeface="Calibri"/>
              </a:rPr>
              <a:t>are the most important standards.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A national </a:t>
            </a:r>
            <a:r>
              <a:rPr b="1" lang="en-GB" sz="1800">
                <a:solidFill>
                  <a:schemeClr val="dk1"/>
                </a:solidFill>
                <a:latin typeface="Calibri"/>
                <a:ea typeface="Calibri"/>
                <a:cs typeface="Calibri"/>
                <a:sym typeface="Calibri"/>
              </a:rPr>
              <a:t>classification system</a:t>
            </a:r>
            <a:r>
              <a:rPr lang="en-GB" sz="1800">
                <a:solidFill>
                  <a:schemeClr val="dk1"/>
                </a:solidFill>
                <a:latin typeface="Calibri"/>
                <a:ea typeface="Calibri"/>
                <a:cs typeface="Calibri"/>
                <a:sym typeface="Calibri"/>
              </a:rPr>
              <a:t> for academic disciplines is being used.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Build on top of 20+ </a:t>
            </a:r>
            <a:r>
              <a:rPr b="1" lang="en-GB" sz="1800">
                <a:solidFill>
                  <a:schemeClr val="dk1"/>
                </a:solidFill>
                <a:latin typeface="Calibri"/>
                <a:ea typeface="Calibri"/>
                <a:cs typeface="Calibri"/>
                <a:sym typeface="Calibri"/>
              </a:rPr>
              <a:t>Current Research Information System(s)</a:t>
            </a:r>
            <a:r>
              <a:rPr lang="en-GB" sz="1800">
                <a:solidFill>
                  <a:schemeClr val="dk1"/>
                </a:solidFill>
                <a:latin typeface="Calibri"/>
                <a:ea typeface="Calibri"/>
                <a:cs typeface="Calibri"/>
                <a:sym typeface="Calibri"/>
              </a:rPr>
              <a:t> (CRIS).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Verdana"/>
              <a:buChar char="●"/>
            </a:pPr>
            <a:r>
              <a:rPr lang="en-GB" sz="1800">
                <a:solidFill>
                  <a:schemeClr val="dk1"/>
                </a:solidFill>
                <a:latin typeface="Calibri"/>
                <a:ea typeface="Calibri"/>
                <a:cs typeface="Calibri"/>
                <a:sym typeface="Calibri"/>
              </a:rPr>
              <a:t>Harvesting form </a:t>
            </a:r>
            <a:r>
              <a:rPr b="1" lang="en-GB" sz="1800">
                <a:solidFill>
                  <a:schemeClr val="dk1"/>
                </a:solidFill>
                <a:latin typeface="Calibri"/>
                <a:ea typeface="Calibri"/>
                <a:cs typeface="Calibri"/>
                <a:sym typeface="Calibri"/>
              </a:rPr>
              <a:t>stand-alone repositories</a:t>
            </a:r>
            <a:r>
              <a:rPr lang="en-GB" sz="1800">
                <a:solidFill>
                  <a:schemeClr val="dk1"/>
                </a:solidFill>
                <a:latin typeface="Calibri"/>
                <a:ea typeface="Calibri"/>
                <a:cs typeface="Calibri"/>
                <a:sym typeface="Calibri"/>
              </a:rPr>
              <a:t> and </a:t>
            </a:r>
            <a:r>
              <a:rPr b="1" lang="en-GB" sz="1800">
                <a:solidFill>
                  <a:schemeClr val="dk1"/>
                </a:solidFill>
                <a:latin typeface="Calibri"/>
                <a:ea typeface="Calibri"/>
                <a:cs typeface="Calibri"/>
                <a:sym typeface="Calibri"/>
              </a:rPr>
              <a:t>databases</a:t>
            </a:r>
            <a:r>
              <a:rPr lang="en-GB" sz="1800">
                <a:solidFill>
                  <a:schemeClr val="dk1"/>
                </a:solidFill>
                <a:latin typeface="Calibri"/>
                <a:ea typeface="Calibri"/>
                <a:cs typeface="Calibri"/>
                <a:sym typeface="Calibri"/>
              </a:rPr>
              <a:t>.</a:t>
            </a:r>
            <a:endParaRPr sz="1800">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
        <p:nvSpPr>
          <p:cNvPr id="1033" name="Google Shape;1033;p102"/>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34" name="Google Shape;1034;p102"/>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35" name="Google Shape;1035;p102"/>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36" name="Google Shape;1036;p102"/>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Cataloguing landscape analyses</a:t>
            </a:r>
            <a:endParaRPr sz="2400"/>
          </a:p>
        </p:txBody>
      </p:sp>
      <p:grpSp>
        <p:nvGrpSpPr>
          <p:cNvPr id="1037" name="Google Shape;1037;p102"/>
          <p:cNvGrpSpPr/>
          <p:nvPr/>
        </p:nvGrpSpPr>
        <p:grpSpPr>
          <a:xfrm>
            <a:off x="343348" y="1255543"/>
            <a:ext cx="716700" cy="739800"/>
            <a:chOff x="6175748" y="983468"/>
            <a:chExt cx="716700" cy="739800"/>
          </a:xfrm>
        </p:grpSpPr>
        <p:sp>
          <p:nvSpPr>
            <p:cNvPr id="1038" name="Google Shape;1038;p102"/>
            <p:cNvSpPr/>
            <p:nvPr/>
          </p:nvSpPr>
          <p:spPr>
            <a:xfrm>
              <a:off x="6186568" y="983468"/>
              <a:ext cx="612600" cy="739800"/>
            </a:xfrm>
            <a:prstGeom prst="foldedCorner">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02"/>
            <p:cNvSpPr txBox="1"/>
            <p:nvPr/>
          </p:nvSpPr>
          <p:spPr>
            <a:xfrm>
              <a:off x="6175748" y="1062300"/>
              <a:ext cx="7167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Trainers</a:t>
              </a:r>
              <a:endParaRPr b="1" sz="1000"/>
            </a:p>
            <a:p>
              <a:pPr indent="0" lvl="0" marL="0" rtl="0" algn="l">
                <a:spcBef>
                  <a:spcPts val="0"/>
                </a:spcBef>
                <a:spcAft>
                  <a:spcPts val="0"/>
                </a:spcAft>
                <a:buNone/>
              </a:pPr>
              <a:r>
                <a:rPr b="1" lang="en-GB" sz="1800"/>
                <a:t>TIP!</a:t>
              </a:r>
              <a:endParaRPr b="1" sz="1800"/>
            </a:p>
          </p:txBody>
        </p:sp>
      </p:grpSp>
      <p:sp>
        <p:nvSpPr>
          <p:cNvPr id="1040" name="Google Shape;1040;p102"/>
          <p:cNvSpPr txBox="1"/>
          <p:nvPr/>
        </p:nvSpPr>
        <p:spPr>
          <a:xfrm>
            <a:off x="267150" y="2136275"/>
            <a:ext cx="19173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Use OpenAIRE to see what is going on in this landscape..</a:t>
            </a:r>
            <a:r>
              <a:rPr lang="en-GB" sz="1200"/>
              <a:t>.</a:t>
            </a:r>
            <a:endParaRPr sz="1200"/>
          </a:p>
        </p:txBody>
      </p:sp>
      <p:pic>
        <p:nvPicPr>
          <p:cNvPr id="1041" name="Google Shape;1041;p102"/>
          <p:cNvPicPr preferRelativeResize="0"/>
          <p:nvPr/>
        </p:nvPicPr>
        <p:blipFill>
          <a:blip r:embed="rId3">
            <a:alphaModFix/>
          </a:blip>
          <a:stretch>
            <a:fillRect/>
          </a:stretch>
        </p:blipFill>
        <p:spPr>
          <a:xfrm>
            <a:off x="2692025" y="778250"/>
            <a:ext cx="5663724" cy="3794249"/>
          </a:xfrm>
          <a:prstGeom prst="rect">
            <a:avLst/>
          </a:prstGeom>
          <a:noFill/>
          <a:ln cap="flat" cmpd="sng" w="19050">
            <a:solidFill>
              <a:schemeClr val="dk2"/>
            </a:solidFill>
            <a:prstDash val="solid"/>
            <a:round/>
            <a:headEnd len="sm" w="sm" type="none"/>
            <a:tailEnd len="sm" w="sm" type="none"/>
          </a:ln>
          <a:effectLst>
            <a:outerShdw blurRad="71438" rotWithShape="0" algn="bl" dir="2580000" dist="152400">
              <a:srgbClr val="A5A5A5">
                <a:alpha val="48000"/>
              </a:srgbClr>
            </a:outerShdw>
          </a:effectLst>
        </p:spPr>
      </p:pic>
      <p:sp>
        <p:nvSpPr>
          <p:cNvPr id="1042" name="Google Shape;1042;p102"/>
          <p:cNvSpPr txBox="1"/>
          <p:nvPr/>
        </p:nvSpPr>
        <p:spPr>
          <a:xfrm>
            <a:off x="246150" y="3357638"/>
            <a:ext cx="2416500" cy="5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latin typeface="Verdana"/>
                <a:ea typeface="Verdana"/>
                <a:cs typeface="Verdana"/>
                <a:sym typeface="Verdana"/>
                <a:hlinkClick r:id="rId4"/>
              </a:rPr>
              <a:t>https://explore.openaire.eu</a:t>
            </a:r>
            <a:endParaRPr sz="1200">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sp>
        <p:nvSpPr>
          <p:cNvPr id="1047" name="Google Shape;1047;p103"/>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48" name="Google Shape;1048;p103"/>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49" name="Google Shape;1049;p103"/>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50" name="Google Shape;1050;p103"/>
          <p:cNvSpPr txBox="1"/>
          <p:nvPr>
            <p:ph type="title"/>
          </p:nvPr>
        </p:nvSpPr>
        <p:spPr>
          <a:xfrm>
            <a:off x="2644327" y="141475"/>
            <a:ext cx="4971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But what about the training?</a:t>
            </a:r>
            <a:endParaRPr sz="2400"/>
          </a:p>
        </p:txBody>
      </p:sp>
      <p:pic>
        <p:nvPicPr>
          <p:cNvPr id="1051" name="Google Shape;1051;p103"/>
          <p:cNvPicPr preferRelativeResize="0"/>
          <p:nvPr/>
        </p:nvPicPr>
        <p:blipFill>
          <a:blip r:embed="rId3">
            <a:alphaModFix/>
          </a:blip>
          <a:stretch>
            <a:fillRect/>
          </a:stretch>
        </p:blipFill>
        <p:spPr>
          <a:xfrm>
            <a:off x="3861175" y="1035625"/>
            <a:ext cx="4149027" cy="3217623"/>
          </a:xfrm>
          <a:prstGeom prst="rect">
            <a:avLst/>
          </a:prstGeom>
          <a:noFill/>
          <a:ln>
            <a:noFill/>
          </a:ln>
        </p:spPr>
      </p:pic>
      <p:pic>
        <p:nvPicPr>
          <p:cNvPr id="1052" name="Google Shape;1052;p103"/>
          <p:cNvPicPr preferRelativeResize="0"/>
          <p:nvPr/>
        </p:nvPicPr>
        <p:blipFill>
          <a:blip r:embed="rId4">
            <a:alphaModFix/>
          </a:blip>
          <a:stretch>
            <a:fillRect/>
          </a:stretch>
        </p:blipFill>
        <p:spPr>
          <a:xfrm>
            <a:off x="1172577" y="1035625"/>
            <a:ext cx="2413226" cy="32176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sp>
        <p:nvSpPr>
          <p:cNvPr id="1057" name="Google Shape;1057;p104"/>
          <p:cNvSpPr txBox="1"/>
          <p:nvPr>
            <p:ph idx="1" type="body"/>
          </p:nvPr>
        </p:nvSpPr>
        <p:spPr>
          <a:xfrm>
            <a:off x="251550" y="951575"/>
            <a:ext cx="8640900" cy="152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58" name="Google Shape;1058;p104"/>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59" name="Google Shape;1059;p104"/>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60" name="Google Shape;1060;p104"/>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What to train when it comes to cataloguing research output?</a:t>
            </a:r>
            <a:endParaRPr sz="2400"/>
          </a:p>
        </p:txBody>
      </p:sp>
      <p:sp>
        <p:nvSpPr>
          <p:cNvPr id="1061" name="Google Shape;1061;p104"/>
          <p:cNvSpPr txBox="1"/>
          <p:nvPr>
            <p:ph idx="1" type="body"/>
          </p:nvPr>
        </p:nvSpPr>
        <p:spPr>
          <a:xfrm>
            <a:off x="235500" y="1019475"/>
            <a:ext cx="2180100" cy="4032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rPr lang="en-GB" sz="1800">
                <a:solidFill>
                  <a:schemeClr val="dk1"/>
                </a:solidFill>
                <a:latin typeface="Verdana"/>
                <a:ea typeface="Verdana"/>
                <a:cs typeface="Verdana"/>
                <a:sym typeface="Verdana"/>
              </a:rPr>
              <a:t>Training topics:</a:t>
            </a:r>
            <a:endParaRPr sz="2400">
              <a:solidFill>
                <a:schemeClr val="dk1"/>
              </a:solidFill>
            </a:endParaRPr>
          </a:p>
        </p:txBody>
      </p:sp>
      <p:sp>
        <p:nvSpPr>
          <p:cNvPr id="1062" name="Google Shape;1062;p104"/>
          <p:cNvSpPr txBox="1"/>
          <p:nvPr/>
        </p:nvSpPr>
        <p:spPr>
          <a:xfrm>
            <a:off x="2385125" y="930500"/>
            <a:ext cx="6256500" cy="8184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1800">
                <a:solidFill>
                  <a:schemeClr val="dk1"/>
                </a:solidFill>
                <a:latin typeface="Calibri"/>
                <a:ea typeface="Calibri"/>
                <a:cs typeface="Calibri"/>
                <a:sym typeface="Calibri"/>
              </a:rPr>
              <a:t>we stay out of technology…. but focus on data managers and data stewards:</a:t>
            </a:r>
            <a:endParaRPr sz="1800">
              <a:solidFill>
                <a:schemeClr val="dk1"/>
              </a:solidFill>
              <a:latin typeface="Calibri"/>
              <a:ea typeface="Calibri"/>
              <a:cs typeface="Calibri"/>
              <a:sym typeface="Calibri"/>
            </a:endParaRPr>
          </a:p>
          <a:p>
            <a:pPr indent="0" lvl="0" marL="0" rtl="0" algn="l">
              <a:spcBef>
                <a:spcPts val="400"/>
              </a:spcBef>
              <a:spcAft>
                <a:spcPts val="0"/>
              </a:spcAft>
              <a:buNone/>
            </a:pPr>
            <a:r>
              <a:t/>
            </a:r>
            <a:endParaRPr sz="1800">
              <a:latin typeface="Calibri"/>
              <a:ea typeface="Calibri"/>
              <a:cs typeface="Calibri"/>
              <a:sym typeface="Calibri"/>
            </a:endParaRPr>
          </a:p>
        </p:txBody>
      </p:sp>
      <p:sp>
        <p:nvSpPr>
          <p:cNvPr id="1063" name="Google Shape;1063;p104"/>
          <p:cNvSpPr txBox="1"/>
          <p:nvPr/>
        </p:nvSpPr>
        <p:spPr>
          <a:xfrm>
            <a:off x="1173675" y="1680550"/>
            <a:ext cx="7467900" cy="30000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Mapping Metadata</a:t>
            </a:r>
            <a:r>
              <a:rPr b="1" lang="en-GB" sz="2400">
                <a:solidFill>
                  <a:schemeClr val="dk1"/>
                </a:solidFill>
                <a:latin typeface="Calibri"/>
                <a:ea typeface="Calibri"/>
                <a:cs typeface="Calibri"/>
                <a:sym typeface="Calibri"/>
              </a:rPr>
              <a:t> </a:t>
            </a:r>
            <a:endParaRPr b="1" sz="2400">
              <a:solidFill>
                <a:schemeClr val="dk1"/>
              </a:solidFill>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GB" sz="2400">
                <a:solidFill>
                  <a:srgbClr val="00A4C7"/>
                </a:solidFill>
                <a:latin typeface="Calibri"/>
                <a:ea typeface="Calibri"/>
                <a:cs typeface="Calibri"/>
                <a:sym typeface="Calibri"/>
              </a:rPr>
              <a:t>Rich &amp; Enriching Metadata</a:t>
            </a:r>
            <a:endParaRPr b="1" sz="2400">
              <a:solidFill>
                <a:srgbClr val="00A4C7"/>
              </a:solidFill>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GB" sz="2400">
                <a:solidFill>
                  <a:srgbClr val="00A4C7"/>
                </a:solidFill>
                <a:latin typeface="Calibri"/>
                <a:ea typeface="Calibri"/>
                <a:cs typeface="Calibri"/>
                <a:sym typeface="Calibri"/>
              </a:rPr>
              <a:t>Metadata awareness</a:t>
            </a:r>
            <a:endParaRPr b="1" sz="2400">
              <a:solidFill>
                <a:srgbClr val="00A4C7"/>
              </a:solidFill>
              <a:latin typeface="Calibri"/>
              <a:ea typeface="Calibri"/>
              <a:cs typeface="Calibri"/>
              <a:sym typeface="Calibri"/>
            </a:endParaRPr>
          </a:p>
          <a:p>
            <a:pPr indent="-381000" lvl="0" marL="457200" rtl="0" algn="l">
              <a:spcBef>
                <a:spcPts val="0"/>
              </a:spcBef>
              <a:spcAft>
                <a:spcPts val="0"/>
              </a:spcAft>
              <a:buSzPts val="2400"/>
              <a:buFont typeface="Verdana"/>
              <a:buChar char="●"/>
            </a:pPr>
            <a:r>
              <a:rPr lang="en-GB" sz="2400">
                <a:solidFill>
                  <a:schemeClr val="dk1"/>
                </a:solidFill>
                <a:latin typeface="Calibri"/>
                <a:ea typeface="Calibri"/>
                <a:cs typeface="Calibri"/>
                <a:sym typeface="Calibri"/>
              </a:rPr>
              <a:t>How to use </a:t>
            </a:r>
            <a:r>
              <a:rPr b="1" lang="en-GB" sz="2400">
                <a:solidFill>
                  <a:srgbClr val="00A4C7"/>
                </a:solidFill>
                <a:latin typeface="Calibri"/>
                <a:ea typeface="Calibri"/>
                <a:cs typeface="Calibri"/>
                <a:sym typeface="Calibri"/>
              </a:rPr>
              <a:t>Classification Systems</a:t>
            </a:r>
            <a:r>
              <a:rPr lang="en-GB" sz="2400">
                <a:solidFill>
                  <a:schemeClr val="dk1"/>
                </a:solidFill>
                <a:latin typeface="Calibri"/>
                <a:ea typeface="Calibri"/>
                <a:cs typeface="Calibri"/>
                <a:sym typeface="Calibri"/>
              </a:rPr>
              <a:t> for academic disciplines</a:t>
            </a:r>
            <a:endParaRPr sz="2400">
              <a:solidFill>
                <a:schemeClr val="dk1"/>
              </a:solidFill>
              <a:latin typeface="Calibri"/>
              <a:ea typeface="Calibri"/>
              <a:cs typeface="Calibri"/>
              <a:sym typeface="Calibri"/>
            </a:endParaRPr>
          </a:p>
          <a:p>
            <a:pPr indent="-381000" lvl="0" marL="457200" rtl="0" algn="l">
              <a:spcBef>
                <a:spcPts val="0"/>
              </a:spcBef>
              <a:spcAft>
                <a:spcPts val="0"/>
              </a:spcAft>
              <a:buSzPts val="2400"/>
              <a:buFont typeface="Verdana"/>
              <a:buChar char="●"/>
            </a:pPr>
            <a:r>
              <a:rPr lang="en-GB" sz="2400">
                <a:solidFill>
                  <a:schemeClr val="dk1"/>
                </a:solidFill>
                <a:latin typeface="Calibri"/>
                <a:ea typeface="Calibri"/>
                <a:cs typeface="Calibri"/>
                <a:sym typeface="Calibri"/>
              </a:rPr>
              <a:t>Using and implementing local </a:t>
            </a:r>
            <a:r>
              <a:rPr b="1" lang="en-GB" sz="2400">
                <a:solidFill>
                  <a:srgbClr val="00A4C7"/>
                </a:solidFill>
                <a:latin typeface="Calibri"/>
                <a:ea typeface="Calibri"/>
                <a:cs typeface="Calibri"/>
                <a:sym typeface="Calibri"/>
              </a:rPr>
              <a:t>Current Research Information System(s)</a:t>
            </a:r>
            <a:r>
              <a:rPr lang="en-GB" sz="2400">
                <a:solidFill>
                  <a:schemeClr val="dk1"/>
                </a:solidFill>
                <a:latin typeface="Calibri"/>
                <a:ea typeface="Calibri"/>
                <a:cs typeface="Calibri"/>
                <a:sym typeface="Calibri"/>
              </a:rPr>
              <a:t> (CRIS) </a:t>
            </a:r>
            <a:r>
              <a:rPr lang="en-GB">
                <a:solidFill>
                  <a:schemeClr val="dk1"/>
                </a:solidFill>
                <a:latin typeface="Calibri"/>
                <a:ea typeface="Calibri"/>
                <a:cs typeface="Calibri"/>
                <a:sym typeface="Calibri"/>
              </a:rPr>
              <a:t>(not part of this webinar)</a:t>
            </a:r>
            <a:endParaRPr>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7" name="Shape 1067"/>
        <p:cNvGrpSpPr/>
        <p:nvPr/>
      </p:nvGrpSpPr>
      <p:grpSpPr>
        <a:xfrm>
          <a:off x="0" y="0"/>
          <a:ext cx="0" cy="0"/>
          <a:chOff x="0" y="0"/>
          <a:chExt cx="0" cy="0"/>
        </a:xfrm>
      </p:grpSpPr>
      <p:sp>
        <p:nvSpPr>
          <p:cNvPr id="1068" name="Google Shape;1068;p105"/>
          <p:cNvSpPr txBox="1"/>
          <p:nvPr>
            <p:ph idx="1" type="body"/>
          </p:nvPr>
        </p:nvSpPr>
        <p:spPr>
          <a:xfrm>
            <a:off x="251550" y="799175"/>
            <a:ext cx="8640900" cy="728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69" name="Google Shape;1069;p105"/>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70" name="Google Shape;1070;p105"/>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71" name="Google Shape;1071;p105"/>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What to train your trainers?</a:t>
            </a:r>
            <a:endParaRPr sz="2400"/>
          </a:p>
        </p:txBody>
      </p:sp>
      <p:sp>
        <p:nvSpPr>
          <p:cNvPr id="1072" name="Google Shape;1072;p105"/>
          <p:cNvSpPr txBox="1"/>
          <p:nvPr/>
        </p:nvSpPr>
        <p:spPr>
          <a:xfrm>
            <a:off x="215800" y="7428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Mapping Metadata</a:t>
            </a:r>
            <a:r>
              <a:rPr b="1" lang="en-GB" sz="2400">
                <a:solidFill>
                  <a:schemeClr val="dk1"/>
                </a:solidFill>
                <a:latin typeface="Calibri"/>
                <a:ea typeface="Calibri"/>
                <a:cs typeface="Calibri"/>
                <a:sym typeface="Calibri"/>
              </a:rPr>
              <a:t> </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1073" name="Google Shape;1073;p105"/>
          <p:cNvSpPr txBox="1"/>
          <p:nvPr/>
        </p:nvSpPr>
        <p:spPr>
          <a:xfrm>
            <a:off x="261850" y="1330675"/>
            <a:ext cx="3570000" cy="7941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How well do your “local” metadate fit the national catalogue metadata?</a:t>
            </a:r>
            <a:endParaRPr sz="2400">
              <a:solidFill>
                <a:schemeClr val="dk1"/>
              </a:solidFill>
              <a:latin typeface="Calibri"/>
              <a:ea typeface="Calibri"/>
              <a:cs typeface="Calibri"/>
              <a:sym typeface="Calibri"/>
            </a:endParaRPr>
          </a:p>
          <a:p>
            <a:pPr indent="0" lvl="0" marL="0" rtl="0" algn="l">
              <a:spcBef>
                <a:spcPts val="400"/>
              </a:spcBef>
              <a:spcAft>
                <a:spcPts val="0"/>
              </a:spcAft>
              <a:buNone/>
            </a:pPr>
            <a:r>
              <a:rPr lang="en-GB" sz="1800">
                <a:solidFill>
                  <a:schemeClr val="dk1"/>
                </a:solidFill>
                <a:latin typeface="Calibri"/>
                <a:ea typeface="Calibri"/>
                <a:cs typeface="Calibri"/>
                <a:sym typeface="Calibri"/>
              </a:rPr>
              <a:t>(Or generic metadata standards if there is no catalogue yet…)</a:t>
            </a:r>
            <a:endParaRPr sz="1800">
              <a:solidFill>
                <a:schemeClr val="dk1"/>
              </a:solidFill>
              <a:latin typeface="Calibri"/>
              <a:ea typeface="Calibri"/>
              <a:cs typeface="Calibri"/>
              <a:sym typeface="Calibri"/>
            </a:endParaRPr>
          </a:p>
        </p:txBody>
      </p:sp>
      <p:pic>
        <p:nvPicPr>
          <p:cNvPr id="1074" name="Google Shape;1074;p105"/>
          <p:cNvPicPr preferRelativeResize="0"/>
          <p:nvPr/>
        </p:nvPicPr>
        <p:blipFill>
          <a:blip r:embed="rId3">
            <a:alphaModFix/>
          </a:blip>
          <a:stretch>
            <a:fillRect/>
          </a:stretch>
        </p:blipFill>
        <p:spPr>
          <a:xfrm>
            <a:off x="4270900" y="799175"/>
            <a:ext cx="3138924" cy="3861050"/>
          </a:xfrm>
          <a:prstGeom prst="rect">
            <a:avLst/>
          </a:prstGeom>
          <a:noFill/>
          <a:ln>
            <a:noFill/>
          </a:ln>
        </p:spPr>
      </p:pic>
      <p:sp>
        <p:nvSpPr>
          <p:cNvPr id="1075" name="Google Shape;1075;p105"/>
          <p:cNvSpPr/>
          <p:nvPr/>
        </p:nvSpPr>
        <p:spPr>
          <a:xfrm>
            <a:off x="4097925" y="943550"/>
            <a:ext cx="1219800" cy="365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05"/>
          <p:cNvSpPr/>
          <p:nvPr/>
        </p:nvSpPr>
        <p:spPr>
          <a:xfrm>
            <a:off x="5393325" y="943550"/>
            <a:ext cx="2182500" cy="365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05"/>
          <p:cNvSpPr txBox="1"/>
          <p:nvPr/>
        </p:nvSpPr>
        <p:spPr>
          <a:xfrm>
            <a:off x="1763900" y="3611650"/>
            <a:ext cx="2252100" cy="841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1800">
                <a:solidFill>
                  <a:srgbClr val="CC0000"/>
                </a:solidFill>
                <a:latin typeface="Calibri"/>
                <a:ea typeface="Calibri"/>
                <a:cs typeface="Calibri"/>
                <a:sym typeface="Calibri"/>
              </a:rPr>
              <a:t>NARCIS catalogue</a:t>
            </a:r>
            <a:endParaRPr sz="1800">
              <a:solidFill>
                <a:srgbClr val="CC0000"/>
              </a:solidFill>
              <a:latin typeface="Calibri"/>
              <a:ea typeface="Calibri"/>
              <a:cs typeface="Calibri"/>
              <a:sym typeface="Calibri"/>
            </a:endParaRPr>
          </a:p>
          <a:p>
            <a:pPr indent="0" lvl="0" marL="0" rtl="0" algn="l">
              <a:spcBef>
                <a:spcPts val="400"/>
              </a:spcBef>
              <a:spcAft>
                <a:spcPts val="0"/>
              </a:spcAft>
              <a:buNone/>
            </a:pPr>
            <a:r>
              <a:rPr lang="en-GB" sz="1800">
                <a:solidFill>
                  <a:srgbClr val="CC0000"/>
                </a:solidFill>
                <a:latin typeface="Calibri"/>
                <a:ea typeface="Calibri"/>
                <a:cs typeface="Calibri"/>
                <a:sym typeface="Calibri"/>
              </a:rPr>
              <a:t>DublinCore metadata</a:t>
            </a:r>
            <a:endParaRPr sz="1800">
              <a:solidFill>
                <a:srgbClr val="CC0000"/>
              </a:solidFill>
              <a:latin typeface="Calibri"/>
              <a:ea typeface="Calibri"/>
              <a:cs typeface="Calibri"/>
              <a:sym typeface="Calibri"/>
            </a:endParaRPr>
          </a:p>
        </p:txBody>
      </p:sp>
      <p:sp>
        <p:nvSpPr>
          <p:cNvPr id="1078" name="Google Shape;1078;p105"/>
          <p:cNvSpPr txBox="1"/>
          <p:nvPr/>
        </p:nvSpPr>
        <p:spPr>
          <a:xfrm>
            <a:off x="7880025" y="828575"/>
            <a:ext cx="1316700" cy="841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1800">
                <a:solidFill>
                  <a:srgbClr val="CC0000"/>
                </a:solidFill>
                <a:latin typeface="Calibri"/>
                <a:ea typeface="Calibri"/>
                <a:cs typeface="Calibri"/>
                <a:sym typeface="Calibri"/>
              </a:rPr>
              <a:t>Dutch BioBank</a:t>
            </a:r>
            <a:endParaRPr sz="1800">
              <a:solidFill>
                <a:srgbClr val="CC0000"/>
              </a:solidFill>
              <a:latin typeface="Calibri"/>
              <a:ea typeface="Calibri"/>
              <a:cs typeface="Calibri"/>
              <a:sym typeface="Calibri"/>
            </a:endParaRPr>
          </a:p>
          <a:p>
            <a:pPr indent="0" lvl="0" marL="0" rtl="0" algn="l">
              <a:spcBef>
                <a:spcPts val="400"/>
              </a:spcBef>
              <a:spcAft>
                <a:spcPts val="0"/>
              </a:spcAft>
              <a:buNone/>
            </a:pPr>
            <a:r>
              <a:rPr lang="en-GB" sz="1800">
                <a:solidFill>
                  <a:srgbClr val="CC0000"/>
                </a:solidFill>
                <a:latin typeface="Calibri"/>
                <a:ea typeface="Calibri"/>
                <a:cs typeface="Calibri"/>
                <a:sym typeface="Calibri"/>
              </a:rPr>
              <a:t>metadata</a:t>
            </a:r>
            <a:endParaRPr sz="1800">
              <a:solidFill>
                <a:srgbClr val="CC0000"/>
              </a:solidFill>
              <a:latin typeface="Calibri"/>
              <a:ea typeface="Calibri"/>
              <a:cs typeface="Calibri"/>
              <a:sym typeface="Calibri"/>
            </a:endParaRPr>
          </a:p>
        </p:txBody>
      </p:sp>
      <p:cxnSp>
        <p:nvCxnSpPr>
          <p:cNvPr id="1079" name="Google Shape;1079;p105"/>
          <p:cNvCxnSpPr/>
          <p:nvPr/>
        </p:nvCxnSpPr>
        <p:spPr>
          <a:xfrm>
            <a:off x="3744025" y="3913550"/>
            <a:ext cx="356700" cy="0"/>
          </a:xfrm>
          <a:prstGeom prst="straightConnector1">
            <a:avLst/>
          </a:prstGeom>
          <a:noFill/>
          <a:ln cap="flat" cmpd="sng" w="28575">
            <a:solidFill>
              <a:srgbClr val="CC0000"/>
            </a:solidFill>
            <a:prstDash val="solid"/>
            <a:round/>
            <a:headEnd len="med" w="med" type="none"/>
            <a:tailEnd len="med" w="med" type="none"/>
          </a:ln>
        </p:spPr>
      </p:cxnSp>
      <p:cxnSp>
        <p:nvCxnSpPr>
          <p:cNvPr id="1080" name="Google Shape;1080;p105"/>
          <p:cNvCxnSpPr/>
          <p:nvPr/>
        </p:nvCxnSpPr>
        <p:spPr>
          <a:xfrm flipH="1">
            <a:off x="7604875" y="1101425"/>
            <a:ext cx="310800" cy="900"/>
          </a:xfrm>
          <a:prstGeom prst="straightConnector1">
            <a:avLst/>
          </a:prstGeom>
          <a:noFill/>
          <a:ln cap="flat" cmpd="sng" w="28575">
            <a:solidFill>
              <a:srgbClr val="CC0000"/>
            </a:solidFill>
            <a:prstDash val="solid"/>
            <a:round/>
            <a:headEnd len="med" w="med" type="none"/>
            <a:tailEnd len="med" w="med" type="none"/>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06"/>
          <p:cNvSpPr txBox="1"/>
          <p:nvPr>
            <p:ph idx="1" type="body"/>
          </p:nvPr>
        </p:nvSpPr>
        <p:spPr>
          <a:xfrm>
            <a:off x="251550" y="799175"/>
            <a:ext cx="8640900" cy="728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86" name="Google Shape;1086;p106"/>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87" name="Google Shape;1087;p106"/>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088" name="Google Shape;1088;p106"/>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What to train your trainers?</a:t>
            </a:r>
            <a:endParaRPr sz="2400"/>
          </a:p>
        </p:txBody>
      </p:sp>
      <p:sp>
        <p:nvSpPr>
          <p:cNvPr id="1089" name="Google Shape;1089;p106"/>
          <p:cNvSpPr txBox="1"/>
          <p:nvPr/>
        </p:nvSpPr>
        <p:spPr>
          <a:xfrm>
            <a:off x="215800" y="742875"/>
            <a:ext cx="70881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Rich &amp; Enriching Metadata</a:t>
            </a:r>
            <a:r>
              <a:rPr b="1" lang="en-GB" sz="2400">
                <a:solidFill>
                  <a:schemeClr val="dk1"/>
                </a:solidFill>
                <a:latin typeface="Calibri"/>
                <a:ea typeface="Calibri"/>
                <a:cs typeface="Calibri"/>
                <a:sym typeface="Calibri"/>
              </a:rPr>
              <a:t> </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1090" name="Google Shape;1090;p106"/>
          <p:cNvSpPr txBox="1"/>
          <p:nvPr/>
        </p:nvSpPr>
        <p:spPr>
          <a:xfrm>
            <a:off x="261850" y="1330675"/>
            <a:ext cx="8640900" cy="7941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2400">
                <a:solidFill>
                  <a:schemeClr val="dk1"/>
                </a:solidFill>
                <a:latin typeface="Calibri"/>
                <a:ea typeface="Calibri"/>
                <a:cs typeface="Calibri"/>
                <a:sym typeface="Calibri"/>
              </a:rPr>
              <a:t>If your metadata become part of a larger system, and different portals, how to increase their usability and visibility?</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1800">
              <a:solidFill>
                <a:schemeClr val="dk1"/>
              </a:solidFill>
              <a:latin typeface="Calibri"/>
              <a:ea typeface="Calibri"/>
              <a:cs typeface="Calibri"/>
              <a:sym typeface="Calibri"/>
            </a:endParaRPr>
          </a:p>
        </p:txBody>
      </p:sp>
      <p:sp>
        <p:nvSpPr>
          <p:cNvPr id="1091" name="Google Shape;1091;p106"/>
          <p:cNvSpPr txBox="1"/>
          <p:nvPr/>
        </p:nvSpPr>
        <p:spPr>
          <a:xfrm>
            <a:off x="357450" y="2266950"/>
            <a:ext cx="5636400" cy="6324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1800">
                <a:solidFill>
                  <a:schemeClr val="dk1"/>
                </a:solidFill>
                <a:latin typeface="Verdana"/>
                <a:ea typeface="Verdana"/>
                <a:cs typeface="Verdana"/>
                <a:sym typeface="Verdana"/>
              </a:rPr>
              <a:t>For example:</a:t>
            </a:r>
            <a:r>
              <a:rPr lang="en-GB" sz="1800">
                <a:solidFill>
                  <a:schemeClr val="dk1"/>
                </a:solidFill>
                <a:latin typeface="Verdana"/>
                <a:ea typeface="Verdana"/>
                <a:cs typeface="Verdana"/>
                <a:sym typeface="Verdana"/>
              </a:rPr>
              <a:t> </a:t>
            </a:r>
            <a:endParaRPr sz="1800">
              <a:solidFill>
                <a:schemeClr val="dk1"/>
              </a:solidFill>
              <a:latin typeface="Verdana"/>
              <a:ea typeface="Verdana"/>
              <a:cs typeface="Verdana"/>
              <a:sym typeface="Verdana"/>
            </a:endParaRPr>
          </a:p>
          <a:p>
            <a:pPr indent="0" lvl="0" marL="0" rtl="0" algn="l">
              <a:spcBef>
                <a:spcPts val="400"/>
              </a:spcBef>
              <a:spcAft>
                <a:spcPts val="0"/>
              </a:spcAft>
              <a:buNone/>
            </a:pPr>
            <a:r>
              <a:t/>
            </a:r>
            <a:endParaRPr sz="1800">
              <a:solidFill>
                <a:schemeClr val="dk1"/>
              </a:solidFill>
              <a:latin typeface="Verdana"/>
              <a:ea typeface="Verdana"/>
              <a:cs typeface="Verdana"/>
              <a:sym typeface="Verdana"/>
            </a:endParaRPr>
          </a:p>
          <a:p>
            <a:pPr indent="0" lvl="0" marL="0" rtl="0" algn="l">
              <a:spcBef>
                <a:spcPts val="400"/>
              </a:spcBef>
              <a:spcAft>
                <a:spcPts val="0"/>
              </a:spcAft>
              <a:buNone/>
            </a:pPr>
            <a:r>
              <a:rPr lang="en-GB" sz="1800">
                <a:solidFill>
                  <a:schemeClr val="dk1"/>
                </a:solidFill>
                <a:latin typeface="Verdana"/>
                <a:ea typeface="Verdana"/>
                <a:cs typeface="Verdana"/>
                <a:sym typeface="Verdana"/>
              </a:rPr>
              <a:t>DublinCore “coverage” = Texel</a:t>
            </a:r>
            <a:endParaRPr sz="1800">
              <a:solidFill>
                <a:schemeClr val="dk1"/>
              </a:solidFill>
              <a:latin typeface="Verdana"/>
              <a:ea typeface="Verdana"/>
              <a:cs typeface="Verdana"/>
              <a:sym typeface="Verdana"/>
            </a:endParaRPr>
          </a:p>
          <a:p>
            <a:pPr indent="0" lvl="0" marL="0" rtl="0" algn="l">
              <a:spcBef>
                <a:spcPts val="400"/>
              </a:spcBef>
              <a:spcAft>
                <a:spcPts val="0"/>
              </a:spcAft>
              <a:buNone/>
            </a:pPr>
            <a:r>
              <a:t/>
            </a:r>
            <a:endParaRPr sz="1800">
              <a:solidFill>
                <a:schemeClr val="dk1"/>
              </a:solidFill>
              <a:latin typeface="Verdana"/>
              <a:ea typeface="Verdana"/>
              <a:cs typeface="Verdana"/>
              <a:sym typeface="Verdana"/>
            </a:endParaRPr>
          </a:p>
          <a:p>
            <a:pPr indent="0" lvl="0" marL="0" rtl="0" algn="l">
              <a:spcBef>
                <a:spcPts val="400"/>
              </a:spcBef>
              <a:spcAft>
                <a:spcPts val="0"/>
              </a:spcAft>
              <a:buNone/>
            </a:pPr>
            <a:r>
              <a:rPr lang="en-GB" sz="1800">
                <a:solidFill>
                  <a:schemeClr val="dk1"/>
                </a:solidFill>
                <a:latin typeface="Verdana"/>
                <a:ea typeface="Verdana"/>
                <a:cs typeface="Verdana"/>
                <a:sym typeface="Verdana"/>
              </a:rPr>
              <a:t>Much better also: </a:t>
            </a:r>
            <a:endParaRPr sz="1800">
              <a:solidFill>
                <a:schemeClr val="dk1"/>
              </a:solidFill>
              <a:latin typeface="Verdana"/>
              <a:ea typeface="Verdana"/>
              <a:cs typeface="Verdana"/>
              <a:sym typeface="Verdana"/>
            </a:endParaRPr>
          </a:p>
          <a:p>
            <a:pPr indent="0" lvl="0" marL="0" rtl="0" algn="l">
              <a:spcBef>
                <a:spcPts val="400"/>
              </a:spcBef>
              <a:spcAft>
                <a:spcPts val="0"/>
              </a:spcAft>
              <a:buNone/>
            </a:pPr>
            <a:r>
              <a:rPr lang="en-GB" sz="1800">
                <a:solidFill>
                  <a:schemeClr val="dk1"/>
                </a:solidFill>
                <a:latin typeface="Verdana"/>
                <a:ea typeface="Verdana"/>
                <a:cs typeface="Verdana"/>
                <a:sym typeface="Verdana"/>
              </a:rPr>
              <a:t>DublinCore “coverage” = </a:t>
            </a:r>
            <a:endParaRPr sz="1800">
              <a:solidFill>
                <a:schemeClr val="dk1"/>
              </a:solidFill>
              <a:latin typeface="Verdana"/>
              <a:ea typeface="Verdana"/>
              <a:cs typeface="Verdana"/>
              <a:sym typeface="Verdana"/>
            </a:endParaRPr>
          </a:p>
          <a:p>
            <a:pPr indent="0" lvl="0" marL="0" rtl="0" algn="l">
              <a:spcBef>
                <a:spcPts val="400"/>
              </a:spcBef>
              <a:spcAft>
                <a:spcPts val="0"/>
              </a:spcAft>
              <a:buNone/>
            </a:pPr>
            <a:r>
              <a:rPr lang="en-GB">
                <a:solidFill>
                  <a:srgbClr val="4A86E8"/>
                </a:solidFill>
              </a:rPr>
              <a:t>4.691162, 52.981723, 4.913635, 53.192047</a:t>
            </a:r>
            <a:r>
              <a:rPr lang="en-GB">
                <a:solidFill>
                  <a:schemeClr val="dk1"/>
                </a:solidFill>
              </a:rPr>
              <a:t> (Bounding Box)</a:t>
            </a:r>
            <a:r>
              <a:rPr lang="en-GB" sz="1800">
                <a:solidFill>
                  <a:schemeClr val="dk1"/>
                </a:solidFill>
                <a:latin typeface="Verdana"/>
                <a:ea typeface="Verdana"/>
                <a:cs typeface="Verdana"/>
                <a:sym typeface="Verdana"/>
              </a:rPr>
              <a:t> </a:t>
            </a:r>
            <a:endParaRPr/>
          </a:p>
        </p:txBody>
      </p:sp>
      <p:pic>
        <p:nvPicPr>
          <p:cNvPr id="1092" name="Google Shape;1092;p106"/>
          <p:cNvPicPr preferRelativeResize="0"/>
          <p:nvPr/>
        </p:nvPicPr>
        <p:blipFill>
          <a:blip r:embed="rId3">
            <a:alphaModFix/>
          </a:blip>
          <a:stretch>
            <a:fillRect/>
          </a:stretch>
        </p:blipFill>
        <p:spPr>
          <a:xfrm>
            <a:off x="5919125" y="2277175"/>
            <a:ext cx="2028790" cy="235642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6" name="Shape 1096"/>
        <p:cNvGrpSpPr/>
        <p:nvPr/>
      </p:nvGrpSpPr>
      <p:grpSpPr>
        <a:xfrm>
          <a:off x="0" y="0"/>
          <a:ext cx="0" cy="0"/>
          <a:chOff x="0" y="0"/>
          <a:chExt cx="0" cy="0"/>
        </a:xfrm>
      </p:grpSpPr>
      <p:sp>
        <p:nvSpPr>
          <p:cNvPr id="1097" name="Google Shape;1097;p107"/>
          <p:cNvSpPr txBox="1"/>
          <p:nvPr>
            <p:ph idx="1" type="body"/>
          </p:nvPr>
        </p:nvSpPr>
        <p:spPr>
          <a:xfrm>
            <a:off x="251550" y="799175"/>
            <a:ext cx="8640900" cy="728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098" name="Google Shape;1098;p107"/>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099" name="Google Shape;1099;p107"/>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100" name="Google Shape;1100;p107"/>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What to train your trainers?</a:t>
            </a:r>
            <a:endParaRPr sz="2400"/>
          </a:p>
        </p:txBody>
      </p:sp>
      <p:sp>
        <p:nvSpPr>
          <p:cNvPr id="1101" name="Google Shape;1101;p107"/>
          <p:cNvSpPr txBox="1"/>
          <p:nvPr/>
        </p:nvSpPr>
        <p:spPr>
          <a:xfrm>
            <a:off x="215800" y="742875"/>
            <a:ext cx="82416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lang="en-GB" sz="2400">
                <a:solidFill>
                  <a:schemeClr val="dk1"/>
                </a:solidFill>
                <a:latin typeface="Calibri"/>
                <a:ea typeface="Calibri"/>
                <a:cs typeface="Calibri"/>
                <a:sym typeface="Calibri"/>
              </a:rPr>
              <a:t>How to use </a:t>
            </a:r>
            <a:r>
              <a:rPr b="1" lang="en-GB" sz="2400">
                <a:solidFill>
                  <a:srgbClr val="00A4C7"/>
                </a:solidFill>
                <a:latin typeface="Calibri"/>
                <a:ea typeface="Calibri"/>
                <a:cs typeface="Calibri"/>
                <a:sym typeface="Calibri"/>
              </a:rPr>
              <a:t>Classification Systems</a:t>
            </a:r>
            <a:r>
              <a:rPr lang="en-GB" sz="2400">
                <a:solidFill>
                  <a:schemeClr val="dk1"/>
                </a:solidFill>
                <a:latin typeface="Calibri"/>
                <a:ea typeface="Calibri"/>
                <a:cs typeface="Calibri"/>
                <a:sym typeface="Calibri"/>
              </a:rPr>
              <a:t> for academic disciplines?</a:t>
            </a:r>
            <a:r>
              <a:rPr b="1" lang="en-GB" sz="2400">
                <a:solidFill>
                  <a:schemeClr val="dk1"/>
                </a:solidFill>
                <a:latin typeface="Calibri"/>
                <a:ea typeface="Calibri"/>
                <a:cs typeface="Calibri"/>
                <a:sym typeface="Calibri"/>
              </a:rPr>
              <a:t> </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1102" name="Google Shape;1102;p107"/>
          <p:cNvSpPr txBox="1"/>
          <p:nvPr/>
        </p:nvSpPr>
        <p:spPr>
          <a:xfrm>
            <a:off x="261850" y="1330675"/>
            <a:ext cx="8640900" cy="7941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1800">
              <a:solidFill>
                <a:schemeClr val="dk1"/>
              </a:solidFill>
              <a:latin typeface="Calibri"/>
              <a:ea typeface="Calibri"/>
              <a:cs typeface="Calibri"/>
              <a:sym typeface="Calibri"/>
            </a:endParaRPr>
          </a:p>
        </p:txBody>
      </p:sp>
      <p:sp>
        <p:nvSpPr>
          <p:cNvPr id="1103" name="Google Shape;1103;p107"/>
          <p:cNvSpPr txBox="1"/>
          <p:nvPr/>
        </p:nvSpPr>
        <p:spPr>
          <a:xfrm>
            <a:off x="455438" y="4340938"/>
            <a:ext cx="36735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hlinkClick r:id="rId3"/>
              </a:rPr>
              <a:t>https://www.narcis.nl/classification/Language/en</a:t>
            </a:r>
            <a:endParaRPr sz="1200"/>
          </a:p>
        </p:txBody>
      </p:sp>
      <p:pic>
        <p:nvPicPr>
          <p:cNvPr id="1104" name="Google Shape;1104;p107"/>
          <p:cNvPicPr preferRelativeResize="0"/>
          <p:nvPr/>
        </p:nvPicPr>
        <p:blipFill>
          <a:blip r:embed="rId4">
            <a:alphaModFix/>
          </a:blip>
          <a:stretch>
            <a:fillRect/>
          </a:stretch>
        </p:blipFill>
        <p:spPr>
          <a:xfrm>
            <a:off x="556977" y="1498475"/>
            <a:ext cx="3571898" cy="2724401"/>
          </a:xfrm>
          <a:prstGeom prst="rect">
            <a:avLst/>
          </a:prstGeom>
          <a:noFill/>
          <a:ln cap="flat" cmpd="sng" w="19050">
            <a:solidFill>
              <a:schemeClr val="dk2"/>
            </a:solidFill>
            <a:prstDash val="solid"/>
            <a:round/>
            <a:headEnd len="sm" w="sm" type="none"/>
            <a:tailEnd len="sm" w="sm" type="none"/>
          </a:ln>
          <a:effectLst>
            <a:outerShdw blurRad="57150" rotWithShape="0" algn="bl" dir="2280000" dist="85725">
              <a:srgbClr val="000000">
                <a:alpha val="50000"/>
              </a:srgbClr>
            </a:outerShdw>
          </a:effectLst>
        </p:spPr>
      </p:pic>
      <p:sp>
        <p:nvSpPr>
          <p:cNvPr id="1105" name="Google Shape;1105;p107"/>
          <p:cNvSpPr txBox="1"/>
          <p:nvPr/>
        </p:nvSpPr>
        <p:spPr>
          <a:xfrm>
            <a:off x="4625700" y="1449850"/>
            <a:ext cx="4050300" cy="3000000"/>
          </a:xfrm>
          <a:prstGeom prst="rect">
            <a:avLst/>
          </a:prstGeom>
          <a:noFill/>
          <a:ln>
            <a:noFill/>
          </a:ln>
        </p:spPr>
        <p:txBody>
          <a:bodyPr anchorCtr="0" anchor="t" bIns="91425" lIns="91425" spcFirstLastPara="1" rIns="91425" wrap="square" tIns="91425">
            <a:noAutofit/>
          </a:bodyPr>
          <a:lstStyle/>
          <a:p>
            <a:pPr indent="-342900" lvl="0" marL="457200" rtl="0" algn="l">
              <a:spcBef>
                <a:spcPts val="40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Which classifications to use?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What are the preferences of certain communities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The effects of using classifications on metrics and statistics of national catalogues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The ins and outs of using codes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pic>
        <p:nvPicPr>
          <p:cNvPr id="1110" name="Google Shape;1110;p108"/>
          <p:cNvPicPr preferRelativeResize="0"/>
          <p:nvPr/>
        </p:nvPicPr>
        <p:blipFill>
          <a:blip r:embed="rId3">
            <a:alphaModFix/>
          </a:blip>
          <a:stretch>
            <a:fillRect/>
          </a:stretch>
        </p:blipFill>
        <p:spPr>
          <a:xfrm flipH="1">
            <a:off x="123800" y="3829325"/>
            <a:ext cx="939600" cy="939600"/>
          </a:xfrm>
          <a:prstGeom prst="rect">
            <a:avLst/>
          </a:prstGeom>
          <a:noFill/>
          <a:ln>
            <a:noFill/>
          </a:ln>
        </p:spPr>
      </p:pic>
      <p:sp>
        <p:nvSpPr>
          <p:cNvPr id="1111" name="Google Shape;1111;p108"/>
          <p:cNvSpPr txBox="1"/>
          <p:nvPr>
            <p:ph idx="1" type="body"/>
          </p:nvPr>
        </p:nvSpPr>
        <p:spPr>
          <a:xfrm>
            <a:off x="251550" y="799175"/>
            <a:ext cx="8640900" cy="728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sz="2400"/>
          </a:p>
          <a:p>
            <a:pPr indent="-114300" lvl="0" marL="254000" rtl="0" algn="l">
              <a:spcBef>
                <a:spcPts val="0"/>
              </a:spcBef>
              <a:spcAft>
                <a:spcPts val="0"/>
              </a:spcAft>
              <a:buClr>
                <a:srgbClr val="3C3C3C"/>
              </a:buClr>
              <a:buSzPts val="2100"/>
              <a:buFont typeface="Calibri"/>
              <a:buNone/>
            </a:pPr>
            <a:r>
              <a:t/>
            </a:r>
            <a:endParaRPr sz="1100"/>
          </a:p>
        </p:txBody>
      </p:sp>
      <p:sp>
        <p:nvSpPr>
          <p:cNvPr id="1112" name="Google Shape;1112;p108"/>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113" name="Google Shape;1113;p108"/>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114" name="Google Shape;1114;p108"/>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D2F45"/>
              </a:buClr>
              <a:buSzPts val="2400"/>
              <a:buFont typeface="Calibri"/>
              <a:buNone/>
            </a:pPr>
            <a:r>
              <a:rPr lang="en-GB" sz="2400"/>
              <a:t>What to train your trainers?</a:t>
            </a:r>
            <a:endParaRPr sz="2400"/>
          </a:p>
        </p:txBody>
      </p:sp>
      <p:sp>
        <p:nvSpPr>
          <p:cNvPr id="1115" name="Google Shape;1115;p108"/>
          <p:cNvSpPr txBox="1"/>
          <p:nvPr/>
        </p:nvSpPr>
        <p:spPr>
          <a:xfrm>
            <a:off x="215800" y="742875"/>
            <a:ext cx="8241600" cy="632400"/>
          </a:xfrm>
          <a:prstGeom prst="rect">
            <a:avLst/>
          </a:prstGeom>
          <a:noFill/>
          <a:ln>
            <a:noFill/>
          </a:ln>
        </p:spPr>
        <p:txBody>
          <a:bodyPr anchorCtr="0" anchor="t" bIns="91425" lIns="91425" spcFirstLastPara="1" rIns="91425" wrap="square" tIns="91425">
            <a:noAutofit/>
          </a:bodyPr>
          <a:lstStyle/>
          <a:p>
            <a:pPr indent="-381000" lvl="0" marL="457200" rtl="0" algn="l">
              <a:spcBef>
                <a:spcPts val="400"/>
              </a:spcBef>
              <a:spcAft>
                <a:spcPts val="0"/>
              </a:spcAft>
              <a:buSzPts val="2400"/>
              <a:buFont typeface="Verdana"/>
              <a:buChar char="●"/>
            </a:pPr>
            <a:r>
              <a:rPr b="1" lang="en-GB" sz="2400">
                <a:solidFill>
                  <a:srgbClr val="00A4C7"/>
                </a:solidFill>
                <a:latin typeface="Calibri"/>
                <a:ea typeface="Calibri"/>
                <a:cs typeface="Calibri"/>
                <a:sym typeface="Calibri"/>
              </a:rPr>
              <a:t>Metadata awareness</a:t>
            </a:r>
            <a:r>
              <a:rPr lang="en-GB" sz="2400">
                <a:solidFill>
                  <a:schemeClr val="dk1"/>
                </a:solidFill>
                <a:latin typeface="Calibri"/>
                <a:ea typeface="Calibri"/>
                <a:cs typeface="Calibri"/>
                <a:sym typeface="Calibri"/>
              </a:rPr>
              <a:t>….</a:t>
            </a:r>
            <a:r>
              <a:rPr b="1" lang="en-GB" sz="2400">
                <a:solidFill>
                  <a:schemeClr val="dk1"/>
                </a:solidFill>
                <a:latin typeface="Calibri"/>
                <a:ea typeface="Calibri"/>
                <a:cs typeface="Calibri"/>
                <a:sym typeface="Calibri"/>
              </a:rPr>
              <a:t> </a:t>
            </a:r>
            <a:endParaRPr b="1"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2400">
              <a:latin typeface="Calibri"/>
              <a:ea typeface="Calibri"/>
              <a:cs typeface="Calibri"/>
              <a:sym typeface="Calibri"/>
            </a:endParaRPr>
          </a:p>
        </p:txBody>
      </p:sp>
      <p:sp>
        <p:nvSpPr>
          <p:cNvPr id="1116" name="Google Shape;1116;p108"/>
          <p:cNvSpPr txBox="1"/>
          <p:nvPr/>
        </p:nvSpPr>
        <p:spPr>
          <a:xfrm>
            <a:off x="261850" y="1330675"/>
            <a:ext cx="8640900" cy="7941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t/>
            </a:r>
            <a:endParaRPr sz="2400">
              <a:solidFill>
                <a:schemeClr val="dk1"/>
              </a:solidFill>
              <a:latin typeface="Calibri"/>
              <a:ea typeface="Calibri"/>
              <a:cs typeface="Calibri"/>
              <a:sym typeface="Calibri"/>
            </a:endParaRPr>
          </a:p>
          <a:p>
            <a:pPr indent="0" lvl="0" marL="0" rtl="0" algn="l">
              <a:spcBef>
                <a:spcPts val="400"/>
              </a:spcBef>
              <a:spcAft>
                <a:spcPts val="0"/>
              </a:spcAft>
              <a:buNone/>
            </a:pPr>
            <a:r>
              <a:t/>
            </a:r>
            <a:endParaRPr sz="1800">
              <a:solidFill>
                <a:schemeClr val="dk1"/>
              </a:solidFill>
              <a:latin typeface="Calibri"/>
              <a:ea typeface="Calibri"/>
              <a:cs typeface="Calibri"/>
              <a:sym typeface="Calibri"/>
            </a:endParaRPr>
          </a:p>
        </p:txBody>
      </p:sp>
      <p:sp>
        <p:nvSpPr>
          <p:cNvPr id="1117" name="Google Shape;1117;p108"/>
          <p:cNvSpPr txBox="1"/>
          <p:nvPr/>
        </p:nvSpPr>
        <p:spPr>
          <a:xfrm>
            <a:off x="649700" y="1451375"/>
            <a:ext cx="8341800" cy="26727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lang="en-GB" sz="3000">
                <a:solidFill>
                  <a:schemeClr val="dk1"/>
                </a:solidFill>
                <a:latin typeface="Calibri"/>
                <a:ea typeface="Calibri"/>
                <a:cs typeface="Calibri"/>
                <a:sym typeface="Calibri"/>
              </a:rPr>
              <a:t>Catalogues showcase your data through metadata...</a:t>
            </a:r>
            <a:endParaRPr sz="3000">
              <a:solidFill>
                <a:schemeClr val="dk1"/>
              </a:solidFill>
              <a:latin typeface="Calibri"/>
              <a:ea typeface="Calibri"/>
              <a:cs typeface="Calibri"/>
              <a:sym typeface="Calibri"/>
            </a:endParaRPr>
          </a:p>
          <a:p>
            <a:pPr indent="-381000" lvl="0" marL="457200" rtl="0" algn="l">
              <a:spcBef>
                <a:spcPts val="40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Training on the use of vocabularies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Training on language issues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Training around GDPR issues in metadata</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Writing skills for research descriptions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pic>
        <p:nvPicPr>
          <p:cNvPr id="1118" name="Google Shape;1118;p108"/>
          <p:cNvPicPr preferRelativeResize="0"/>
          <p:nvPr/>
        </p:nvPicPr>
        <p:blipFill>
          <a:blip r:embed="rId3">
            <a:alphaModFix/>
          </a:blip>
          <a:stretch>
            <a:fillRect/>
          </a:stretch>
        </p:blipFill>
        <p:spPr>
          <a:xfrm>
            <a:off x="7850075" y="3836025"/>
            <a:ext cx="939600" cy="93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28"/>
          <p:cNvPicPr preferRelativeResize="0"/>
          <p:nvPr/>
        </p:nvPicPr>
        <p:blipFill>
          <a:blip r:embed="rId3">
            <a:alphaModFix/>
          </a:blip>
          <a:stretch>
            <a:fillRect/>
          </a:stretch>
        </p:blipFill>
        <p:spPr>
          <a:xfrm>
            <a:off x="152400" y="685213"/>
            <a:ext cx="8839199" cy="3773087"/>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2" name="Shape 1122"/>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6" name="Shape 1126"/>
        <p:cNvGrpSpPr/>
        <p:nvPr/>
      </p:nvGrpSpPr>
      <p:grpSpPr>
        <a:xfrm>
          <a:off x="0" y="0"/>
          <a:ext cx="0" cy="0"/>
          <a:chOff x="0" y="0"/>
          <a:chExt cx="0" cy="0"/>
        </a:xfrm>
      </p:grpSpPr>
      <p:sp>
        <p:nvSpPr>
          <p:cNvPr id="1127" name="Google Shape;1127;p110"/>
          <p:cNvSpPr txBox="1"/>
          <p:nvPr>
            <p:ph idx="1" type="body"/>
          </p:nvPr>
        </p:nvSpPr>
        <p:spPr>
          <a:xfrm>
            <a:off x="251520" y="951572"/>
            <a:ext cx="8640900" cy="3641400"/>
          </a:xfrm>
          <a:prstGeom prst="rect">
            <a:avLst/>
          </a:prstGeom>
        </p:spPr>
        <p:txBody>
          <a:bodyPr anchorCtr="0" anchor="t" bIns="34275" lIns="68575" spcFirstLastPara="1" rIns="68575" wrap="square" tIns="34275">
            <a:noAutofit/>
          </a:bodyPr>
          <a:lstStyle/>
          <a:p>
            <a:pPr indent="0" lvl="0" marL="0" rtl="0" algn="l">
              <a:spcBef>
                <a:spcPts val="400"/>
              </a:spcBef>
              <a:spcAft>
                <a:spcPts val="0"/>
              </a:spcAft>
              <a:buNone/>
            </a:pPr>
            <a:r>
              <a:t/>
            </a:r>
            <a:endParaRPr/>
          </a:p>
        </p:txBody>
      </p:sp>
      <p:sp>
        <p:nvSpPr>
          <p:cNvPr id="1128" name="Google Shape;1128;p110"/>
          <p:cNvSpPr txBox="1"/>
          <p:nvPr>
            <p:ph type="title"/>
          </p:nvPr>
        </p:nvSpPr>
        <p:spPr>
          <a:xfrm>
            <a:off x="2415733" y="141480"/>
            <a:ext cx="6480600" cy="403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Discussion / Conclusion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2" name="Shape 1132"/>
        <p:cNvGrpSpPr/>
        <p:nvPr/>
      </p:nvGrpSpPr>
      <p:grpSpPr>
        <a:xfrm>
          <a:off x="0" y="0"/>
          <a:ext cx="0" cy="0"/>
          <a:chOff x="0" y="0"/>
          <a:chExt cx="0" cy="0"/>
        </a:xfrm>
      </p:grpSpPr>
      <p:sp>
        <p:nvSpPr>
          <p:cNvPr id="1133" name="Google Shape;1133;p111"/>
          <p:cNvSpPr txBox="1"/>
          <p:nvPr>
            <p:ph idx="1" type="body"/>
          </p:nvPr>
        </p:nvSpPr>
        <p:spPr>
          <a:xfrm>
            <a:off x="251525" y="951575"/>
            <a:ext cx="5893500" cy="1808400"/>
          </a:xfrm>
          <a:prstGeom prst="rect">
            <a:avLst/>
          </a:prstGeom>
          <a:noFill/>
          <a:ln>
            <a:noFill/>
          </a:ln>
        </p:spPr>
        <p:txBody>
          <a:bodyPr anchorCtr="0" anchor="t" bIns="34275" lIns="68575" spcFirstLastPara="1" rIns="68575" wrap="square" tIns="34275">
            <a:noAutofit/>
          </a:bodyPr>
          <a:lstStyle/>
          <a:p>
            <a:pPr indent="0" lvl="0" marL="0" rtl="0" algn="l">
              <a:spcBef>
                <a:spcPts val="400"/>
              </a:spcBef>
              <a:spcAft>
                <a:spcPts val="0"/>
              </a:spcAft>
              <a:buClr>
                <a:srgbClr val="3C3C3C"/>
              </a:buClr>
              <a:buSzPts val="2100"/>
              <a:buFont typeface="Calibri"/>
              <a:buNone/>
            </a:pPr>
            <a:r>
              <a:rPr lang="en-GB"/>
              <a:t>Please fill in the evaluation form at:</a:t>
            </a:r>
            <a:endParaRPr/>
          </a:p>
          <a:p>
            <a:pPr indent="0" lvl="0" marL="0" rtl="0" algn="l">
              <a:spcBef>
                <a:spcPts val="400"/>
              </a:spcBef>
              <a:spcAft>
                <a:spcPts val="0"/>
              </a:spcAft>
              <a:buClr>
                <a:srgbClr val="3C3C3C"/>
              </a:buClr>
              <a:buSzPts val="2100"/>
              <a:buFont typeface="Calibri"/>
              <a:buNone/>
            </a:pPr>
            <a:r>
              <a:t/>
            </a:r>
            <a:endParaRPr/>
          </a:p>
          <a:p>
            <a:pPr indent="0" lvl="0" marL="0" rtl="0" algn="l">
              <a:spcBef>
                <a:spcPts val="400"/>
              </a:spcBef>
              <a:spcAft>
                <a:spcPts val="0"/>
              </a:spcAft>
              <a:buClr>
                <a:srgbClr val="3C3C3C"/>
              </a:buClr>
              <a:buSzPts val="2100"/>
              <a:buFont typeface="Calibri"/>
              <a:buNone/>
            </a:pPr>
            <a:r>
              <a:rPr lang="en-GB" u="sng">
                <a:solidFill>
                  <a:schemeClr val="hlink"/>
                </a:solidFill>
                <a:hlinkClick r:id="rId3"/>
              </a:rPr>
              <a:t>https://forms.gle/mkzWwZxx8DRdfidi9</a:t>
            </a:r>
            <a:endParaRPr/>
          </a:p>
          <a:p>
            <a:pPr indent="0" lvl="0" marL="0" rtl="0" algn="l">
              <a:spcBef>
                <a:spcPts val="400"/>
              </a:spcBef>
              <a:spcAft>
                <a:spcPts val="0"/>
              </a:spcAft>
              <a:buClr>
                <a:srgbClr val="3C3C3C"/>
              </a:buClr>
              <a:buSzPts val="2100"/>
              <a:buFont typeface="Calibri"/>
              <a:buNone/>
            </a:pPr>
            <a:r>
              <a:t/>
            </a:r>
            <a:endParaRPr/>
          </a:p>
        </p:txBody>
      </p:sp>
      <p:sp>
        <p:nvSpPr>
          <p:cNvPr id="1134" name="Google Shape;1134;p111"/>
          <p:cNvSpPr txBox="1"/>
          <p:nvPr>
            <p:ph idx="10" type="dt"/>
          </p:nvPr>
        </p:nvSpPr>
        <p:spPr>
          <a:xfrm>
            <a:off x="251520" y="4785996"/>
            <a:ext cx="2133600" cy="216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1100"/>
              <a:t>14/02/2020</a:t>
            </a:r>
            <a:endParaRPr sz="1100"/>
          </a:p>
        </p:txBody>
      </p:sp>
      <p:sp>
        <p:nvSpPr>
          <p:cNvPr id="1135" name="Google Shape;1135;p111"/>
          <p:cNvSpPr txBox="1"/>
          <p:nvPr>
            <p:ph idx="12" type="sldNum"/>
          </p:nvPr>
        </p:nvSpPr>
        <p:spPr>
          <a:xfrm>
            <a:off x="6553200" y="4785996"/>
            <a:ext cx="2339400" cy="216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GB" sz="1100"/>
              <a:t>‹#›</a:t>
            </a:fld>
            <a:endParaRPr sz="1100"/>
          </a:p>
        </p:txBody>
      </p:sp>
      <p:sp>
        <p:nvSpPr>
          <p:cNvPr id="1136" name="Google Shape;1136;p111"/>
          <p:cNvSpPr txBox="1"/>
          <p:nvPr>
            <p:ph type="title"/>
          </p:nvPr>
        </p:nvSpPr>
        <p:spPr>
          <a:xfrm>
            <a:off x="2415733" y="141480"/>
            <a:ext cx="6480600" cy="40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GB" sz="2400"/>
              <a:t>Evaluation</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Clr>
                <a:srgbClr val="1D2F45"/>
              </a:buClr>
              <a:buSzPts val="2400"/>
              <a:buFont typeface="Calibri"/>
              <a:buNone/>
            </a:pPr>
            <a:r>
              <a:t/>
            </a:r>
            <a:endParaRPr sz="24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