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3" r:id="rId3"/>
    <p:sldId id="331" r:id="rId4"/>
    <p:sldId id="332" r:id="rId5"/>
    <p:sldId id="334" r:id="rId6"/>
    <p:sldId id="335" r:id="rId7"/>
    <p:sldId id="336" r:id="rId8"/>
    <p:sldId id="337" r:id="rId9"/>
    <p:sldId id="348" r:id="rId10"/>
    <p:sldId id="338" r:id="rId11"/>
    <p:sldId id="339" r:id="rId12"/>
    <p:sldId id="340" r:id="rId13"/>
    <p:sldId id="341" r:id="rId14"/>
    <p:sldId id="345" r:id="rId15"/>
    <p:sldId id="346" r:id="rId16"/>
    <p:sldId id="347" r:id="rId17"/>
    <p:sldId id="342" r:id="rId18"/>
    <p:sldId id="343" r:id="rId19"/>
    <p:sldId id="351" r:id="rId20"/>
    <p:sldId id="349" r:id="rId21"/>
    <p:sldId id="305" r:id="rId2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557"/>
    <a:srgbClr val="3875BF"/>
    <a:srgbClr val="8F665F"/>
    <a:srgbClr val="D12E1D"/>
    <a:srgbClr val="D95B15"/>
    <a:srgbClr val="2E313A"/>
    <a:srgbClr val="37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4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70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A0C81C7F-136D-4B9C-9BCE-228FFBE6FBA2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571C8830-485C-4CFD-8E1D-1846D298B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07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D87DD58-9D3F-4F5B-B751-95792C4570F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7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882E9286-0A98-4679-85F7-211E6A0C1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16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449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363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02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175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292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836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15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32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832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127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753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131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1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668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20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42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01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735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50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E9286-0A98-4679-85F7-211E6A0C197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19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5475316" cy="148783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25833"/>
            <a:ext cx="5475316" cy="22319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6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2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2192000" cy="939979"/>
          </a:xfrm>
          <a:solidFill>
            <a:srgbClr val="3776BB"/>
          </a:solidFill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5345"/>
            <a:ext cx="10514288" cy="4805362"/>
          </a:xfrm>
        </p:spPr>
        <p:txBody>
          <a:bodyPr/>
          <a:lstStyle>
            <a:lvl1pPr marL="2286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1pPr>
            <a:lvl2pPr marL="6858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2pPr>
            <a:lvl3pPr marL="11430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3pPr>
            <a:lvl4pPr marL="16002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4pPr>
            <a:lvl5pPr marL="2057400" indent="-228600"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>
                <a:solidFill>
                  <a:srgbClr val="19355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 anchor="ctr"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199" y="6356350"/>
            <a:ext cx="10514289" cy="0"/>
          </a:xfrm>
          <a:prstGeom prst="line">
            <a:avLst/>
          </a:prstGeom>
          <a:ln w="25400" cap="rnd">
            <a:solidFill>
              <a:srgbClr val="3875B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74284" y="6356350"/>
            <a:ext cx="979516" cy="365125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3875BF"/>
                </a:solidFill>
              </a:defRPr>
            </a:lvl1pPr>
          </a:lstStyle>
          <a:p>
            <a:fld id="{E8321681-3B98-44C9-B431-7E0EFD004BB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931025"/>
            <a:ext cx="12192000" cy="0"/>
          </a:xfrm>
          <a:prstGeom prst="line">
            <a:avLst/>
          </a:prstGeom>
          <a:ln w="25400">
            <a:solidFill>
              <a:srgbClr val="2E31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387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8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3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8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3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7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321681-3B98-44C9-B431-7E0EFD004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7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254583"/>
            <a:ext cx="619436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18013"/>
            <a:ext cx="6194367" cy="3192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199" y="6356350"/>
            <a:ext cx="105142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rgbClr val="3875BF"/>
                </a:solidFill>
              </a:defRPr>
            </a:lvl1pPr>
          </a:lstStyle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830" y="1836976"/>
            <a:ext cx="3807658" cy="2876339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838199" y="6356350"/>
            <a:ext cx="10514289" cy="0"/>
          </a:xfrm>
          <a:prstGeom prst="line">
            <a:avLst/>
          </a:prstGeom>
          <a:ln w="25400" cap="rnd">
            <a:solidFill>
              <a:srgbClr val="3875B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28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enodo.org/record/3736148#.X13iSotJ02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NI4OS/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NI4OS" TargetMode="External"/><Relationship Id="rId5" Type="http://schemas.openxmlformats.org/officeDocument/2006/relationships/hyperlink" Target="https://twitter.com/NI4OS_eu" TargetMode="External"/><Relationship Id="rId10" Type="http://schemas.openxmlformats.org/officeDocument/2006/relationships/image" Target="../media/image12.jpeg"/><Relationship Id="rId4" Type="http://schemas.openxmlformats.org/officeDocument/2006/relationships/image" Target="../media/image9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zenodo.org/record/3736129#.X13lzotJ02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enodo.org/record/3736148#.X13iSotJ02x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zenodo.org/record/3736148#.X13iSotJ02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zenodo.org/record/3736148#.X13iSotJ02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zenodo.org/record/3736148#.X13iSotJ02x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199" y="942108"/>
            <a:ext cx="7498125" cy="1338835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ORDM </a:t>
            </a:r>
            <a:r>
              <a:rPr lang="hr-HR" dirty="0" err="1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hr-HR" dirty="0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 FAIR - </a:t>
            </a:r>
            <a:r>
              <a:rPr lang="hr-HR" dirty="0" err="1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rewards</a:t>
            </a:r>
            <a:r>
              <a:rPr lang="hr-HR" dirty="0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 </a:t>
            </a:r>
            <a:r>
              <a:rPr lang="hr-HR" dirty="0" err="1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hr-HR" dirty="0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 </a:t>
            </a:r>
            <a:r>
              <a:rPr lang="hr-HR" dirty="0" err="1" smtClean="0">
                <a:solidFill>
                  <a:srgbClr val="193557"/>
                </a:solidFill>
                <a:latin typeface="+mn-lt"/>
                <a:ea typeface="+mn-ea"/>
                <a:cs typeface="+mn-cs"/>
              </a:rPr>
              <a:t>incentives</a:t>
            </a:r>
            <a:endParaRPr lang="en-US" dirty="0">
              <a:solidFill>
                <a:srgbClr val="193557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0622" y="3131128"/>
            <a:ext cx="6626793" cy="241434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hr-HR" dirty="0">
                <a:solidFill>
                  <a:srgbClr val="193557"/>
                </a:solidFill>
              </a:rPr>
              <a:t>PUBMET 2020 - </a:t>
            </a:r>
            <a:r>
              <a:rPr lang="en-US" dirty="0"/>
              <a:t>National Capacity Building NI4OS Europe Training</a:t>
            </a:r>
            <a:endParaRPr lang="en-US" dirty="0">
              <a:solidFill>
                <a:srgbClr val="193557"/>
              </a:solidFill>
            </a:endParaRPr>
          </a:p>
          <a:p>
            <a:pPr>
              <a:spcBef>
                <a:spcPct val="0"/>
              </a:spcBef>
            </a:pPr>
            <a:endParaRPr lang="hr-HR" dirty="0" smtClean="0">
              <a:solidFill>
                <a:srgbClr val="193557"/>
              </a:solidFill>
            </a:endParaRPr>
          </a:p>
          <a:p>
            <a:pPr>
              <a:spcBef>
                <a:spcPct val="0"/>
              </a:spcBef>
            </a:pPr>
            <a:endParaRPr lang="en-US" dirty="0">
              <a:solidFill>
                <a:srgbClr val="193557"/>
              </a:solidFill>
            </a:endParaRPr>
          </a:p>
          <a:p>
            <a:pPr algn="l">
              <a:spcBef>
                <a:spcPct val="0"/>
              </a:spcBef>
            </a:pPr>
            <a:r>
              <a:rPr lang="hr-HR" sz="2000" dirty="0" smtClean="0">
                <a:solidFill>
                  <a:srgbClr val="193557"/>
                </a:solidFill>
              </a:rPr>
              <a:t>Bojan </a:t>
            </a:r>
            <a:r>
              <a:rPr lang="hr-HR" sz="2000" dirty="0">
                <a:solidFill>
                  <a:srgbClr val="193557"/>
                </a:solidFill>
              </a:rPr>
              <a:t>Macan, </a:t>
            </a:r>
            <a:r>
              <a:rPr lang="hr-HR" sz="2000" dirty="0" err="1" smtClean="0">
                <a:solidFill>
                  <a:srgbClr val="193557"/>
                </a:solidFill>
              </a:rPr>
              <a:t>Ph.D</a:t>
            </a:r>
            <a:r>
              <a:rPr lang="hr-HR" sz="2000" dirty="0" smtClean="0">
                <a:solidFill>
                  <a:srgbClr val="193557"/>
                </a:solidFill>
              </a:rPr>
              <a:t>., EOSC </a:t>
            </a:r>
            <a:r>
              <a:rPr lang="hr-HR" sz="2000" dirty="0">
                <a:solidFill>
                  <a:srgbClr val="193557"/>
                </a:solidFill>
              </a:rPr>
              <a:t>promotor</a:t>
            </a:r>
            <a:endParaRPr lang="en-US" sz="2000" dirty="0">
              <a:solidFill>
                <a:srgbClr val="193557"/>
              </a:solidFill>
            </a:endParaRPr>
          </a:p>
          <a:p>
            <a:pPr algn="l">
              <a:spcBef>
                <a:spcPct val="0"/>
              </a:spcBef>
            </a:pPr>
            <a:endParaRPr lang="hr-HR" sz="2000" dirty="0" smtClean="0">
              <a:solidFill>
                <a:srgbClr val="193557"/>
              </a:solidFill>
            </a:endParaRPr>
          </a:p>
          <a:p>
            <a:pPr algn="l">
              <a:spcBef>
                <a:spcPct val="0"/>
              </a:spcBef>
            </a:pPr>
            <a:r>
              <a:rPr lang="hr-HR" sz="2000" dirty="0">
                <a:solidFill>
                  <a:srgbClr val="193557"/>
                </a:solidFill>
              </a:rPr>
              <a:t>Ruđer Bošković </a:t>
            </a:r>
            <a:r>
              <a:rPr lang="hr-HR" sz="2000" dirty="0" smtClean="0">
                <a:solidFill>
                  <a:srgbClr val="193557"/>
                </a:solidFill>
              </a:rPr>
              <a:t>Institute, Centre for </a:t>
            </a:r>
            <a:r>
              <a:rPr lang="hr-HR" sz="2000" dirty="0" err="1" smtClean="0">
                <a:solidFill>
                  <a:srgbClr val="193557"/>
                </a:solidFill>
              </a:rPr>
              <a:t>Scientific</a:t>
            </a:r>
            <a:r>
              <a:rPr lang="hr-HR" sz="2000" dirty="0" smtClean="0">
                <a:solidFill>
                  <a:srgbClr val="193557"/>
                </a:solidFill>
              </a:rPr>
              <a:t> </a:t>
            </a:r>
            <a:r>
              <a:rPr lang="hr-HR" sz="2000" dirty="0" err="1" smtClean="0">
                <a:solidFill>
                  <a:srgbClr val="193557"/>
                </a:solidFill>
              </a:rPr>
              <a:t>Information</a:t>
            </a:r>
            <a:r>
              <a:rPr lang="hr-HR" sz="2000" dirty="0" smtClean="0">
                <a:solidFill>
                  <a:srgbClr val="193557"/>
                </a:solidFill>
              </a:rPr>
              <a:t>, Zagreb, Croatia</a:t>
            </a:r>
          </a:p>
          <a:p>
            <a:pPr algn="l">
              <a:spcBef>
                <a:spcPct val="0"/>
              </a:spcBef>
            </a:pPr>
            <a:r>
              <a:rPr lang="hr-HR" sz="2000" dirty="0" smtClean="0">
                <a:solidFill>
                  <a:srgbClr val="193557"/>
                </a:solidFill>
              </a:rPr>
              <a:t>e-mail: bojan.macan@irb.hr</a:t>
            </a:r>
            <a:endParaRPr lang="en-US" sz="2000" dirty="0">
              <a:solidFill>
                <a:srgbClr val="19355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38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1. </a:t>
            </a:r>
            <a:r>
              <a:rPr lang="hr-HR" dirty="0"/>
              <a:t>	</a:t>
            </a:r>
            <a:r>
              <a:rPr lang="en-US" dirty="0" smtClean="0"/>
              <a:t>Enforcement </a:t>
            </a:r>
            <a:r>
              <a:rPr lang="en-US" dirty="0"/>
              <a:t>of ORDM and FAIR through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hr-HR" dirty="0" err="1" smtClean="0"/>
              <a:t>Key</a:t>
            </a:r>
            <a:r>
              <a:rPr lang="hr-HR" dirty="0" smtClean="0"/>
              <a:t> </a:t>
            </a:r>
            <a:r>
              <a:rPr lang="hr-HR" dirty="0" err="1" smtClean="0"/>
              <a:t>activities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mandating </a:t>
            </a:r>
            <a:r>
              <a:rPr lang="en-US" dirty="0"/>
              <a:t>DPMs</a:t>
            </a:r>
          </a:p>
          <a:p>
            <a:pPr lvl="1"/>
            <a:r>
              <a:rPr lang="en-US" dirty="0" smtClean="0"/>
              <a:t>setting </a:t>
            </a:r>
            <a:r>
              <a:rPr lang="en-US" dirty="0"/>
              <a:t>up policies for FAIR data archiving and publishing</a:t>
            </a:r>
          </a:p>
          <a:p>
            <a:pPr lvl="1"/>
            <a:r>
              <a:rPr lang="en-US" dirty="0" smtClean="0"/>
              <a:t>issuing </a:t>
            </a:r>
            <a:r>
              <a:rPr lang="en-US" dirty="0" err="1"/>
              <a:t>FAIRness</a:t>
            </a:r>
            <a:r>
              <a:rPr lang="en-US" dirty="0"/>
              <a:t> level certificates for repositories</a:t>
            </a:r>
          </a:p>
          <a:p>
            <a:pPr lvl="1"/>
            <a:r>
              <a:rPr lang="en-US" dirty="0" err="1" smtClean="0"/>
              <a:t>favouring</a:t>
            </a:r>
            <a:r>
              <a:rPr lang="en-US" dirty="0" smtClean="0"/>
              <a:t> </a:t>
            </a:r>
            <a:r>
              <a:rPr lang="en-US" dirty="0"/>
              <a:t>OS practices through research assessment and career advancement criteria</a:t>
            </a:r>
          </a:p>
          <a:p>
            <a:pPr lvl="1"/>
            <a:r>
              <a:rPr lang="en-US" dirty="0" smtClean="0"/>
              <a:t>OA </a:t>
            </a:r>
            <a:r>
              <a:rPr lang="en-US" dirty="0"/>
              <a:t>publishing, including datasets and software, as a default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err="1" smtClean="0"/>
              <a:t>Key</a:t>
            </a:r>
            <a:r>
              <a:rPr lang="hr-HR" dirty="0" smtClean="0"/>
              <a:t> </a:t>
            </a:r>
            <a:r>
              <a:rPr lang="hr-HR" dirty="0" err="1" smtClean="0"/>
              <a:t>actors</a:t>
            </a:r>
            <a:r>
              <a:rPr lang="hr-HR" dirty="0" smtClean="0"/>
              <a:t>:</a:t>
            </a:r>
          </a:p>
          <a:p>
            <a:pPr lvl="1"/>
            <a:r>
              <a:rPr lang="hr-HR" dirty="0" err="1" smtClean="0"/>
              <a:t>funders</a:t>
            </a:r>
            <a:endParaRPr lang="en-US" dirty="0"/>
          </a:p>
          <a:p>
            <a:pPr lvl="1"/>
            <a:r>
              <a:rPr lang="hr-HR" dirty="0" smtClean="0"/>
              <a:t>Research-</a:t>
            </a:r>
            <a:r>
              <a:rPr lang="hr-HR" dirty="0" err="1" smtClean="0"/>
              <a:t>performing</a:t>
            </a:r>
            <a:r>
              <a:rPr lang="hr-HR" dirty="0" smtClean="0"/>
              <a:t> </a:t>
            </a:r>
            <a:r>
              <a:rPr lang="hr-HR" dirty="0" err="1" smtClean="0"/>
              <a:t>Organizations</a:t>
            </a:r>
            <a:r>
              <a:rPr lang="hr-HR" dirty="0" smtClean="0"/>
              <a:t> (</a:t>
            </a:r>
            <a:r>
              <a:rPr lang="hr-HR" dirty="0" err="1" smtClean="0"/>
              <a:t>RPOs</a:t>
            </a:r>
            <a:r>
              <a:rPr lang="hr-HR" dirty="0" smtClean="0"/>
              <a:t>)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Higher</a:t>
            </a:r>
            <a:r>
              <a:rPr lang="hr-HR" dirty="0" smtClean="0"/>
              <a:t> </a:t>
            </a:r>
            <a:r>
              <a:rPr lang="hr-HR" dirty="0" err="1" smtClean="0"/>
              <a:t>Education</a:t>
            </a:r>
            <a:r>
              <a:rPr lang="hr-HR" dirty="0" smtClean="0"/>
              <a:t> </a:t>
            </a:r>
            <a:r>
              <a:rPr lang="hr-HR" dirty="0" err="1" smtClean="0"/>
              <a:t>Instituitons</a:t>
            </a:r>
            <a:r>
              <a:rPr lang="hr-HR" dirty="0" smtClean="0"/>
              <a:t> (</a:t>
            </a:r>
            <a:r>
              <a:rPr lang="hr-HR" dirty="0" err="1" smtClean="0"/>
              <a:t>HEIs</a:t>
            </a:r>
            <a:r>
              <a:rPr lang="hr-HR" dirty="0" smtClean="0"/>
              <a:t>)</a:t>
            </a:r>
            <a:endParaRPr lang="en-US" dirty="0"/>
          </a:p>
          <a:p>
            <a:pPr lvl="1"/>
            <a:r>
              <a:rPr lang="hr-HR" dirty="0" err="1" smtClean="0"/>
              <a:t>publishers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2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2191999" cy="939979"/>
          </a:xfrm>
        </p:spPr>
        <p:txBody>
          <a:bodyPr>
            <a:normAutofit/>
          </a:bodyPr>
          <a:lstStyle/>
          <a:p>
            <a:r>
              <a:rPr lang="en-US" dirty="0" smtClean="0"/>
              <a:t>2.</a:t>
            </a:r>
            <a:r>
              <a:rPr lang="hr-HR" dirty="0" smtClean="0"/>
              <a:t> </a:t>
            </a:r>
            <a:r>
              <a:rPr lang="en-US" dirty="0"/>
              <a:t>Assessment and promotion criteria on all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integration of ORDM and FAIR activities into research assessment and evaluation at different levels:</a:t>
            </a:r>
            <a:endParaRPr lang="en-US" dirty="0"/>
          </a:p>
          <a:p>
            <a:pPr lvl="2"/>
            <a:r>
              <a:rPr lang="en-GB" dirty="0"/>
              <a:t>promotion of researchers</a:t>
            </a:r>
            <a:endParaRPr lang="en-US" dirty="0"/>
          </a:p>
          <a:p>
            <a:pPr lvl="2"/>
            <a:r>
              <a:rPr lang="en-GB" dirty="0"/>
              <a:t>recruitment procedures</a:t>
            </a:r>
            <a:endParaRPr lang="en-US" dirty="0"/>
          </a:p>
          <a:p>
            <a:pPr lvl="2"/>
            <a:r>
              <a:rPr lang="en-GB" dirty="0"/>
              <a:t>project proposal assessment</a:t>
            </a:r>
            <a:endParaRPr lang="en-US" dirty="0"/>
          </a:p>
          <a:p>
            <a:pPr lvl="2"/>
            <a:r>
              <a:rPr lang="en-GB" dirty="0"/>
              <a:t>institution's evaluation</a:t>
            </a:r>
            <a:endParaRPr lang="en-US" dirty="0"/>
          </a:p>
          <a:p>
            <a:pPr lvl="2"/>
            <a:r>
              <a:rPr lang="en-GB" dirty="0"/>
              <a:t>funding allocation systems</a:t>
            </a:r>
            <a:endParaRPr lang="en-US" dirty="0"/>
          </a:p>
          <a:p>
            <a:pPr lvl="2"/>
            <a:r>
              <a:rPr lang="en-GB" dirty="0"/>
              <a:t>research awards</a:t>
            </a:r>
            <a:endParaRPr lang="en-US" dirty="0"/>
          </a:p>
          <a:p>
            <a:pPr marL="0" lvl="0" indent="0">
              <a:buNone/>
            </a:pPr>
            <a:endParaRPr lang="hr-HR" sz="2200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policymakers</a:t>
            </a:r>
            <a:endParaRPr lang="en-US" dirty="0"/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  <a:p>
            <a:pPr lvl="1"/>
            <a:r>
              <a:rPr lang="en-US" dirty="0" smtClean="0"/>
              <a:t>funders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32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dirty="0"/>
              <a:t>.	 Support for data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organisational and financial support</a:t>
            </a:r>
            <a:endParaRPr lang="en-US" dirty="0"/>
          </a:p>
          <a:p>
            <a:pPr lvl="2"/>
            <a:r>
              <a:rPr lang="en-GB" dirty="0"/>
              <a:t>for OS infrastructure development and maintenance</a:t>
            </a:r>
            <a:endParaRPr lang="en-US" dirty="0"/>
          </a:p>
          <a:p>
            <a:pPr lvl="2"/>
            <a:r>
              <a:rPr lang="en-GB" dirty="0"/>
              <a:t>for personnel costs</a:t>
            </a:r>
            <a:endParaRPr lang="en-US" dirty="0"/>
          </a:p>
          <a:p>
            <a:pPr lvl="2"/>
            <a:r>
              <a:rPr lang="en-GB" dirty="0"/>
              <a:t>for training activities</a:t>
            </a:r>
            <a:endParaRPr lang="en-US" dirty="0"/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hr-HR" dirty="0" err="1" smtClean="0"/>
              <a:t>funders</a:t>
            </a:r>
            <a:endParaRPr lang="hr-HR" dirty="0"/>
          </a:p>
          <a:p>
            <a:pPr lvl="1"/>
            <a:r>
              <a:rPr lang="hr-HR" dirty="0" err="1" smtClean="0"/>
              <a:t>RPOs</a:t>
            </a:r>
            <a:r>
              <a:rPr lang="hr-HR" dirty="0" smtClean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HEIs</a:t>
            </a:r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92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rmAutofit/>
          </a:bodyPr>
          <a:lstStyle/>
          <a:p>
            <a:r>
              <a:rPr lang="en-US" dirty="0" smtClean="0"/>
              <a:t>4</a:t>
            </a:r>
            <a:r>
              <a:rPr lang="en-US" dirty="0"/>
              <a:t>.	 Increasing skills, capacity, and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education and training of students at different levels</a:t>
            </a:r>
            <a:endParaRPr lang="en-US" dirty="0"/>
          </a:p>
          <a:p>
            <a:pPr lvl="1"/>
            <a:r>
              <a:rPr lang="en-GB" dirty="0"/>
              <a:t>education and training of researchers</a:t>
            </a:r>
            <a:endParaRPr lang="en-US" dirty="0"/>
          </a:p>
          <a:p>
            <a:pPr lvl="1"/>
            <a:r>
              <a:rPr lang="en-GB" dirty="0"/>
              <a:t>education and training of support staff</a:t>
            </a:r>
            <a:endParaRPr lang="en-US" dirty="0"/>
          </a:p>
          <a:p>
            <a:pPr lvl="1"/>
            <a:r>
              <a:rPr lang="en-GB" dirty="0"/>
              <a:t>providing discipline-specific guidelines and training</a:t>
            </a:r>
            <a:endParaRPr lang="en-US" dirty="0"/>
          </a:p>
          <a:p>
            <a:pPr lvl="1"/>
            <a:r>
              <a:rPr lang="en-GB" dirty="0"/>
              <a:t>providing stakeholder-specific guidelines and training</a:t>
            </a:r>
            <a:endParaRPr lang="en-US" dirty="0"/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hr-HR" dirty="0" err="1" smtClean="0"/>
              <a:t>RPOs</a:t>
            </a:r>
            <a:r>
              <a:rPr lang="hr-HR" dirty="0" smtClean="0"/>
              <a:t> </a:t>
            </a:r>
            <a:r>
              <a:rPr lang="hr-HR" dirty="0" err="1"/>
              <a:t>and</a:t>
            </a:r>
            <a:r>
              <a:rPr lang="hr-HR" dirty="0"/>
              <a:t> </a:t>
            </a:r>
            <a:r>
              <a:rPr lang="hr-HR" dirty="0" err="1"/>
              <a:t>HEIs</a:t>
            </a:r>
            <a:endParaRPr lang="hr-HR" dirty="0"/>
          </a:p>
          <a:p>
            <a:pPr lvl="1"/>
            <a:r>
              <a:rPr lang="hr-HR" dirty="0" smtClean="0"/>
              <a:t>OS </a:t>
            </a:r>
            <a:r>
              <a:rPr lang="hr-HR" dirty="0" err="1"/>
              <a:t>infrastructure</a:t>
            </a:r>
            <a:r>
              <a:rPr lang="hr-HR" dirty="0"/>
              <a:t> </a:t>
            </a:r>
            <a:r>
              <a:rPr lang="hr-HR" dirty="0" err="1"/>
              <a:t>providers</a:t>
            </a:r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7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r>
              <a:rPr lang="en-US" dirty="0"/>
              <a:t>.	 Enforcement of ethics and research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adopting research integrity policy at all levels</a:t>
            </a:r>
            <a:endParaRPr lang="en-US" dirty="0"/>
          </a:p>
          <a:p>
            <a:pPr lvl="1"/>
            <a:r>
              <a:rPr lang="en-GB" dirty="0"/>
              <a:t>enforcing research integrity policy</a:t>
            </a:r>
            <a:endParaRPr lang="en-US" dirty="0"/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  <a:p>
            <a:pPr lvl="1"/>
            <a:r>
              <a:rPr lang="en-US" dirty="0" smtClean="0"/>
              <a:t>funders</a:t>
            </a:r>
            <a:endParaRPr lang="en-US" dirty="0"/>
          </a:p>
          <a:p>
            <a:pPr lvl="1"/>
            <a:r>
              <a:rPr lang="en-US" dirty="0" smtClean="0"/>
              <a:t>publishers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53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r>
              <a:rPr lang="en-US" dirty="0"/>
              <a:t>.	 Providing support and fostering 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support for ORDM and FAIR activities to different stakeholders (researchers, support staff, institutions, funders)</a:t>
            </a:r>
            <a:endParaRPr lang="en-US" dirty="0"/>
          </a:p>
          <a:p>
            <a:pPr lvl="1"/>
            <a:r>
              <a:rPr lang="en-GB" dirty="0"/>
              <a:t>infrastructure support</a:t>
            </a:r>
            <a:endParaRPr lang="en-US" dirty="0"/>
          </a:p>
          <a:p>
            <a:pPr lvl="1"/>
            <a:r>
              <a:rPr lang="en-GB" dirty="0"/>
              <a:t>helpdesk</a:t>
            </a:r>
            <a:endParaRPr lang="en-US" dirty="0"/>
          </a:p>
          <a:p>
            <a:pPr lvl="1"/>
            <a:r>
              <a:rPr lang="en-GB" dirty="0"/>
              <a:t>data stewards</a:t>
            </a:r>
            <a:endParaRPr lang="en-US" dirty="0"/>
          </a:p>
          <a:p>
            <a:pPr lvl="1"/>
            <a:r>
              <a:rPr lang="en-GB" dirty="0"/>
              <a:t>collection and sharing information about best practices</a:t>
            </a:r>
            <a:endParaRPr lang="en-US" dirty="0"/>
          </a:p>
          <a:p>
            <a:pPr lvl="1"/>
            <a:r>
              <a:rPr lang="en-GB" dirty="0"/>
              <a:t>collaboration with national and international partners</a:t>
            </a:r>
            <a:endParaRPr lang="en-US" dirty="0"/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  <a:p>
            <a:pPr lvl="1"/>
            <a:r>
              <a:rPr lang="en-US" dirty="0" smtClean="0"/>
              <a:t>funders</a:t>
            </a:r>
            <a:endParaRPr lang="en-US" dirty="0"/>
          </a:p>
          <a:p>
            <a:pPr lvl="1"/>
            <a:r>
              <a:rPr lang="en-US" dirty="0" smtClean="0"/>
              <a:t>publishers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7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rmAutofit/>
          </a:bodyPr>
          <a:lstStyle/>
          <a:p>
            <a:r>
              <a:rPr lang="en-US" dirty="0" smtClean="0"/>
              <a:t>7</a:t>
            </a:r>
            <a:r>
              <a:rPr lang="en-US" dirty="0"/>
              <a:t>.	 Proper dataset attribution, citing and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fostering a culture of sharing and using open research data</a:t>
            </a:r>
            <a:endParaRPr lang="en-US" dirty="0"/>
          </a:p>
          <a:p>
            <a:pPr lvl="1"/>
            <a:r>
              <a:rPr lang="en-GB" dirty="0"/>
              <a:t>facilitating and standardizing dataset attribution and citation</a:t>
            </a:r>
            <a:endParaRPr lang="en-US" dirty="0"/>
          </a:p>
          <a:p>
            <a:pPr lvl="1"/>
            <a:r>
              <a:rPr lang="en-GB" dirty="0"/>
              <a:t>development of new and innovative research data metrics</a:t>
            </a:r>
            <a:endParaRPr lang="en-US" dirty="0"/>
          </a:p>
          <a:p>
            <a:pPr lvl="1"/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researchers</a:t>
            </a:r>
            <a:endParaRPr lang="en-US" dirty="0"/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  <a:p>
            <a:pPr lvl="1"/>
            <a:r>
              <a:rPr lang="en-US" dirty="0" smtClean="0"/>
              <a:t>publishers</a:t>
            </a:r>
            <a:endParaRPr lang="en-US" dirty="0"/>
          </a:p>
          <a:p>
            <a:pPr lvl="1"/>
            <a:r>
              <a:rPr lang="en-US" dirty="0" smtClean="0"/>
              <a:t>funders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3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r>
              <a:rPr lang="en-US" dirty="0"/>
              <a:t>.	 Use of certification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certification of OS infrastructures</a:t>
            </a:r>
            <a:endParaRPr lang="en-US" dirty="0"/>
          </a:p>
          <a:p>
            <a:pPr lvl="1"/>
            <a:r>
              <a:rPr lang="en-GB" dirty="0"/>
              <a:t>certification of OS policies</a:t>
            </a:r>
            <a:endParaRPr lang="en-US" dirty="0"/>
          </a:p>
          <a:p>
            <a:pPr lvl="1"/>
            <a:r>
              <a:rPr lang="en-GB" dirty="0"/>
              <a:t>certification of DMPs</a:t>
            </a:r>
            <a:endParaRPr lang="en-US" dirty="0"/>
          </a:p>
          <a:p>
            <a:pPr lvl="1"/>
            <a:r>
              <a:rPr lang="en-GB" dirty="0"/>
              <a:t>FAIR compliance of the data infrastructure</a:t>
            </a:r>
            <a:endParaRPr lang="en-US" dirty="0"/>
          </a:p>
          <a:p>
            <a:pPr lvl="1"/>
            <a:r>
              <a:rPr lang="en-GB" dirty="0"/>
              <a:t>DMPs and policies harmonization across stakeholders</a:t>
            </a:r>
            <a:endParaRPr lang="en-US" dirty="0"/>
          </a:p>
          <a:p>
            <a:pPr marL="0" lv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OS </a:t>
            </a:r>
            <a:r>
              <a:rPr lang="en-US" dirty="0"/>
              <a:t>infrastructure providers</a:t>
            </a:r>
          </a:p>
          <a:p>
            <a:pPr lvl="1"/>
            <a:r>
              <a:rPr lang="en-US" dirty="0" smtClean="0"/>
              <a:t>funders</a:t>
            </a:r>
            <a:endParaRPr lang="en-US" dirty="0"/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</a:t>
            </a:r>
            <a:r>
              <a:rPr lang="en-US" dirty="0"/>
              <a:t>.	 Use of research infrastructures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foster ORDM and FAIR through the rules for the use of common research infrastructure</a:t>
            </a:r>
            <a:endParaRPr lang="en-US" dirty="0"/>
          </a:p>
          <a:p>
            <a:pPr marL="457200" lvl="1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en-US" dirty="0" smtClean="0"/>
              <a:t>RPOs </a:t>
            </a:r>
            <a:r>
              <a:rPr lang="en-US" dirty="0"/>
              <a:t>and HEIs</a:t>
            </a:r>
          </a:p>
          <a:p>
            <a:pPr lvl="1"/>
            <a:r>
              <a:rPr lang="en-US" dirty="0" smtClean="0"/>
              <a:t>funders</a:t>
            </a:r>
            <a:endParaRPr lang="en-US" dirty="0"/>
          </a:p>
          <a:p>
            <a:pPr lvl="1"/>
            <a:r>
              <a:rPr lang="en-US" dirty="0" smtClean="0"/>
              <a:t>policymakers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1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dirty="0"/>
              <a:t>.	 Improving publishers'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activities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enabling fully transparent editorial policies</a:t>
            </a:r>
            <a:endParaRPr lang="hr-HR" dirty="0"/>
          </a:p>
          <a:p>
            <a:pPr lvl="1"/>
            <a:r>
              <a:rPr lang="en-US" dirty="0"/>
              <a:t>enabling (and mandating) publication of datasets alongside research papers in OA</a:t>
            </a:r>
          </a:p>
          <a:p>
            <a:pPr lvl="1"/>
            <a:r>
              <a:rPr lang="en-US" dirty="0"/>
              <a:t>developing interoperability with other OS infrastructures</a:t>
            </a:r>
          </a:p>
          <a:p>
            <a:pPr lvl="1"/>
            <a:r>
              <a:rPr lang="en-US" dirty="0"/>
              <a:t>implementing more transparent peer review processes</a:t>
            </a:r>
          </a:p>
          <a:p>
            <a:pPr lvl="1"/>
            <a:r>
              <a:rPr lang="en-US" dirty="0"/>
              <a:t>implementing high ethical standards into their publishing practice</a:t>
            </a:r>
          </a:p>
          <a:p>
            <a:pPr lvl="1"/>
            <a:r>
              <a:rPr lang="en-US" dirty="0"/>
              <a:t>enabling text and data mining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err="1"/>
              <a:t>Key</a:t>
            </a:r>
            <a:r>
              <a:rPr lang="hr-HR" dirty="0"/>
              <a:t> </a:t>
            </a:r>
            <a:r>
              <a:rPr lang="hr-HR" dirty="0" err="1"/>
              <a:t>actors</a:t>
            </a:r>
            <a:r>
              <a:rPr lang="hr-HR" dirty="0"/>
              <a:t>:</a:t>
            </a:r>
          </a:p>
          <a:p>
            <a:pPr lvl="1"/>
            <a:r>
              <a:rPr lang="hr-HR" dirty="0" err="1" smtClean="0"/>
              <a:t>publishers</a:t>
            </a:r>
            <a:endParaRPr lang="en-US" dirty="0"/>
          </a:p>
          <a:p>
            <a:pPr lvl="1"/>
            <a:r>
              <a:rPr lang="hr-HR" dirty="0" err="1" smtClean="0"/>
              <a:t>researchers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8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rmAutofit fontScale="90000"/>
          </a:bodyPr>
          <a:lstStyle/>
          <a:p>
            <a:r>
              <a:rPr lang="hr-HR" dirty="0" err="1" smtClean="0"/>
              <a:t>Task</a:t>
            </a:r>
            <a:r>
              <a:rPr lang="hr-HR" dirty="0" smtClean="0"/>
              <a:t> </a:t>
            </a:r>
            <a:r>
              <a:rPr lang="hr-HR" dirty="0" err="1" smtClean="0"/>
              <a:t>about</a:t>
            </a:r>
            <a:r>
              <a:rPr lang="hr-HR" dirty="0" smtClean="0"/>
              <a:t> </a:t>
            </a:r>
            <a:r>
              <a:rPr lang="hr-HR" dirty="0" err="1" smtClean="0"/>
              <a:t>developing</a:t>
            </a:r>
            <a:r>
              <a:rPr lang="hr-HR" dirty="0" smtClean="0"/>
              <a:t> </a:t>
            </a:r>
            <a:r>
              <a:rPr lang="hr-HR" dirty="0" err="1" smtClean="0"/>
              <a:t>rewards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incentives</a:t>
            </a:r>
            <a:r>
              <a:rPr lang="hr-HR" dirty="0" smtClean="0"/>
              <a:t> for ORDM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/>
              <a:t>FAIR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Τ4.1 Developing rewards and incentives mechanisms for ORDM and FAIR</a:t>
            </a:r>
            <a:r>
              <a:rPr lang="hr-HR" dirty="0"/>
              <a:t> – IRB </a:t>
            </a:r>
            <a:r>
              <a:rPr lang="hr-HR" dirty="0" err="1" smtClean="0"/>
              <a:t>task</a:t>
            </a:r>
            <a:r>
              <a:rPr lang="hr-HR" dirty="0" smtClean="0"/>
              <a:t> leader</a:t>
            </a:r>
            <a:r>
              <a:rPr lang="en-US" dirty="0"/>
              <a:t>						</a:t>
            </a:r>
          </a:p>
          <a:p>
            <a:pPr lvl="1"/>
            <a:r>
              <a:rPr lang="hr-HR" dirty="0" err="1" smtClean="0"/>
              <a:t>goal</a:t>
            </a:r>
            <a:r>
              <a:rPr lang="hr-HR" dirty="0" smtClean="0"/>
              <a:t>: to </a:t>
            </a:r>
            <a:r>
              <a:rPr lang="hr-HR" dirty="0" err="1" smtClean="0"/>
              <a:t>define</a:t>
            </a:r>
            <a:r>
              <a:rPr lang="hr-HR" dirty="0" smtClean="0"/>
              <a:t> </a:t>
            </a:r>
            <a:r>
              <a:rPr lang="hr-HR" dirty="0" err="1" smtClean="0"/>
              <a:t>incentives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rewards</a:t>
            </a:r>
            <a:r>
              <a:rPr lang="hr-HR" dirty="0" smtClean="0"/>
              <a:t> for ORDM </a:t>
            </a:r>
            <a:r>
              <a:rPr lang="hr-HR" dirty="0" err="1" smtClean="0"/>
              <a:t>and</a:t>
            </a:r>
            <a:r>
              <a:rPr lang="hr-HR" dirty="0" smtClean="0"/>
              <a:t> FAIR </a:t>
            </a:r>
          </a:p>
          <a:p>
            <a:pPr lvl="1"/>
            <a:r>
              <a:rPr lang="hr-HR" dirty="0" err="1" smtClean="0"/>
              <a:t>analysis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current</a:t>
            </a:r>
            <a:r>
              <a:rPr lang="hr-HR" dirty="0" smtClean="0"/>
              <a:t> </a:t>
            </a:r>
            <a:r>
              <a:rPr lang="hr-HR" dirty="0" err="1" smtClean="0"/>
              <a:t>state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ORDM </a:t>
            </a:r>
            <a:r>
              <a:rPr lang="hr-HR" dirty="0" err="1" smtClean="0"/>
              <a:t>and</a:t>
            </a:r>
            <a:r>
              <a:rPr lang="hr-HR" dirty="0" smtClean="0"/>
              <a:t> FAIR </a:t>
            </a:r>
            <a:r>
              <a:rPr lang="hr-HR" dirty="0" err="1" smtClean="0"/>
              <a:t>in</a:t>
            </a:r>
            <a:r>
              <a:rPr lang="hr-HR" dirty="0" smtClean="0"/>
              <a:t> NI4OS-Europe </a:t>
            </a:r>
            <a:r>
              <a:rPr lang="hr-HR" dirty="0" err="1" smtClean="0"/>
              <a:t>partner’s</a:t>
            </a:r>
            <a:r>
              <a:rPr lang="hr-HR" dirty="0" smtClean="0"/>
              <a:t> </a:t>
            </a:r>
            <a:r>
              <a:rPr lang="hr-HR" dirty="0" err="1" smtClean="0"/>
              <a:t>countries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existing</a:t>
            </a:r>
            <a:r>
              <a:rPr lang="hr-HR" dirty="0" smtClean="0"/>
              <a:t> </a:t>
            </a:r>
            <a:r>
              <a:rPr lang="hr-HR" dirty="0" err="1" smtClean="0"/>
              <a:t>recommendations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initiatives</a:t>
            </a:r>
            <a:endParaRPr lang="hr-HR" dirty="0"/>
          </a:p>
          <a:p>
            <a:r>
              <a:rPr lang="hr-HR" dirty="0" err="1" smtClean="0"/>
              <a:t>results</a:t>
            </a:r>
            <a:r>
              <a:rPr lang="hr-HR" dirty="0" smtClean="0"/>
              <a:t>: </a:t>
            </a:r>
            <a:r>
              <a:rPr lang="en-US" dirty="0"/>
              <a:t>Deliverable D4.1</a:t>
            </a:r>
            <a:r>
              <a:rPr lang="hr-HR" dirty="0"/>
              <a:t> - </a:t>
            </a:r>
            <a:r>
              <a:rPr lang="en-US" dirty="0">
                <a:hlinkClick r:id="rId3"/>
              </a:rPr>
              <a:t>Incentives for supporting ORDM and FAIR</a:t>
            </a:r>
            <a:endParaRPr lang="en-US" dirty="0"/>
          </a:p>
          <a:p>
            <a:pPr lvl="1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6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8F0AD29-4BB8-47BE-9D09-A562D80B9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145" y="1945223"/>
            <a:ext cx="5299313" cy="433980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At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end</a:t>
            </a:r>
            <a:r>
              <a:rPr lang="hr-HR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err="1" smtClean="0"/>
              <a:t>when</a:t>
            </a:r>
            <a:r>
              <a:rPr lang="hr-HR" dirty="0" smtClean="0"/>
              <a:t> </a:t>
            </a:r>
            <a:r>
              <a:rPr lang="hr-HR" dirty="0" err="1" smtClean="0"/>
              <a:t>adopting</a:t>
            </a:r>
            <a:r>
              <a:rPr lang="hr-HR" dirty="0" smtClean="0"/>
              <a:t> OS </a:t>
            </a:r>
            <a:r>
              <a:rPr lang="hr-HR" dirty="0" err="1" smtClean="0"/>
              <a:t>policy</a:t>
            </a:r>
            <a:r>
              <a:rPr lang="hr-HR" dirty="0" smtClean="0"/>
              <a:t> one </a:t>
            </a:r>
            <a:r>
              <a:rPr lang="hr-HR" dirty="0" err="1" smtClean="0"/>
              <a:t>have</a:t>
            </a:r>
            <a:r>
              <a:rPr lang="hr-HR" dirty="0" smtClean="0"/>
              <a:t> to </a:t>
            </a:r>
            <a:r>
              <a:rPr lang="hr-HR" dirty="0" err="1" smtClean="0"/>
              <a:t>also</a:t>
            </a:r>
            <a:r>
              <a:rPr lang="hr-HR" dirty="0" smtClean="0"/>
              <a:t> </a:t>
            </a:r>
            <a:r>
              <a:rPr lang="hr-HR" dirty="0" err="1" smtClean="0"/>
              <a:t>think</a:t>
            </a:r>
            <a:r>
              <a:rPr lang="hr-HR" dirty="0" smtClean="0"/>
              <a:t> </a:t>
            </a:r>
            <a:r>
              <a:rPr lang="hr-HR" dirty="0" err="1" smtClean="0"/>
              <a:t>about</a:t>
            </a:r>
            <a:r>
              <a:rPr lang="hr-HR" dirty="0" smtClean="0"/>
              <a:t> </a:t>
            </a:r>
            <a:r>
              <a:rPr lang="hr-HR" dirty="0" err="1" smtClean="0"/>
              <a:t>implementation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rewards</a:t>
            </a:r>
            <a:r>
              <a:rPr lang="hr-HR" dirty="0" smtClean="0"/>
              <a:t> </a:t>
            </a:r>
            <a:r>
              <a:rPr lang="hr-HR" dirty="0"/>
              <a:t>(‘</a:t>
            </a:r>
            <a:r>
              <a:rPr lang="hr-HR" dirty="0" err="1" smtClean="0"/>
              <a:t>carrot</a:t>
            </a:r>
            <a:r>
              <a:rPr lang="hr-HR" dirty="0" smtClean="0"/>
              <a:t>’)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incentives</a:t>
            </a:r>
            <a:r>
              <a:rPr lang="hr-HR" dirty="0" smtClean="0"/>
              <a:t> (‘</a:t>
            </a:r>
            <a:r>
              <a:rPr lang="hr-HR" dirty="0" err="1" smtClean="0"/>
              <a:t>stick</a:t>
            </a:r>
            <a:r>
              <a:rPr lang="hr-HR" dirty="0" smtClean="0"/>
              <a:t>’) </a:t>
            </a:r>
            <a:r>
              <a:rPr lang="hr-HR" dirty="0" err="1" smtClean="0"/>
              <a:t>mechanisms</a:t>
            </a:r>
            <a:endParaRPr lang="hr-HR" dirty="0" smtClean="0"/>
          </a:p>
          <a:p>
            <a:r>
              <a:rPr lang="hr-HR" dirty="0" err="1" smtClean="0"/>
              <a:t>taking</a:t>
            </a:r>
            <a:r>
              <a:rPr lang="hr-HR" dirty="0" smtClean="0"/>
              <a:t> </a:t>
            </a:r>
            <a:r>
              <a:rPr lang="hr-HR" dirty="0" err="1" smtClean="0"/>
              <a:t>into</a:t>
            </a:r>
            <a:r>
              <a:rPr lang="hr-HR" dirty="0" smtClean="0"/>
              <a:t> a </a:t>
            </a:r>
            <a:r>
              <a:rPr lang="hr-HR" dirty="0" err="1" smtClean="0"/>
              <a:t>cosideration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national</a:t>
            </a:r>
            <a:r>
              <a:rPr lang="hr-HR" dirty="0" smtClean="0"/>
              <a:t> </a:t>
            </a:r>
            <a:r>
              <a:rPr lang="hr-HR" dirty="0" err="1" smtClean="0"/>
              <a:t>context</a:t>
            </a:r>
            <a:endParaRPr lang="hr-HR" dirty="0" smtClean="0"/>
          </a:p>
          <a:p>
            <a:pPr lvl="0"/>
            <a:r>
              <a:rPr lang="hr-HR" dirty="0" err="1" smtClean="0"/>
              <a:t>importance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monitoring </a:t>
            </a:r>
            <a:r>
              <a:rPr lang="hr-HR" dirty="0" err="1" smtClean="0"/>
              <a:t>mechanisms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od </a:t>
            </a:r>
            <a:r>
              <a:rPr lang="hr-HR" dirty="0" err="1" smtClean="0"/>
              <a:t>adopted</a:t>
            </a:r>
            <a:r>
              <a:rPr lang="hr-HR" dirty="0" smtClean="0"/>
              <a:t> OS </a:t>
            </a:r>
            <a:r>
              <a:rPr lang="hr-HR" dirty="0" err="1" smtClean="0"/>
              <a:t>policies</a:t>
            </a:r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20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C38F2-47A1-46AC-9443-AF8202BC8940}"/>
              </a:ext>
            </a:extLst>
          </p:cNvPr>
          <p:cNvSpPr txBox="1"/>
          <p:nvPr/>
        </p:nvSpPr>
        <p:spPr>
          <a:xfrm>
            <a:off x="4376353" y="5841430"/>
            <a:ext cx="2096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" dirty="0" err="1">
                <a:solidFill>
                  <a:schemeClr val="bg1">
                    <a:lumMod val="85000"/>
                  </a:schemeClr>
                </a:solidFill>
              </a:rPr>
              <a:t>Source</a:t>
            </a:r>
            <a:r>
              <a:rPr lang="hr-HR" sz="800" dirty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en-US" sz="800" dirty="0">
                <a:solidFill>
                  <a:schemeClr val="bg1">
                    <a:lumMod val="85000"/>
                  </a:schemeClr>
                </a:solidFill>
              </a:rPr>
              <a:t>https://www.quora.com/What-is-carrot-and-stick-policy</a:t>
            </a:r>
          </a:p>
        </p:txBody>
      </p:sp>
    </p:spTree>
    <p:extLst>
      <p:ext uri="{BB962C8B-B14F-4D97-AF65-F5344CB8AC3E}">
        <p14:creationId xmlns:p14="http://schemas.microsoft.com/office/powerpoint/2010/main" val="336711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hr-HR" dirty="0" err="1" smtClean="0"/>
              <a:t>Thank</a:t>
            </a:r>
            <a:r>
              <a:rPr lang="hr-HR" dirty="0" smtClean="0"/>
              <a:t> </a:t>
            </a:r>
            <a:r>
              <a:rPr lang="hr-HR" dirty="0" err="1" smtClean="0"/>
              <a:t>you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AD33D00-3B8E-45ED-8407-7E3326865F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192" y="931025"/>
            <a:ext cx="8273616" cy="3760245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3269700" y="5308664"/>
            <a:ext cx="6963108" cy="91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4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0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Bojan Macan, </a:t>
            </a:r>
            <a:r>
              <a:rPr lang="hr-HR" sz="1800" dirty="0" err="1" smtClean="0">
                <a:solidFill>
                  <a:schemeClr val="accent6">
                    <a:lumMod val="75000"/>
                  </a:schemeClr>
                </a:solidFill>
              </a:rPr>
              <a:t>Ph</a:t>
            </a: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. D., EOSC promotor</a:t>
            </a:r>
          </a:p>
          <a:p>
            <a:pPr marL="0" indent="0">
              <a:spcBef>
                <a:spcPct val="0"/>
              </a:spcBef>
              <a:buNone/>
            </a:pP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Ruđer Bošković Institute, Centre for </a:t>
            </a:r>
            <a:r>
              <a:rPr lang="hr-HR" sz="1800" dirty="0" err="1" smtClean="0">
                <a:solidFill>
                  <a:schemeClr val="accent6">
                    <a:lumMod val="75000"/>
                  </a:schemeClr>
                </a:solidFill>
              </a:rPr>
              <a:t>Scientific</a:t>
            </a: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r-HR" sz="1800" dirty="0" err="1" smtClean="0">
                <a:solidFill>
                  <a:schemeClr val="accent6">
                    <a:lumMod val="75000"/>
                  </a:schemeClr>
                </a:solidFill>
              </a:rPr>
              <a:t>Information</a:t>
            </a: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, Zagreb, CROATIA</a:t>
            </a:r>
          </a:p>
          <a:p>
            <a:pPr marL="0" indent="0">
              <a:spcBef>
                <a:spcPct val="0"/>
              </a:spcBef>
              <a:buNone/>
            </a:pPr>
            <a:r>
              <a:rPr lang="hr-HR" sz="1800" dirty="0" smtClean="0">
                <a:solidFill>
                  <a:schemeClr val="accent6">
                    <a:lumMod val="75000"/>
                  </a:schemeClr>
                </a:solidFill>
              </a:rPr>
              <a:t>e-mail: bojan.macan@irb.hr</a:t>
            </a:r>
            <a:endParaRPr lang="en-US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309761" y="4418081"/>
            <a:ext cx="8273616" cy="677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4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20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875BF"/>
              </a:buClr>
              <a:buSzPct val="70000"/>
              <a:buFont typeface="Wingdings" panose="05000000000000000000" pitchFamily="2" charset="2"/>
              <a:buChar char="q"/>
              <a:defRPr sz="1800" kern="1200">
                <a:solidFill>
                  <a:srgbClr val="193557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de-DE" sz="2400" dirty="0" smtClean="0">
                <a:hlinkClick r:id="rId5"/>
              </a:rPr>
              <a:t>NI4OS_eu</a:t>
            </a:r>
            <a:r>
              <a:rPr lang="de-DE" sz="2400" dirty="0" smtClean="0"/>
              <a:t>		</a:t>
            </a:r>
            <a:r>
              <a:rPr lang="de-DE" sz="2400" dirty="0" smtClean="0">
                <a:hlinkClick r:id="rId6"/>
              </a:rPr>
              <a:t>NI4OS</a:t>
            </a:r>
            <a:r>
              <a:rPr lang="de-DE" sz="2400" dirty="0" smtClean="0"/>
              <a:t>		ni4os.eu   </a:t>
            </a:r>
            <a:endParaRPr lang="en-US" sz="2400" dirty="0"/>
          </a:p>
        </p:txBody>
      </p:sp>
      <p:pic>
        <p:nvPicPr>
          <p:cNvPr id="11" name="Picture 10">
            <a:hlinkClick r:id="rId5"/>
            <a:extLst>
              <a:ext uri="{FF2B5EF4-FFF2-40B4-BE49-F238E27FC236}">
                <a16:creationId xmlns:a16="http://schemas.microsoft.com/office/drawing/2014/main" id="{4BCC7382-79BE-4769-9451-27FEEDBF6C6C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929" y="4593427"/>
            <a:ext cx="369424" cy="36512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12" name="Picture 11">
            <a:hlinkClick r:id="rId8"/>
            <a:extLst>
              <a:ext uri="{FF2B5EF4-FFF2-40B4-BE49-F238E27FC236}">
                <a16:creationId xmlns:a16="http://schemas.microsoft.com/office/drawing/2014/main" id="{80A3C654-DB24-493A-A23A-A38826AFBD14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1288" y="4593427"/>
            <a:ext cx="369424" cy="36512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74F8A57-9AB5-4A0C-8C5F-419ED8868A8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024" y="4516044"/>
            <a:ext cx="485347" cy="48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6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Benefits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Open Research Data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1A6DF0F-AAF5-4190-AC50-AF54FCD1C7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274" y="968482"/>
            <a:ext cx="7532017" cy="532262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41F45D-9869-425E-91D7-821BD95C0F06}"/>
              </a:ext>
            </a:extLst>
          </p:cNvPr>
          <p:cNvSpPr txBox="1"/>
          <p:nvPr/>
        </p:nvSpPr>
        <p:spPr>
          <a:xfrm>
            <a:off x="9901711" y="5862063"/>
            <a:ext cx="2064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85000"/>
                  </a:schemeClr>
                </a:solidFill>
              </a:rPr>
              <a:t>http://blogs.nature.com/naturejobs/2017/06/19/ask-not-what-you-can-do-for-open-data-ask-what-open-data-can-do-for-you/</a:t>
            </a:r>
          </a:p>
        </p:txBody>
      </p:sp>
    </p:spTree>
    <p:extLst>
      <p:ext uri="{BB962C8B-B14F-4D97-AF65-F5344CB8AC3E}">
        <p14:creationId xmlns:p14="http://schemas.microsoft.com/office/powerpoint/2010/main" val="266356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Analysis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the</a:t>
            </a:r>
            <a:r>
              <a:rPr lang="hr-HR" dirty="0" smtClean="0"/>
              <a:t> </a:t>
            </a:r>
            <a:r>
              <a:rPr lang="hr-HR" dirty="0" err="1" smtClean="0"/>
              <a:t>current</a:t>
            </a:r>
            <a:r>
              <a:rPr lang="hr-HR" dirty="0" smtClean="0"/>
              <a:t> </a:t>
            </a:r>
            <a:r>
              <a:rPr lang="hr-HR" dirty="0" err="1" smtClean="0"/>
              <a:t>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analysis of the current state – NI4OS-Europe landscaping study</a:t>
            </a:r>
          </a:p>
          <a:p>
            <a:pPr lvl="1"/>
            <a:r>
              <a:rPr lang="en-US" dirty="0" smtClean="0"/>
              <a:t>surveyed stakeholders from 15 NI4OS-Europe partner’s countries</a:t>
            </a:r>
          </a:p>
          <a:p>
            <a:pPr lvl="1"/>
            <a:r>
              <a:rPr lang="en-US" dirty="0" smtClean="0"/>
              <a:t>stakeholders divided into 5 groups:</a:t>
            </a:r>
          </a:p>
          <a:p>
            <a:pPr lvl="2"/>
            <a:r>
              <a:rPr lang="en-US" dirty="0" smtClean="0"/>
              <a:t>Funders and policymakers - FUND (n=81)</a:t>
            </a:r>
          </a:p>
          <a:p>
            <a:pPr lvl="2"/>
            <a:r>
              <a:rPr lang="en-US" dirty="0" smtClean="0"/>
              <a:t>The ones who perform research - CREATE (n=604)</a:t>
            </a:r>
          </a:p>
          <a:p>
            <a:pPr lvl="2"/>
            <a:r>
              <a:rPr lang="en-US" dirty="0" smtClean="0"/>
              <a:t>The ones who support research - SUPPORT (n=304)</a:t>
            </a:r>
          </a:p>
          <a:p>
            <a:pPr lvl="2"/>
            <a:r>
              <a:rPr lang="en-US" dirty="0" smtClean="0"/>
              <a:t>The ones who “consume” research - CONSUME (n=115)</a:t>
            </a:r>
          </a:p>
          <a:p>
            <a:pPr lvl="2"/>
            <a:r>
              <a:rPr lang="en-US" dirty="0" smtClean="0"/>
              <a:t>OS facilitators (including OS initiatives) - FACILITATE (n=66)</a:t>
            </a:r>
          </a:p>
          <a:p>
            <a:pPr lvl="1"/>
            <a:r>
              <a:rPr lang="en-US" dirty="0" smtClean="0"/>
              <a:t>1170 answered questionnaires</a:t>
            </a:r>
          </a:p>
          <a:p>
            <a:r>
              <a:rPr lang="en-US" dirty="0" smtClean="0">
                <a:hlinkClick r:id="rId3"/>
              </a:rPr>
              <a:t>Deliverable 2.1 - Stakeholder map, inventory, policy matrix</a:t>
            </a:r>
            <a:endParaRPr lang="en-US" dirty="0" smtClean="0"/>
          </a:p>
          <a:p>
            <a:r>
              <a:rPr lang="en-US" dirty="0" smtClean="0"/>
              <a:t>as a part of T4.1 questions related to incentives and rewards for ORDM and FAIR were analyzed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91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20167" cy="939979"/>
          </a:xfrm>
        </p:spPr>
        <p:txBody>
          <a:bodyPr>
            <a:normAutofit fontScale="90000"/>
          </a:bodyPr>
          <a:lstStyle/>
          <a:p>
            <a:r>
              <a:rPr lang="en-US" dirty="0"/>
              <a:t>Importance of certain parameters for evaluation of researcher</a:t>
            </a:r>
            <a:r>
              <a:rPr lang="hr-HR" dirty="0"/>
              <a:t>s (</a:t>
            </a:r>
            <a:r>
              <a:rPr lang="en-GB" dirty="0"/>
              <a:t>FUND, CREATE, CONSUME, and FACILITATE </a:t>
            </a:r>
            <a:r>
              <a:rPr lang="hr-HR" dirty="0" err="1"/>
              <a:t>groups</a:t>
            </a:r>
            <a:r>
              <a:rPr lang="hr-HR" dirty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pic>
        <p:nvPicPr>
          <p:cNvPr id="8" name="Content Placeholder 7" descr="https://lh6.googleusercontent.com/fvhfoGfH1n_q92ypdPJCUBw9FAtlAMK3YSNo80DIvIIxSGkYCFPyhMaWDXYWIHWjosuRT2BpveK5M9MTpRohucAZhenU05DVhOLN0AkDDMdakfC9Pt8vNYJqrgHwwbukPAmSgvA">
            <a:extLst>
              <a:ext uri="{FF2B5EF4-FFF2-40B4-BE49-F238E27FC236}">
                <a16:creationId xmlns:a16="http://schemas.microsoft.com/office/drawing/2014/main" id="{92896941-0FC3-4A4F-A37D-5C37A89E136E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33" y="931024"/>
            <a:ext cx="10920167" cy="54253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C583D6A-D91F-4FCC-BFAA-B2F60DA836B5}"/>
              </a:ext>
            </a:extLst>
          </p:cNvPr>
          <p:cNvSpPr txBox="1"/>
          <p:nvPr/>
        </p:nvSpPr>
        <p:spPr>
          <a:xfrm>
            <a:off x="9982985" y="6110128"/>
            <a:ext cx="24038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chemeClr val="bg1">
                    <a:lumMod val="75000"/>
                  </a:schemeClr>
                </a:solidFill>
              </a:rPr>
              <a:t>Source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NI4OS-Europe </a:t>
            </a:r>
            <a:r>
              <a:rPr lang="hr-HR" sz="1000" dirty="0" err="1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Deliverable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4.1</a:t>
            </a:r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73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rmAutofit fontScale="90000"/>
          </a:bodyPr>
          <a:lstStyle/>
          <a:p>
            <a:r>
              <a:rPr lang="en-US" dirty="0"/>
              <a:t>Institutional support and training by areas in NI4OS-Europe partner countries (CREATE, SUPPORT, CONSUME, and FACILITATE groups)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A58CCA-C30D-4448-85EC-DA854B91DB2A}"/>
              </a:ext>
            </a:extLst>
          </p:cNvPr>
          <p:cNvSpPr txBox="1"/>
          <p:nvPr/>
        </p:nvSpPr>
        <p:spPr>
          <a:xfrm>
            <a:off x="9992411" y="6037942"/>
            <a:ext cx="24038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chemeClr val="bg1">
                    <a:lumMod val="75000"/>
                  </a:schemeClr>
                </a:solidFill>
              </a:rPr>
              <a:t>Source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NI4OS-Europe </a:t>
            </a:r>
            <a:r>
              <a:rPr lang="hr-HR" sz="1000" dirty="0" err="1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Deliverable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4.1</a:t>
            </a:r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Content Placeholder 8" descr="https://lh6.googleusercontent.com/85q2zcWPwYpBTdJxQr30YMON-AcB4ytHI4AD_Y86fE-7JQsovzaa1wnJm1s-SROR_HG2LJWP27hQnjMkXQ1_NNETpaxw6vKB07s2L7sF2ph7Ap1YjrO770RT5vfbCiDWcZCLKTT2">
            <a:extLst>
              <a:ext uri="{FF2B5EF4-FFF2-40B4-BE49-F238E27FC236}">
                <a16:creationId xmlns:a16="http://schemas.microsoft.com/office/drawing/2014/main" id="{E16B2ED7-8ADA-417D-B36A-D6051B6F6F4B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3" y="1003212"/>
            <a:ext cx="11151908" cy="5280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82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Autofit/>
          </a:bodyPr>
          <a:lstStyle/>
          <a:p>
            <a:r>
              <a:rPr lang="en-US" sz="2700" dirty="0"/>
              <a:t>Areas of training, support, or advice which researchers and support staff need to make data FAIR (CREATE, SUPPORT, CONSUME, and FACILITATE groups)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440B98-B361-48B9-A203-36D73F092099}"/>
              </a:ext>
            </a:extLst>
          </p:cNvPr>
          <p:cNvSpPr txBox="1"/>
          <p:nvPr/>
        </p:nvSpPr>
        <p:spPr>
          <a:xfrm>
            <a:off x="10030119" y="6051850"/>
            <a:ext cx="24038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chemeClr val="bg1">
                    <a:lumMod val="75000"/>
                  </a:schemeClr>
                </a:solidFill>
              </a:rPr>
              <a:t>Source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NI4OS-Europe </a:t>
            </a:r>
            <a:r>
              <a:rPr lang="hr-HR" sz="1000" dirty="0" err="1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Deliverable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4.1</a:t>
            </a:r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9" name="Content Placeholder 8" descr="https://lh5.googleusercontent.com/hbaYph9-3oDUioYGTZTa-_JjQ3NKK39ZuK5zCh63A8iFkHU9SeQRe4HlWzCAVaH-Ro1N41yNjy_EIwnjBqu1XUjot4zPsBy5iE5n8m-bXBVJkeZJtDGWSwoCucuRJ2O7H8YMKs4">
            <a:extLst>
              <a:ext uri="{FF2B5EF4-FFF2-40B4-BE49-F238E27FC236}">
                <a16:creationId xmlns:a16="http://schemas.microsoft.com/office/drawing/2014/main" id="{A8B98AB8-0820-400F-96B9-24C9FD16684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01" y="989303"/>
            <a:ext cx="10933946" cy="5308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069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8954"/>
            <a:ext cx="10933946" cy="939979"/>
          </a:xfrm>
        </p:spPr>
        <p:txBody>
          <a:bodyPr>
            <a:normAutofit fontScale="90000"/>
          </a:bodyPr>
          <a:lstStyle/>
          <a:p>
            <a:r>
              <a:rPr lang="en-US" dirty="0"/>
              <a:t>The importance of open data and open science-related concepts (83 SUPPORT respondents)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946" y="-8954"/>
            <a:ext cx="1258053" cy="939979"/>
          </a:xfrm>
          <a:prstGeom prst="rect">
            <a:avLst/>
          </a:prstGeom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8199" y="6356350"/>
            <a:ext cx="9536085" cy="365125"/>
          </a:xfrm>
        </p:spPr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 dirty="0"/>
          </a:p>
        </p:txBody>
      </p:sp>
      <p:pic>
        <p:nvPicPr>
          <p:cNvPr id="8" name="Content Placeholder 7" descr="https://lh3.googleusercontent.com/wZfkljfHBPtO9kSwCsDRKctqoPkvBTDtbk9EeVrvt86WcylFxsM65GnnngudLGF7p-PHvyxSoDsTZTWN6TLAFran3fe_G8_lBIzQU3bNxXnP8HcePj2dxf-7VpIcIw">
            <a:extLst>
              <a:ext uri="{FF2B5EF4-FFF2-40B4-BE49-F238E27FC236}">
                <a16:creationId xmlns:a16="http://schemas.microsoft.com/office/drawing/2014/main" id="{F311017C-07D3-4E7C-A21A-E337612D5A7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55" y="1038519"/>
            <a:ext cx="10807045" cy="524915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DCA9C86-F8E6-4C82-BBF0-508A50E6D784}"/>
              </a:ext>
            </a:extLst>
          </p:cNvPr>
          <p:cNvSpPr txBox="1"/>
          <p:nvPr/>
        </p:nvSpPr>
        <p:spPr>
          <a:xfrm>
            <a:off x="9907570" y="5952683"/>
            <a:ext cx="24038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00" dirty="0" err="1">
                <a:solidFill>
                  <a:schemeClr val="bg1">
                    <a:lumMod val="75000"/>
                  </a:schemeClr>
                </a:solidFill>
              </a:rPr>
              <a:t>Source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</a:rPr>
              <a:t>: 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NI4OS-Europe </a:t>
            </a:r>
            <a:r>
              <a:rPr lang="hr-HR" sz="1000" dirty="0" err="1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Deliverable</a:t>
            </a:r>
            <a:r>
              <a:rPr lang="hr-HR" sz="1000" dirty="0">
                <a:solidFill>
                  <a:schemeClr val="bg1">
                    <a:lumMod val="7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4.1</a:t>
            </a:r>
            <a:endParaRPr lang="en-US" sz="10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8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EB226-204C-4B35-855F-B9515F5F6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6352721" cy="2852737"/>
          </a:xfrm>
        </p:spPr>
        <p:txBody>
          <a:bodyPr/>
          <a:lstStyle/>
          <a:p>
            <a:r>
              <a:rPr lang="hr-HR" dirty="0" err="1" smtClean="0"/>
              <a:t>Incentives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rewards</a:t>
            </a:r>
            <a:r>
              <a:rPr lang="hr-HR" dirty="0" smtClean="0"/>
              <a:t> for ORDM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/>
              <a:t>FAIR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2A938-C68C-4BAF-A54C-1F928EB37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PUBMET 2020 - Croatian National Capacity Building NI4OS Europe Training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1681-3B98-44C9-B431-7E0EFD004BB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3266</TotalTime>
  <Words>1020</Words>
  <Application>Microsoft Office PowerPoint</Application>
  <PresentationFormat>Widescreen</PresentationFormat>
  <Paragraphs>219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ORDM and FAIR - rewards and incentives</vt:lpstr>
      <vt:lpstr>Task about developing rewards and incentives for ORDM and FAIR</vt:lpstr>
      <vt:lpstr>Benefits of Open Research Data</vt:lpstr>
      <vt:lpstr>Analysis of the current state</vt:lpstr>
      <vt:lpstr>Importance of certain parameters for evaluation of researchers (FUND, CREATE, CONSUME, and FACILITATE groups)</vt:lpstr>
      <vt:lpstr>Institutional support and training by areas in NI4OS-Europe partner countries (CREATE, SUPPORT, CONSUME, and FACILITATE groups)</vt:lpstr>
      <vt:lpstr>Areas of training, support, or advice which researchers and support staff need to make data FAIR (CREATE, SUPPORT, CONSUME, and FACILITATE groups)</vt:lpstr>
      <vt:lpstr>The importance of open data and open science-related concepts (83 SUPPORT respondents)</vt:lpstr>
      <vt:lpstr>Incentives and rewards for ORDM and FAIR</vt:lpstr>
      <vt:lpstr>1.  Enforcement of ORDM and FAIR through policies</vt:lpstr>
      <vt:lpstr>2. Assessment and promotion criteria on all levels</vt:lpstr>
      <vt:lpstr>3.  Support for data infrastructure</vt:lpstr>
      <vt:lpstr>4.  Increasing skills, capacity, and awareness</vt:lpstr>
      <vt:lpstr>5.  Enforcement of ethics and research integrity</vt:lpstr>
      <vt:lpstr>6.  Providing support and fostering collaboration</vt:lpstr>
      <vt:lpstr>7.  Proper dataset attribution, citing and metrics</vt:lpstr>
      <vt:lpstr>8.  Use of certification schemes</vt:lpstr>
      <vt:lpstr>9.  Use of research infrastructures</vt:lpstr>
      <vt:lpstr>10.  Improving publishers' practices</vt:lpstr>
      <vt:lpstr>At the end…</vt:lpstr>
      <vt:lpstr>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Bojan</dc:creator>
  <cp:lastModifiedBy>BM</cp:lastModifiedBy>
  <cp:revision>202</cp:revision>
  <cp:lastPrinted>2020-09-15T12:43:41Z</cp:lastPrinted>
  <dcterms:created xsi:type="dcterms:W3CDTF">2019-09-25T09:37:53Z</dcterms:created>
  <dcterms:modified xsi:type="dcterms:W3CDTF">2020-10-23T13:07:25Z</dcterms:modified>
</cp:coreProperties>
</file>